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98" r:id="rId5"/>
    <p:sldId id="437" r:id="rId6"/>
    <p:sldId id="767" r:id="rId7"/>
    <p:sldId id="768" r:id="rId8"/>
    <p:sldId id="769" r:id="rId9"/>
    <p:sldId id="770" r:id="rId10"/>
    <p:sldId id="771" r:id="rId11"/>
    <p:sldId id="772" r:id="rId12"/>
    <p:sldId id="773" r:id="rId13"/>
    <p:sldId id="774" r:id="rId14"/>
    <p:sldId id="435" r:id="rId15"/>
    <p:sldId id="699" r:id="rId16"/>
    <p:sldId id="775" r:id="rId17"/>
    <p:sldId id="445" r:id="rId18"/>
    <p:sldId id="736" r:id="rId19"/>
    <p:sldId id="737" r:id="rId20"/>
    <p:sldId id="738" r:id="rId21"/>
    <p:sldId id="739" r:id="rId22"/>
    <p:sldId id="731" r:id="rId23"/>
    <p:sldId id="740" r:id="rId24"/>
    <p:sldId id="732" r:id="rId25"/>
    <p:sldId id="741" r:id="rId26"/>
    <p:sldId id="742" r:id="rId27"/>
    <p:sldId id="743" r:id="rId28"/>
  </p:sldIdLst>
  <p:sldSz cx="12190730" cy="6859905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101"/>
    <p:restoredTop sz="94604"/>
  </p:normalViewPr>
  <p:slideViewPr>
    <p:cSldViewPr snapToGrid="0" showGuides="1">
      <p:cViewPr>
        <p:scale>
          <a:sx n="75" d="100"/>
          <a:sy n="75" d="100"/>
        </p:scale>
        <p:origin x="-402" y="-366"/>
      </p:cViewPr>
      <p:guideLst>
        <p:guide orient="horz" pos="917"/>
        <p:guide orient="horz" pos="273"/>
        <p:guide pos="8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5.xml"/><Relationship Id="rId17" Type="http://schemas.openxmlformats.org/officeDocument/2006/relationships/slide" Target="../slides/slide12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tooltip="点击进入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tooltip="点击进入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tooltip="点击进入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tooltip="返回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png"/><Relationship Id="rId1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1824038"/>
            <a:ext cx="7135813" cy="17653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000" b="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000" b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000" b="0">
                <a:latin typeface="黑体" panose="02010609060101010101" pitchFamily="2" charset="-122"/>
                <a:ea typeface="黑体" panose="02010609060101010101" pitchFamily="2" charset="-122"/>
              </a:rPr>
              <a:t>单元　生 物 技 术</a:t>
            </a:r>
            <a:endParaRPr lang="zh-CN" altLang="en-US" sz="3000" b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1171575" eaLnBrk="0" hangingPunct="0">
              <a:lnSpc>
                <a:spcPct val="120000"/>
              </a:lnSpc>
            </a:pPr>
            <a:r>
              <a:rPr lang="zh-CN" altLang="en-US" sz="3000" b="0">
                <a:latin typeface="黑体" panose="02010609060101010101" pitchFamily="2" charset="-122"/>
                <a:ea typeface="黑体" panose="02010609060101010101" pitchFamily="2" charset="-122"/>
              </a:rPr>
              <a:t>第二十三章　日常生活中的生物技术</a:t>
            </a:r>
            <a:endParaRPr lang="zh-CN" altLang="en-US" sz="3000" b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1171575" eaLnBrk="0" hangingPunct="0">
              <a:lnSpc>
                <a:spcPct val="120000"/>
              </a:lnSpc>
            </a:pPr>
            <a:r>
              <a:rPr lang="zh-CN" altLang="en-US" sz="3000" b="0">
                <a:latin typeface="黑体" panose="02010609060101010101" pitchFamily="2" charset="-122"/>
                <a:ea typeface="黑体" panose="02010609060101010101" pitchFamily="2" charset="-122"/>
              </a:rPr>
              <a:t>第一节　源远流长的发酵技术</a:t>
            </a:r>
            <a:endParaRPr lang="zh-CN" altLang="en-US" sz="30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8658" name="文本框 2758657"/>
          <p:cNvSpPr txBox="1"/>
          <p:nvPr/>
        </p:nvSpPr>
        <p:spPr>
          <a:xfrm>
            <a:off x="425450" y="493713"/>
            <a:ext cx="12288838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发酵技术的其他应用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开发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和环境保护等。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用酵母菌发酵后的馒头为什么会感到松软可口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endParaRPr lang="en-US" altLang="zh-CN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endParaRPr lang="en-US" altLang="zh-CN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【活学巧记】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巧记菌的作用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酵母菌功能高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酿酒馒头和面包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;</a:t>
            </a:r>
            <a:endParaRPr lang="en-US" altLang="zh-CN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乳酸菌作用大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酸奶泡菜加奶酪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;</a:t>
            </a:r>
            <a:endParaRPr lang="en-US" altLang="zh-CN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利于健康和生活。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 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58659" name="文本框 2758658"/>
          <p:cNvSpPr txBox="1"/>
          <p:nvPr/>
        </p:nvSpPr>
        <p:spPr>
          <a:xfrm>
            <a:off x="4489450" y="442913"/>
            <a:ext cx="1968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生物能源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8661" name="文本框 2758660"/>
          <p:cNvSpPr txBox="1"/>
          <p:nvPr/>
        </p:nvSpPr>
        <p:spPr>
          <a:xfrm>
            <a:off x="534988" y="2222500"/>
            <a:ext cx="11020425" cy="1308100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3333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酵母菌发酵时产生了二氧化碳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二氧化碳受热膨胀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馒头就变得松软可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口。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5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8659" grpId="0"/>
      <p:bldP spid="27586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9683" name="图片 27596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0" y="820738"/>
            <a:ext cx="6894513" cy="543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614363"/>
            <a:ext cx="1316196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自贡学业考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人们在生产生活中经常利用细菌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和真菌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下列利用错误的是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利用醋酸菌制醋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利用酵母菌酿酒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利用乳酸菌做面包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利用霉菌制作豆腐乳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7" name="文本框 2262026"/>
          <p:cNvSpPr txBox="1"/>
          <p:nvPr/>
        </p:nvSpPr>
        <p:spPr>
          <a:xfrm>
            <a:off x="5565775" y="11541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6080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认真审题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抓住关键词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对细菌、真菌的利用错误的一项。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利用醋酸菌制醋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利用酵母菌酿酒、蒸馒头、做面包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利用乳酸菌制作泡菜、酸奶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利用霉菌制作酱油、豆腐乳、臭豆腐等。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26" name="文本框 2765825"/>
          <p:cNvSpPr txBox="1"/>
          <p:nvPr/>
        </p:nvSpPr>
        <p:spPr>
          <a:xfrm>
            <a:off x="298450" y="608013"/>
            <a:ext cx="13450888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乐山学业考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下列食品的制作没有用到发酵原理的是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面包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酸奶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豆浆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泡菜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65827" name="文本框 2765826"/>
          <p:cNvSpPr txBox="1"/>
          <p:nvPr/>
        </p:nvSpPr>
        <p:spPr>
          <a:xfrm>
            <a:off x="844550" y="1189038"/>
            <a:ext cx="6207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2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1066800"/>
            <a:ext cx="12898438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【基础对点练】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陕西学业考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制作酸奶所利用的生物技术是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转基因技术　　 　	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组织培养技术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发酵技术		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克隆技术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龙东学业考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制作面包时主要利用的微生物是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乳酸菌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霉菌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醋酸菌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酵母菌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0" name="文本框 2378769"/>
          <p:cNvSpPr txBox="1"/>
          <p:nvPr/>
        </p:nvSpPr>
        <p:spPr>
          <a:xfrm>
            <a:off x="9169400" y="1670050"/>
            <a:ext cx="576263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9324975" y="3552825"/>
            <a:ext cx="576263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0" grpId="0"/>
      <p:bldP spid="23787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569913"/>
            <a:ext cx="1271746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烟台质检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老坛酸菜牛肉面”上市以来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深受消费者喜爱。制作老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坛酸菜的坛子必须加水密封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营造缺氧环境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有利于乳酸菌发酵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防止营养流失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防止空气对流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抑制细菌的繁殖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阻止尘埃进入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长沙学业考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端午节到了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小希一家给外公外婆送去了以下亲手制作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的食品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其中不需要使用发酵技术的是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粽子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包子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酸奶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泡菜 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699" name="文本框 2717698"/>
          <p:cNvSpPr txBox="1"/>
          <p:nvPr/>
        </p:nvSpPr>
        <p:spPr>
          <a:xfrm>
            <a:off x="6734175" y="11033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6734175" y="46847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699" grpId="0"/>
      <p:bldP spid="27177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531813"/>
            <a:ext cx="12828588" cy="5594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在酿制酒酿的过程中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将温度控制在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 ℃,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其目的是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有利于杀死各种杂菌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有利于乳酸菌的生长和繁殖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有利于酵母菌的生长和繁殖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抑制酵母菌的生长和繁殖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6.(2018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滨州学业考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下列有关生活中生物技术的叙述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各种酒生产过程的核心环节都离不开霉菌的发酵作用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制作泡菜的坛子加水密封隔绝空气是为了抑制杂菌繁殖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新鲜蔬菜放在冰箱内冷藏保鲜是由于冷藏条件下微生物繁殖速度慢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制作酸奶时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应将加糖后的新鲜牛奶煮沸冷却后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再倒入酸奶并封存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9039225" y="4651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5" name="文本框 2718724"/>
          <p:cNvSpPr txBox="1"/>
          <p:nvPr/>
        </p:nvSpPr>
        <p:spPr>
          <a:xfrm>
            <a:off x="10207625" y="32083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  <p:bldP spid="27187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595313"/>
            <a:ext cx="127619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大兴质检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我们吃的馒头、面包膨大松软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里面有很多小孔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这是因为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在制作过程中	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加入酵母菌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分解面粉中的有机物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产生了二氧化碳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加入酵母菌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分解面粉中的有机物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产生了酒精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加入乳酸菌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分解面粉中的有机物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产生了二氧化碳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加入乳酸菌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分解面粉中的有机物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产生了乳酸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下列关于发酵技术应用的叙述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生产食品和饮料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生产医药产品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改良新物种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生产化工产品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7" name="文本框 2719746"/>
          <p:cNvSpPr txBox="1"/>
          <p:nvPr/>
        </p:nvSpPr>
        <p:spPr>
          <a:xfrm>
            <a:off x="3394075" y="11287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8" name="文本框 2719747"/>
          <p:cNvSpPr txBox="1"/>
          <p:nvPr/>
        </p:nvSpPr>
        <p:spPr>
          <a:xfrm>
            <a:off x="7915275" y="41132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7" grpId="0"/>
      <p:bldP spid="271974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544513"/>
            <a:ext cx="1210786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临沂质检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家庭制作米酒有如下工序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将酒曲粉末与糯米饭拌匀。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将糯米饭放入容器中盖好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用毛巾包裹起来置于温暖的地方。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用凉开水将糯米饭冲淋一次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冷却到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 ℃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将糯米浸泡一昼夜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用水淘洗干净。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将糯米倒入蒸锅蒸熟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以上容器、毛巾等均要求消毒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请对照制作工序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回答下列问题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请写出制作米酒的操作步骤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:_______________(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用工序中的序号表示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酒曲粉末里含有的主要菌种是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1" name="文本框 2720770"/>
          <p:cNvSpPr txBox="1"/>
          <p:nvPr/>
        </p:nvSpPr>
        <p:spPr>
          <a:xfrm>
            <a:off x="5040313" y="4659313"/>
            <a:ext cx="2557462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④⑤③①②</a:t>
            </a:r>
            <a:r>
              <a:rPr lang="zh-CN" altLang="en-US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u="sng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5200650" y="5243513"/>
            <a:ext cx="189388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酵母菌</a:t>
            </a:r>
            <a:r>
              <a:rPr lang="zh-CN" altLang="en-US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1" grpId="0"/>
      <p:bldP spid="27207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8837" name="图片 26788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2609850"/>
            <a:ext cx="10741025" cy="156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671513"/>
            <a:ext cx="12088813" cy="46069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用凉开水冲淋糯米饭使米饭冷却到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 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的目的是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酿好的米酒表面有气泡出现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这是发酵过程中产生的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体造成的。发酵过程中除了产生气体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还产生了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有一位同学按工序制作米酒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几天后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发现糯米饭发霉了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米酒也没制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没有成功的原因可能是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</a:t>
            </a:r>
            <a:endParaRPr lang="en-US" altLang="zh-CN" sz="280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答出一条即可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91" name="文本框 2712590"/>
          <p:cNvSpPr txBox="1"/>
          <p:nvPr/>
        </p:nvSpPr>
        <p:spPr>
          <a:xfrm>
            <a:off x="4778375" y="3794125"/>
            <a:ext cx="612298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经常打开容器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;②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器皿消毒不彻底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12592" name="文本框 2712591"/>
          <p:cNvSpPr txBox="1"/>
          <p:nvPr/>
        </p:nvSpPr>
        <p:spPr>
          <a:xfrm>
            <a:off x="288925" y="4429125"/>
            <a:ext cx="613410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器皿没密封好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;④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酒曲中含杂菌等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12593" name="文本框 2712592"/>
          <p:cNvSpPr txBox="1"/>
          <p:nvPr/>
        </p:nvSpPr>
        <p:spPr>
          <a:xfrm>
            <a:off x="331788" y="1247775"/>
            <a:ext cx="7161212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防止高温杀死酒曲粉末中的酵母菌等菌种</a:t>
            </a:r>
            <a:r>
              <a:rPr lang="zh-CN" altLang="en-US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2800" u="sng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94" name="文本框 2712593"/>
          <p:cNvSpPr txBox="1"/>
          <p:nvPr/>
        </p:nvSpPr>
        <p:spPr>
          <a:xfrm>
            <a:off x="8970963" y="1882775"/>
            <a:ext cx="2378075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二氧化碳</a:t>
            </a:r>
            <a:r>
              <a:rPr lang="zh-CN" altLang="en-US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2800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12595" name="文本框 2712594"/>
          <p:cNvSpPr txBox="1"/>
          <p:nvPr/>
        </p:nvSpPr>
        <p:spPr>
          <a:xfrm>
            <a:off x="7708900" y="2530475"/>
            <a:ext cx="1663700" cy="758825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酒精</a:t>
            </a:r>
            <a:r>
              <a:rPr lang="zh-CN" altLang="en-US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2800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1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1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1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91" grpId="0"/>
      <p:bldP spid="2712592" grpId="0"/>
      <p:bldP spid="2712593" grpId="0"/>
      <p:bldP spid="2712594" grpId="0"/>
      <p:bldP spid="27125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455613"/>
            <a:ext cx="13031788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【综合提升练】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易错警示题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关于微生物在食品制作中的应用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下列配对错误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泡菜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霉菌　　　　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制醋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醋酸菌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酸奶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乳酸菌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酿酒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酵母菌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2.(2018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莱芜学业考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对比分析题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酸奶制作与白酒酿制的过程相比较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下列叙述不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需要以有机物为原料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需要接种不同的单细胞真菌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需要将实验装置做密闭处理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需要在适宜的温度条件下进行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5" name="文本框 2721794"/>
          <p:cNvSpPr txBox="1"/>
          <p:nvPr/>
        </p:nvSpPr>
        <p:spPr>
          <a:xfrm>
            <a:off x="2003425" y="14938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6" name="文本框 2721795"/>
          <p:cNvSpPr txBox="1"/>
          <p:nvPr/>
        </p:nvSpPr>
        <p:spPr>
          <a:xfrm>
            <a:off x="3184525" y="36782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5" grpId="0"/>
      <p:bldP spid="27217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506413"/>
            <a:ext cx="1286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贺州学业考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下列各项食品的制作过程中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在通常情况下运用了微生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物发酵技术的是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苹果醋、酸奶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火腿肠、腊肉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葡萄酒、泡菜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豆腐花、咸鸭蛋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B.③④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C.②③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D.①③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十堰质检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在适宜的温度条件下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下列装置中分别放入等量的干酵母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内有活酵母菌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其中适于产生酒精的装置是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3603" name="19swx8j70.jpg" descr="id:214749767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0" y="4914900"/>
            <a:ext cx="4178300" cy="1455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3604" name="文本框 2713603"/>
          <p:cNvSpPr txBox="1"/>
          <p:nvPr/>
        </p:nvSpPr>
        <p:spPr>
          <a:xfrm>
            <a:off x="3216275" y="10398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5" name="文本框 2713604"/>
          <p:cNvSpPr txBox="1"/>
          <p:nvPr/>
        </p:nvSpPr>
        <p:spPr>
          <a:xfrm>
            <a:off x="7915275" y="4024313"/>
            <a:ext cx="401638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4" grpId="0"/>
      <p:bldP spid="271360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442913"/>
            <a:ext cx="12998450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下列说法最科学的是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利用乳酸菌发酵能生产食醋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利用醋酸菌发酵能生产酸奶和泡菜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乳酸菌发酵过程中能产生乳酸和二氧化碳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白酒的酿造过程中利用了霉菌和酵母菌两种微生物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李真周末经常帮妈妈做馒头、制酸奶、腌制泡菜等家务。下面是她的几点收获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不认同的是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发面的时候不能用开水溶化酵母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制酸奶之前要将器皿加热煮沸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腌制泡菜要将坛子密封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三种食品都是利用了细菌发酵的原理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1" name="文本框 2725890"/>
          <p:cNvSpPr txBox="1"/>
          <p:nvPr/>
        </p:nvSpPr>
        <p:spPr>
          <a:xfrm>
            <a:off x="4352925" y="3889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2" name="文本框 2725891"/>
          <p:cNvSpPr txBox="1"/>
          <p:nvPr/>
        </p:nvSpPr>
        <p:spPr>
          <a:xfrm>
            <a:off x="3184525" y="3665538"/>
            <a:ext cx="388938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1" grpId="0"/>
      <p:bldP spid="272589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5826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同学们在生物课上学习了制作米酒的方法。分组酿制过程中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发现用等量糯米酿酒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产量却不同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且有的小组酿制失败没有产酒。为了弄清原因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设计了以下实验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727060" name="表格 2727059"/>
          <p:cNvGraphicFramePr>
            <a:graphicFrameLocks noGrp="1"/>
          </p:cNvGraphicFramePr>
          <p:nvPr/>
        </p:nvGraphicFramePr>
        <p:xfrm>
          <a:off x="742950" y="2690813"/>
          <a:ext cx="10380663" cy="3720588"/>
        </p:xfrm>
        <a:graphic>
          <a:graphicData uri="http://schemas.openxmlformats.org/drawingml/2006/table">
            <a:tbl>
              <a:tblPr/>
              <a:tblGrid>
                <a:gridCol w="3324225"/>
                <a:gridCol w="2540000"/>
                <a:gridCol w="2160588"/>
                <a:gridCol w="2355850"/>
              </a:tblGrid>
              <a:tr h="78581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第一步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将糯米放在容器中用水浸泡一昼夜</a:t>
                      </a:r>
                      <a:r>
                        <a:rPr lang="en-US" altLang="zh-CN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洗净</a:t>
                      </a:r>
                      <a:r>
                        <a:rPr lang="en-US" altLang="zh-CN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蒸熟</a:t>
                      </a:r>
                      <a:r>
                        <a:rPr lang="en-US" altLang="zh-CN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用凉开水冲淋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85812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第二步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冷却后放入酒曲粉末拌匀</a:t>
                      </a:r>
                      <a:r>
                        <a:rPr lang="en-US" altLang="zh-CN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分成三等份分别装入大小相同的玻璃容器中</a:t>
                      </a:r>
                      <a:r>
                        <a:rPr lang="en-US" altLang="zh-CN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标记为甲组、乙组、丙组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50850">
                <a:tc rowSpan="2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第三步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分组操作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甲组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乙组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丙组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 vMerge="1"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密封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密封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不密封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第四步</a:t>
                      </a:r>
                      <a:endParaRPr lang="zh-CN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恒温处理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15 ℃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30 ℃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30 ℃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实验结果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产酒量较低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产酒量较高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不产酒</a:t>
                      </a:r>
                      <a:endParaRPr lang="zh-CN" altLang="en-US" sz="22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747713"/>
            <a:ext cx="13850938" cy="33242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第二步处理中放入酒曲粉末相当于培养微生物实验中的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实验共设置了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组对照实验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若甲组和乙组为一组对照实验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变量为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根据乙组与丙组的实验结果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可以得出的结论是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条件下才能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产酒。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078" name="文本框 2728077"/>
          <p:cNvSpPr txBox="1"/>
          <p:nvPr/>
        </p:nvSpPr>
        <p:spPr>
          <a:xfrm>
            <a:off x="9499600" y="688975"/>
            <a:ext cx="198755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接种</a:t>
            </a:r>
            <a:r>
              <a:rPr lang="zh-CN" altLang="en-US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2800" u="sng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079" name="文本框 2728078"/>
          <p:cNvSpPr txBox="1"/>
          <p:nvPr/>
        </p:nvSpPr>
        <p:spPr>
          <a:xfrm>
            <a:off x="3074988" y="1323975"/>
            <a:ext cx="1560512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　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8080" name="文本框 2728079"/>
          <p:cNvSpPr txBox="1"/>
          <p:nvPr/>
        </p:nvSpPr>
        <p:spPr>
          <a:xfrm>
            <a:off x="1460500" y="1958975"/>
            <a:ext cx="198755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</a:t>
            </a:r>
            <a:r>
              <a:rPr lang="zh-CN" altLang="en-US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2800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28081" name="文本框 2728080"/>
          <p:cNvSpPr txBox="1"/>
          <p:nvPr/>
        </p:nvSpPr>
        <p:spPr>
          <a:xfrm>
            <a:off x="8255000" y="2606675"/>
            <a:ext cx="1987550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无氧　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28082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849100" y="109728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8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078" grpId="0"/>
      <p:bldP spid="2728079" grpId="0"/>
      <p:bldP spid="2728080" grpId="0"/>
      <p:bldP spid="272808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认心知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60350" y="571500"/>
            <a:ext cx="11650663" cy="19034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用酵母粉发酵过的面粉制成的面包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吃起来特别松软、香甜。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用乳酸菌发酵牛奶制成的酸奶营养丰富且口感好。你还能举出哪些发酵食品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756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100" y="3733800"/>
            <a:ext cx="2314575" cy="2284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jn6a.jpg" descr="id:2147497576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3314700"/>
            <a:ext cx="3359150" cy="130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514" name="文本框 2752513"/>
          <p:cNvSpPr txBox="1"/>
          <p:nvPr/>
        </p:nvSpPr>
        <p:spPr>
          <a:xfrm>
            <a:off x="298450" y="6207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【知识点一】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发酵技术与食品生产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P61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P63) 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52518" name="图片 27525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538" y="2576513"/>
            <a:ext cx="8248650" cy="2411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52519" name="图片 2752518"/>
          <p:cNvPicPr/>
          <p:nvPr/>
        </p:nvPicPr>
        <p:blipFill>
          <a:blip r:embed="rId2"/>
          <a:stretch>
            <a:fillRect/>
          </a:stretch>
        </p:blipFill>
        <p:spPr>
          <a:xfrm>
            <a:off x="2260600" y="2952750"/>
            <a:ext cx="2020888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52521" name="图片 2752520"/>
          <p:cNvPicPr/>
          <p:nvPr/>
        </p:nvPicPr>
        <p:blipFill>
          <a:blip r:embed="rId2"/>
          <a:stretch>
            <a:fillRect/>
          </a:stretch>
        </p:blipFill>
        <p:spPr>
          <a:xfrm>
            <a:off x="8783638" y="2951163"/>
            <a:ext cx="801687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52522" name="图片 2752521"/>
          <p:cNvPicPr/>
          <p:nvPr/>
        </p:nvPicPr>
        <p:blipFill>
          <a:blip r:embed="rId2"/>
          <a:stretch>
            <a:fillRect/>
          </a:stretch>
        </p:blipFill>
        <p:spPr>
          <a:xfrm>
            <a:off x="3657600" y="4235450"/>
            <a:ext cx="1039813" cy="49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752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752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752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3538" name="文本框 2753537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酿制酒酿的实验过程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53541" name="图片 27535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1725" y="1885950"/>
            <a:ext cx="3441700" cy="465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53542" name="图片 2753541"/>
          <p:cNvPicPr/>
          <p:nvPr/>
        </p:nvPicPr>
        <p:blipFill>
          <a:blip r:embed="rId2"/>
          <a:stretch>
            <a:fillRect/>
          </a:stretch>
        </p:blipFill>
        <p:spPr>
          <a:xfrm>
            <a:off x="5421313" y="1912938"/>
            <a:ext cx="592137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53543" name="图片 2753542"/>
          <p:cNvPicPr/>
          <p:nvPr/>
        </p:nvPicPr>
        <p:blipFill>
          <a:blip r:embed="rId2"/>
          <a:stretch>
            <a:fillRect/>
          </a:stretch>
        </p:blipFill>
        <p:spPr>
          <a:xfrm>
            <a:off x="5467350" y="2835275"/>
            <a:ext cx="430213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53544" name="图片 2753543"/>
          <p:cNvPicPr/>
          <p:nvPr/>
        </p:nvPicPr>
        <p:blipFill>
          <a:blip r:embed="rId2"/>
          <a:stretch>
            <a:fillRect/>
          </a:stretch>
        </p:blipFill>
        <p:spPr>
          <a:xfrm>
            <a:off x="4362450" y="3654425"/>
            <a:ext cx="411163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53545" name="图片 2753544"/>
          <p:cNvPicPr/>
          <p:nvPr/>
        </p:nvPicPr>
        <p:blipFill>
          <a:blip r:embed="rId2"/>
          <a:stretch>
            <a:fillRect/>
          </a:stretch>
        </p:blipFill>
        <p:spPr>
          <a:xfrm>
            <a:off x="4219575" y="5892800"/>
            <a:ext cx="744538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53546" name="图片 2753545"/>
          <p:cNvPicPr/>
          <p:nvPr/>
        </p:nvPicPr>
        <p:blipFill>
          <a:blip r:embed="rId2"/>
          <a:stretch>
            <a:fillRect/>
          </a:stretch>
        </p:blipFill>
        <p:spPr>
          <a:xfrm>
            <a:off x="5238750" y="6216650"/>
            <a:ext cx="449263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53547" name="图片 2753546"/>
          <p:cNvPicPr/>
          <p:nvPr/>
        </p:nvPicPr>
        <p:blipFill>
          <a:blip r:embed="rId2"/>
          <a:stretch>
            <a:fillRect/>
          </a:stretch>
        </p:blipFill>
        <p:spPr>
          <a:xfrm>
            <a:off x="6886575" y="5530850"/>
            <a:ext cx="230188" cy="26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753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753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753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753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753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753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62" name="文本框 2754561"/>
          <p:cNvSpPr txBox="1"/>
          <p:nvPr/>
        </p:nvSpPr>
        <p:spPr>
          <a:xfrm>
            <a:off x="298450" y="633413"/>
            <a:ext cx="13447712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现代发酵技术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的发酵作用大规模生产发酵产品的技术。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发酵食品与微生物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发酵的产物。酵母菌将糯米中的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转变为酒精。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水果产生酒味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发酵的结果。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果酒变酸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发酵的结果。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啤酒的酿造过程中利用了哪些微生物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它们各自起到了什么作用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利用了霉菌和酵母菌。霉菌的作用是把淀粉分解成葡萄糖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酵母菌的作用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是将葡萄糖转变成酒精。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4563" name="文本框 2754562"/>
          <p:cNvSpPr txBox="1"/>
          <p:nvPr/>
        </p:nvSpPr>
        <p:spPr>
          <a:xfrm>
            <a:off x="3429000" y="569913"/>
            <a:ext cx="1577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微生物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4564" name="文本框 2754563"/>
          <p:cNvSpPr txBox="1"/>
          <p:nvPr/>
        </p:nvSpPr>
        <p:spPr>
          <a:xfrm>
            <a:off x="1943100" y="1763713"/>
            <a:ext cx="1577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酵母菌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54565" name="文本框 2754564"/>
          <p:cNvSpPr txBox="1"/>
          <p:nvPr/>
        </p:nvSpPr>
        <p:spPr>
          <a:xfrm>
            <a:off x="3924300" y="2360613"/>
            <a:ext cx="1577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酵母菌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54568" name="文本框 2754567"/>
          <p:cNvSpPr txBox="1"/>
          <p:nvPr/>
        </p:nvSpPr>
        <p:spPr>
          <a:xfrm>
            <a:off x="7764463" y="1763713"/>
            <a:ext cx="115728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糖类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54569" name="文本框 2754568"/>
          <p:cNvSpPr txBox="1"/>
          <p:nvPr/>
        </p:nvSpPr>
        <p:spPr>
          <a:xfrm>
            <a:off x="3281363" y="2957513"/>
            <a:ext cx="1584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醋酸菌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5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5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5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5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5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563" grpId="1"/>
      <p:bldP spid="2754564" grpId="0"/>
      <p:bldP spid="2754565" grpId="0"/>
      <p:bldP spid="2754568" grpId="0"/>
      <p:bldP spid="27545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586" name="文本框 2755585"/>
          <p:cNvSpPr txBox="1"/>
          <p:nvPr/>
        </p:nvSpPr>
        <p:spPr>
          <a:xfrm>
            <a:off x="298450" y="925513"/>
            <a:ext cx="1189196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实验变式拓展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制作酒酿的过程中清洗容器起什么作用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防止杂菌干扰。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泡菜制作的原理是什么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乳酸菌在无氧的条件下将蔬菜中的有机物分解产生乳酸。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请写出【生活小思考】问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如酸菜、泡菜、奶酪等。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6610" name="文本框 2756609"/>
          <p:cNvSpPr txBox="1"/>
          <p:nvPr/>
        </p:nvSpPr>
        <p:spPr>
          <a:xfrm>
            <a:off x="209550" y="531813"/>
            <a:ext cx="115935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乳酸发酵和酒精发酵的异同点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相同点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都需要适宜的温度和无氧环境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都需要分解有机物。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乳酸发酵的产物是乳酸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酒精发酵的产物是酒精和二氧化碳      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乳酸发酵是乳酸菌参与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酒精发酵是酵母菌参与。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酵母菌的两种呼吸方式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在有氧条件下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酵母菌分解葡萄糖产生二氧化碳和水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在无氧条件下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酵母菌分解葡萄糖产生酒精和二氧化碳。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7634" name="文本框 2757633"/>
          <p:cNvSpPr txBox="1"/>
          <p:nvPr/>
        </p:nvSpPr>
        <p:spPr>
          <a:xfrm>
            <a:off x="285750" y="519113"/>
            <a:ext cx="12668250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【知识点二】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发酵技术与日常生活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P64)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发酵技术的发展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从利用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进入利用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生产发酵产品的阶段。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常见的发酵产品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757691" name="表格 2757690"/>
          <p:cNvGraphicFramePr>
            <a:graphicFrameLocks noGrp="1"/>
          </p:cNvGraphicFramePr>
          <p:nvPr/>
        </p:nvGraphicFramePr>
        <p:xfrm>
          <a:off x="712788" y="3225800"/>
          <a:ext cx="10521950" cy="2771775"/>
        </p:xfrm>
        <a:graphic>
          <a:graphicData uri="http://schemas.openxmlformats.org/drawingml/2006/table">
            <a:tbl>
              <a:tblPr/>
              <a:tblGrid>
                <a:gridCol w="2284413"/>
                <a:gridCol w="8237537"/>
              </a:tblGrid>
              <a:tr h="763588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类 型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举　例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化工产品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、柠檬酸、乳酸、香料等</a:t>
                      </a:r>
                      <a:endParaRPr lang="zh-CN" altLang="en-US" sz="2600" b="1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7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医药产品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_______(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青霉素、红霉素等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、维生素等</a:t>
                      </a:r>
                      <a:endParaRPr lang="zh-CN" altLang="en-US" sz="2600" b="1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食品饮料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、酒类、酸奶等</a:t>
                      </a:r>
                      <a:endParaRPr lang="zh-CN" altLang="en-US" sz="2600" b="1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57694" name="文本框 2757693"/>
          <p:cNvSpPr txBox="1"/>
          <p:nvPr/>
        </p:nvSpPr>
        <p:spPr>
          <a:xfrm>
            <a:off x="4151313" y="1052513"/>
            <a:ext cx="2305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自然界微生物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7695" name="文本框 2757694"/>
          <p:cNvSpPr txBox="1"/>
          <p:nvPr/>
        </p:nvSpPr>
        <p:spPr>
          <a:xfrm>
            <a:off x="7659688" y="1052513"/>
            <a:ext cx="36798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改造过的微生物新品种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57696" name="文本框 2757695"/>
          <p:cNvSpPr txBox="1"/>
          <p:nvPr/>
        </p:nvSpPr>
        <p:spPr>
          <a:xfrm>
            <a:off x="4765675" y="3846513"/>
            <a:ext cx="987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酒精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7697" name="文本框 2757696"/>
          <p:cNvSpPr txBox="1"/>
          <p:nvPr/>
        </p:nvSpPr>
        <p:spPr>
          <a:xfrm>
            <a:off x="4105275" y="4519613"/>
            <a:ext cx="1352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抗生素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57698" name="文本框 2757697"/>
          <p:cNvSpPr txBox="1"/>
          <p:nvPr/>
        </p:nvSpPr>
        <p:spPr>
          <a:xfrm>
            <a:off x="5260975" y="5180013"/>
            <a:ext cx="1352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酱制品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5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5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5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57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7694" grpId="0"/>
      <p:bldP spid="2757695" grpId="0"/>
      <p:bldP spid="2757696" grpId="0"/>
      <p:bldP spid="2757697" grpId="0"/>
      <p:bldP spid="2757698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3759</Words>
  <Application>WPS 演示</Application>
  <PresentationFormat/>
  <Paragraphs>317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黑体</vt:lpstr>
      <vt:lpstr>楷体_GB2312</vt:lpstr>
      <vt:lpstr>等线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2021-01-06T20:43:00Z</cp:lastPrinted>
  <dcterms:created xsi:type="dcterms:W3CDTF">2021-01-06T20:43:00Z</dcterms:created>
  <dcterms:modified xsi:type="dcterms:W3CDTF">2023-11-17T06:19:07Z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1326880D5E444B04B149C8A9F5FAB568</vt:lpwstr>
  </property>
</Properties>
</file>