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743" r:id="rId8"/>
    <p:sldId id="659" r:id="rId9"/>
    <p:sldId id="660" r:id="rId10"/>
    <p:sldId id="638" r:id="rId11"/>
    <p:sldId id="661" r:id="rId12"/>
    <p:sldId id="639" r:id="rId13"/>
    <p:sldId id="662" r:id="rId14"/>
    <p:sldId id="435" r:id="rId15"/>
    <p:sldId id="698" r:id="rId16"/>
    <p:sldId id="699" r:id="rId17"/>
    <p:sldId id="445" r:id="rId18"/>
    <p:sldId id="736" r:id="rId19"/>
    <p:sldId id="737" r:id="rId20"/>
    <p:sldId id="738" r:id="rId21"/>
    <p:sldId id="739" r:id="rId22"/>
    <p:sldId id="731" r:id="rId23"/>
    <p:sldId id="740" r:id="rId24"/>
    <p:sldId id="732" r:id="rId25"/>
    <p:sldId id="741" r:id="rId26"/>
    <p:sldId id="742" r:id="rId27"/>
  </p:sldIdLst>
  <p:sldSz cx="12190730" cy="6859905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>
        <p:scale>
          <a:sx n="75" d="100"/>
          <a:sy n="75" d="100"/>
        </p:scale>
        <p:origin x="-222" y="-366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5.xml"/><Relationship Id="rId17" Type="http://schemas.openxmlformats.org/officeDocument/2006/relationships/slide" Target="../slides/slide12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tooltip="点击进入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tooltip="点击进入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tooltip="点击进入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tooltip="返回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1660525"/>
            <a:ext cx="7135813" cy="2093913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 b="0"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单元　健康地生活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第二十五章　疾病与免疫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第一节　传　染　病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298450" y="671513"/>
            <a:ext cx="11593513" cy="39655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传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染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病及其预防措施记忆口诀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传染病四大类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消化道、呼吸道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还有血液和体表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流行传染是特点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发病初期传染高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病原体有三种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细菌病毒寄生虫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流行环节不可缺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控制传染最重要。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23" name="图片 26419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3038" y="817563"/>
            <a:ext cx="6003925" cy="5695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500063"/>
            <a:ext cx="12871450" cy="58896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【典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题例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证】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202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泰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安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下列有关新型冠状病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毒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肺炎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叙述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新型冠状病毒的遗传物质存在于细胞核中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容易发生变异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新型冠状病毒靠自己遗传物质中的遗传信息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利用人体细胞内物质制造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新病毒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对新型冠状病毒肺炎患者进行隔离治疗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属于传染病预防措施中的控制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传染源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预防新型冠状病毒感染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个人要做好自我防护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洗手、戴口罩、少聚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集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endParaRPr lang="zh-CN" altLang="en-US" sz="28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7" name="文本框 2262026"/>
          <p:cNvSpPr txBox="1"/>
          <p:nvPr/>
        </p:nvSpPr>
        <p:spPr>
          <a:xfrm>
            <a:off x="4213225" y="1095375"/>
            <a:ext cx="7191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6588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认真审题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抓住关键词“有关新型冠状病毒肺炎叙述错误的是”。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新型冠状病毒没有细胞结构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由蛋白质外壳和内部的遗传物质组成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结构简单容易发生变异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,A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项错误。新型冠状病毒靠自己遗传物质中的遗传信息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利用人体细胞内物质制造新病毒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,B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项正确。对新型冠状病毒肺炎患者进行隔离治疗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属于传染病预防措施中的控制传染源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,C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项正确。预防新型冠状病毒感染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个人要做好自我防护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勤洗手、戴口罩、少聚集等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,D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项正确。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760413"/>
            <a:ext cx="12990513" cy="33242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变式训练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南通学业考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)2019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年美国爆发了严重的麻疹疫情。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为了控制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疫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情继续蔓延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美国疾控中心建议为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岁以上的人群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已患麻疹的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人除外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接种疫苗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这一措施属于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消灭病原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    	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染源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切断传播途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径	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保护易感人群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79811" name="文本框 2679810"/>
          <p:cNvSpPr txBox="1"/>
          <p:nvPr/>
        </p:nvSpPr>
        <p:spPr>
          <a:xfrm>
            <a:off x="6486525" y="2022475"/>
            <a:ext cx="8842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98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444500"/>
            <a:ext cx="1165066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【基础对点练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铁岭学业考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正在患流行性感冒的病人属于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源    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病原体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传播途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径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易感人群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德阳学业考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下列属于传染病的是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糖尿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病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白化病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流行性感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冒	    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近视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对比分析题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下列传染病与其病原体的配对错误的是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肺结核与结核杆菌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蛔虫病与蛔虫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足癣与细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菌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天花与天花病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毒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0" name="文本框 2378769"/>
          <p:cNvSpPr txBox="1"/>
          <p:nvPr/>
        </p:nvSpPr>
        <p:spPr>
          <a:xfrm>
            <a:off x="8867775" y="1014413"/>
            <a:ext cx="6810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1" name="文本框 2378770"/>
          <p:cNvSpPr txBox="1"/>
          <p:nvPr/>
        </p:nvSpPr>
        <p:spPr>
          <a:xfrm>
            <a:off x="7699375" y="2805113"/>
            <a:ext cx="6810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2" name="文本框 2378771"/>
          <p:cNvSpPr txBox="1"/>
          <p:nvPr/>
        </p:nvSpPr>
        <p:spPr>
          <a:xfrm>
            <a:off x="8867775" y="4595813"/>
            <a:ext cx="6810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0" grpId="0"/>
      <p:bldP spid="2378771" grpId="0"/>
      <p:bldP spid="23787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582613"/>
            <a:ext cx="1278731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易错警示题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一般情况下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传染病传染性最强的时期是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发病以前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发病初期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发病中期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发病后期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杭州学业考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)2020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年初以来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世界多地先后暴发了严重的“新冠肺炎”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疫情。下列相关叙述正确的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新冠肺炎”是一种高致病性的遗传病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勤洗手对“新冠肺炎”的传染没有预防效果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研制“新冠肺炎”疫苗的目的是有效切断传播途径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对确诊病例进行强制医学隔离的目的是控制传染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源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17699" name="文本框 2717698"/>
          <p:cNvSpPr txBox="1"/>
          <p:nvPr/>
        </p:nvSpPr>
        <p:spPr>
          <a:xfrm>
            <a:off x="8918575" y="544513"/>
            <a:ext cx="6175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5032375" y="2932113"/>
            <a:ext cx="6175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699" grpId="0"/>
      <p:bldP spid="27177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582613"/>
            <a:ext cx="13015912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6.(20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东营学业考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狂犬病的传播途径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空气、飞沫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饮水和食物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接触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吸血的动物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流感是冬季常发病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从传染病的角度分析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流感病人、流感病人的飞沫、体质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较弱的小孩和老人、流感病毒分别属于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传染源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病原体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传播途径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易感人群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A.④③①②		B.①③④②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C.①④③②		D.④①③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en-US" altLang="zh-CN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18723" name="文本框 2718722"/>
          <p:cNvSpPr txBox="1"/>
          <p:nvPr/>
        </p:nvSpPr>
        <p:spPr>
          <a:xfrm>
            <a:off x="7038975" y="544513"/>
            <a:ext cx="5794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6581775" y="2932113"/>
            <a:ext cx="5794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3" grpId="0"/>
      <p:bldP spid="27187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519113"/>
            <a:ext cx="13104812" cy="5594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8.(2020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人们常用生物学原理来解释日常生活中的问题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下列解释正确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医生查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某人白细胞数量高于正常值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判断他很可能患有贫血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人们在家里就能用牛奶自制酸奶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主要是利用了酵母菌的作用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某新生儿感染了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HIV,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可能是他母亲通过分娩、哺乳等途径传播的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某些遗传病有家族遗传的特点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主要是家族成员缺乏该病的抵抗力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9.(2019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广州学业考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)2018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月以来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我国多地出现非洲猪瘟疫情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专家建议对病猪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或疑似病猪迅速彻底焚烧、深埋。从传染病预防的措施来看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该措施属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控制传染源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保护易感人群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切断传播途径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消除病原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19747" name="文本框 2719746"/>
          <p:cNvSpPr txBox="1"/>
          <p:nvPr/>
        </p:nvSpPr>
        <p:spPr>
          <a:xfrm>
            <a:off x="1838325" y="1062038"/>
            <a:ext cx="6175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8" name="文本框 2719747"/>
          <p:cNvSpPr txBox="1"/>
          <p:nvPr/>
        </p:nvSpPr>
        <p:spPr>
          <a:xfrm>
            <a:off x="10321925" y="4338638"/>
            <a:ext cx="6175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7" grpId="0"/>
      <p:bldP spid="27197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506413"/>
            <a:ext cx="11593513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10.(2020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日照质检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下图为传染病的预防措施图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请据图回答问题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传染病流行的三个基本环节是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(2)①②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属于预防传染病的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措施。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(3)③④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属于预防传染病的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措施。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(4)⑤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属于预防传染病的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措施。 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0771" name="swba3.jpg" descr="id:214749862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1206500"/>
            <a:ext cx="4568825" cy="2697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0772" name="文本框 2720771"/>
          <p:cNvSpPr txBox="1"/>
          <p:nvPr/>
        </p:nvSpPr>
        <p:spPr>
          <a:xfrm>
            <a:off x="5043488" y="3729038"/>
            <a:ext cx="1281112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传染源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3" name="文本框 2720772"/>
          <p:cNvSpPr txBox="1"/>
          <p:nvPr/>
        </p:nvSpPr>
        <p:spPr>
          <a:xfrm>
            <a:off x="596900" y="4275138"/>
            <a:ext cx="16208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传播途径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0774" name="文本框 2720773"/>
          <p:cNvSpPr txBox="1"/>
          <p:nvPr/>
        </p:nvSpPr>
        <p:spPr>
          <a:xfrm>
            <a:off x="2895600" y="4275138"/>
            <a:ext cx="16208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易感人群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0775" name="文本框 2720774"/>
          <p:cNvSpPr txBox="1"/>
          <p:nvPr/>
        </p:nvSpPr>
        <p:spPr>
          <a:xfrm>
            <a:off x="4114800" y="4833938"/>
            <a:ext cx="196215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控制传染源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0776" name="文本框 2720775"/>
          <p:cNvSpPr txBox="1"/>
          <p:nvPr/>
        </p:nvSpPr>
        <p:spPr>
          <a:xfrm>
            <a:off x="4119563" y="5380038"/>
            <a:ext cx="230187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切断传播途径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0777" name="文本框 2720776"/>
          <p:cNvSpPr txBox="1"/>
          <p:nvPr/>
        </p:nvSpPr>
        <p:spPr>
          <a:xfrm>
            <a:off x="3814763" y="5926138"/>
            <a:ext cx="230187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保护易感人群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2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2" grpId="0"/>
      <p:bldP spid="2720773" grpId="0"/>
      <p:bldP spid="2720774" grpId="0"/>
      <p:bldP spid="2720775" grpId="0"/>
      <p:bldP spid="2720776" grpId="0"/>
      <p:bldP spid="27207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4" name="图片 26368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2371725"/>
            <a:ext cx="11360150" cy="1846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506413"/>
            <a:ext cx="1283811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【综合提升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练】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上海人吃了一种叫毛蚶的动物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导致甲肝在人群中大面积暴发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毛蚶是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传染源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传播途径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易感者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以上都是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贵港学业考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下列有关艾滋病的说法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不正确的是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艾滋病是一种传染病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艾滋病是一种免疫缺陷病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蚊虫叮咬会通过血液传播艾滋病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艾滋病病毒由蛋白质和遗传物质组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12579" name="文本框 2712578"/>
          <p:cNvSpPr txBox="1"/>
          <p:nvPr/>
        </p:nvSpPr>
        <p:spPr>
          <a:xfrm>
            <a:off x="739775" y="1649413"/>
            <a:ext cx="7191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80" name="文本框 2712579"/>
          <p:cNvSpPr txBox="1"/>
          <p:nvPr/>
        </p:nvSpPr>
        <p:spPr>
          <a:xfrm>
            <a:off x="9210675" y="3440113"/>
            <a:ext cx="7191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79" grpId="0"/>
      <p:bldP spid="27125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298450" y="735013"/>
            <a:ext cx="13612812" cy="39655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3.(2019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山西学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)《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中国新闻周刊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》2019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月某日报道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超级真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菌”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耳念珠菌引起的疾病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死亡率高达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60%,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被美国列为紧急威胁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纽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约、新泽西和伊利诺伊等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个州为此对医院的墙壁、地板、病床、门、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水槽等都进行了特殊消毒。该传染病预防措施属于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控制传染源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切断传播途径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保护易感人群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划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免疫</a:t>
            </a:r>
            <a:endParaRPr lang="zh-CN" altLang="en-US" sz="28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21795" name="文本框 2721794"/>
          <p:cNvSpPr txBox="1"/>
          <p:nvPr/>
        </p:nvSpPr>
        <p:spPr>
          <a:xfrm>
            <a:off x="8963025" y="2657475"/>
            <a:ext cx="5794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823913"/>
            <a:ext cx="12965113" cy="39655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4.(2019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菏泽学业考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某同学因食用了被痢疾杆菌污染的瓜果患上了细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菌性痢疾。下列有关说法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痢疾杆菌是病原体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被痢疾杆菌污染的瓜果是传染源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患细菌性痢疾的人是易感人群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该传染病的传播途径主要是空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endParaRPr lang="zh-CN" altLang="en-US" sz="28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13603" name="文本框 2713602"/>
          <p:cNvSpPr txBox="1"/>
          <p:nvPr/>
        </p:nvSpPr>
        <p:spPr>
          <a:xfrm>
            <a:off x="6575425" y="1425575"/>
            <a:ext cx="6556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468313"/>
            <a:ext cx="1159351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核心素养提升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济宁学业考改编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结合材料和图示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回答有关问题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月以来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一种新型冠状病毒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SARS-CoV-2(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简称新冠病毒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在世界各地传播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引起传染性肺炎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新冠肺炎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。分子生物学研究表明这种新型冠状病毒和“非典”病原体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SARS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具有一定的亲缘关系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同属于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β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—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冠状病毒属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725891" name="218xswsj30a.jpg" descr="id:214749863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358900"/>
            <a:ext cx="3729038" cy="3062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25892" name="218xswsj30.jpg" descr="id:214749864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100" y="1117600"/>
            <a:ext cx="2863850" cy="3309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696913"/>
            <a:ext cx="126984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新冠病毒个体微小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结构非常简单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新冠肺炎之所以能全球流行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是因为它具有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的特点。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从传染病流行的基本环节分析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新冠肺炎患者属于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。在防控措施上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勤洗手、戴口罩属于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SARS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病毒到新型冠状病毒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从鼠疫、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H7N9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禽流感到曾经肆虐一时的埃博拉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病毒、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MERS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病毒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据研究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当今人类新发传染病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78%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与野生动物有关。保护野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生动物刻不容缓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你认为保护野生动物最有效的措施是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5" name="文本框 2726914"/>
          <p:cNvSpPr txBox="1"/>
          <p:nvPr/>
        </p:nvSpPr>
        <p:spPr>
          <a:xfrm>
            <a:off x="6451600" y="646113"/>
            <a:ext cx="47736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蛋白质外壳和内部的遗传物质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6" name="文本框 2726915"/>
          <p:cNvSpPr txBox="1"/>
          <p:nvPr/>
        </p:nvSpPr>
        <p:spPr>
          <a:xfrm>
            <a:off x="7288213" y="1827213"/>
            <a:ext cx="268446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传染性和流行性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6917" name="文本框 2726916"/>
          <p:cNvSpPr txBox="1"/>
          <p:nvPr/>
        </p:nvSpPr>
        <p:spPr>
          <a:xfrm>
            <a:off x="7780338" y="2424113"/>
            <a:ext cx="129063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传染源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6918" name="文本框 2726917"/>
          <p:cNvSpPr txBox="1"/>
          <p:nvPr/>
        </p:nvSpPr>
        <p:spPr>
          <a:xfrm>
            <a:off x="3630613" y="3021013"/>
            <a:ext cx="2336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切断传播途径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6919" name="文本框 2726918"/>
          <p:cNvSpPr txBox="1"/>
          <p:nvPr/>
        </p:nvSpPr>
        <p:spPr>
          <a:xfrm>
            <a:off x="8443913" y="4811713"/>
            <a:ext cx="268446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建立自然保护区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26920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198100" y="125603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6915" grpId="0"/>
      <p:bldP spid="2726916" grpId="0"/>
      <p:bldP spid="2726917" grpId="0"/>
      <p:bldP spid="2726918" grpId="0"/>
      <p:bldP spid="27269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635000"/>
            <a:ext cx="1165066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 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年新冠肺炎疫情席卷全球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新冠肺炎是由新型冠状病毒引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起的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主要感染肺部组织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对肺损伤极大新冠肺炎是如何传播的呢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我们该如何预防呢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3" name="图片.jpg" descr="id:214749852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900" y="3467100"/>
            <a:ext cx="1819275" cy="179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4" name="20sw8rj114.jpg" descr="id:2147498532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2724150"/>
            <a:ext cx="2955925" cy="2459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557213"/>
            <a:ext cx="13193712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【知识点一】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常见的传染病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P85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P86)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传染病概念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大量生殖引起的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能够在人与人之间、动物与动物之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之间相互传播的疾病。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病原体种类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病毒、细菌、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、某些动物等。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传染病特点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和流行性。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92" name="文本框 2637891"/>
          <p:cNvSpPr txBox="1"/>
          <p:nvPr/>
        </p:nvSpPr>
        <p:spPr>
          <a:xfrm>
            <a:off x="2776538" y="1090613"/>
            <a:ext cx="149066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病原体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93" name="文本框 2637892"/>
          <p:cNvSpPr txBox="1"/>
          <p:nvPr/>
        </p:nvSpPr>
        <p:spPr>
          <a:xfrm>
            <a:off x="1441450" y="1687513"/>
            <a:ext cx="189388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人与动物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94" name="文本框 2637893"/>
          <p:cNvSpPr txBox="1"/>
          <p:nvPr/>
        </p:nvSpPr>
        <p:spPr>
          <a:xfrm>
            <a:off x="4440238" y="2284413"/>
            <a:ext cx="1089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真菌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95" name="文本框 2637894"/>
          <p:cNvSpPr txBox="1"/>
          <p:nvPr/>
        </p:nvSpPr>
        <p:spPr>
          <a:xfrm>
            <a:off x="2446338" y="2881313"/>
            <a:ext cx="149066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传染性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92" grpId="0"/>
      <p:bldP spid="2637893" grpId="0"/>
      <p:bldP spid="2637894" grpId="0"/>
      <p:bldP spid="26378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1490" name="文本框 2751489"/>
          <p:cNvSpPr txBox="1"/>
          <p:nvPr/>
        </p:nvSpPr>
        <p:spPr>
          <a:xfrm>
            <a:off x="298450" y="5572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传染病的类型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751515" name="表格 2751514"/>
          <p:cNvGraphicFramePr>
            <a:graphicFrameLocks noGrp="1"/>
          </p:cNvGraphicFramePr>
          <p:nvPr/>
        </p:nvGraphicFramePr>
        <p:xfrm>
          <a:off x="1233488" y="1752600"/>
          <a:ext cx="9480550" cy="4462524"/>
        </p:xfrm>
        <a:graphic>
          <a:graphicData uri="http://schemas.openxmlformats.org/drawingml/2006/table">
            <a:tbl>
              <a:tblPr/>
              <a:tblGrid>
                <a:gridCol w="4121150"/>
                <a:gridCol w="5359400"/>
              </a:tblGrid>
              <a:tr h="690563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类型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按传播途径分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600" b="1">
                        <a:latin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举　例</a:t>
                      </a:r>
                      <a:endParaRPr lang="zh-CN" altLang="en-US" sz="2600" b="1">
                        <a:latin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2987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呼吸道传染病</a:t>
                      </a:r>
                      <a:endParaRPr lang="zh-CN" altLang="en-US" sz="2600" b="1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流行性感冒、肺结核、腮腺炎、麻疹、百日咳等</a:t>
                      </a:r>
                      <a:endParaRPr lang="zh-CN" altLang="en-US" sz="2600" b="1">
                        <a:latin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638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消化道传染病</a:t>
                      </a:r>
                      <a:endParaRPr lang="zh-CN" altLang="en-US" sz="2600" b="1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蛔虫病、蛲虫病、细菌性痢疾、甲型肝炎等</a:t>
                      </a:r>
                      <a:endParaRPr lang="zh-CN" altLang="en-US" sz="2600" b="1">
                        <a:latin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637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血液传染病</a:t>
                      </a:r>
                      <a:endParaRPr lang="zh-CN" altLang="en-US" sz="2600" b="1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乙型肝炎、疟疾、流行性乙型脑炎、丝虫病等</a:t>
                      </a:r>
                      <a:endParaRPr lang="zh-CN" altLang="en-US" sz="2600" b="1">
                        <a:latin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638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体表传染病</a:t>
                      </a:r>
                      <a:endParaRPr lang="zh-CN" altLang="en-US" sz="2600" b="1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血吸虫病、沙眼、狂犬病、破伤风、淋病等</a:t>
                      </a:r>
                      <a:endParaRPr lang="zh-CN" altLang="en-US" sz="2600" b="1">
                        <a:latin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传染病的两大特征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由病原体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如细菌、病毒、寄生虫等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引起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能在人与人之间、动物与动物之间或人与动物之间传播。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易误点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误认为病原体是传染源。病原体主要指细菌、病毒、真菌、寄生虫等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是导致传染病的“罪魁祸首”。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误认为传染病传染性最强的时期是发病程度最重的时期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其实传染病传染性最强的时期是发病初期。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468313"/>
            <a:ext cx="13066712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【知识点二】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传染病的传播和预防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P87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P89)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传染病的传播环节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能将体内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排出体外的人或动物。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传播途径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从传染源排出后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经过一定的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进入健康人体内所经过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的途径。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易感人群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对某些传染病缺乏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而容易患病的自然人群。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艾滋病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传播途径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主要通过性行为、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和母婴等途径传播。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危害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破坏人体的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降低人体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的能力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患者易发生多种感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染导致死亡。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治疗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目前没有特别有效的药物和治疗方法。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5" name="文本框 2639874"/>
          <p:cNvSpPr txBox="1"/>
          <p:nvPr/>
        </p:nvSpPr>
        <p:spPr>
          <a:xfrm>
            <a:off x="2962275" y="1506538"/>
            <a:ext cx="343535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生长、生殖的病原体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6" name="文本框 2639875"/>
          <p:cNvSpPr txBox="1"/>
          <p:nvPr/>
        </p:nvSpPr>
        <p:spPr>
          <a:xfrm>
            <a:off x="2122488" y="2052638"/>
            <a:ext cx="132397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病原体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77" name="文本框 2639876"/>
          <p:cNvSpPr txBox="1"/>
          <p:nvPr/>
        </p:nvSpPr>
        <p:spPr>
          <a:xfrm>
            <a:off x="7023100" y="2052638"/>
            <a:ext cx="16764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传播方式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78" name="文本框 2639877"/>
          <p:cNvSpPr txBox="1"/>
          <p:nvPr/>
        </p:nvSpPr>
        <p:spPr>
          <a:xfrm>
            <a:off x="4572000" y="3144838"/>
            <a:ext cx="16764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免疫能力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79" name="文本框 2639878"/>
          <p:cNvSpPr txBox="1"/>
          <p:nvPr/>
        </p:nvSpPr>
        <p:spPr>
          <a:xfrm>
            <a:off x="4573588" y="4237038"/>
            <a:ext cx="973137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血液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80" name="文本框 2639879"/>
          <p:cNvSpPr txBox="1"/>
          <p:nvPr/>
        </p:nvSpPr>
        <p:spPr>
          <a:xfrm>
            <a:off x="3035300" y="4783138"/>
            <a:ext cx="16764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免疫系统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81" name="文本框 2639880"/>
          <p:cNvSpPr txBox="1"/>
          <p:nvPr/>
        </p:nvSpPr>
        <p:spPr>
          <a:xfrm>
            <a:off x="5803900" y="4783138"/>
            <a:ext cx="16764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抵御疾病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3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3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9875" grpId="0"/>
      <p:bldP spid="2639876" grpId="0"/>
      <p:bldP spid="2639877" grpId="0"/>
      <p:bldP spid="2639878" grpId="0"/>
      <p:bldP spid="2639879" grpId="0"/>
      <p:bldP spid="2639880" grpId="0"/>
      <p:bldP spid="26398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620713"/>
            <a:ext cx="12850813" cy="5594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传染病的预防措施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控制传染源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早发现、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、早隔离、早治疗。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切断传播途径。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针对消化道传染病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加强食品卫生管理、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、消毒餐具、注意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针对呼吸道传染病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保持室内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、不随地吐痰等。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保护易感人群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避免接触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、积极运动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、保持良好个人卫生习惯、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睡眠充足、营养合理、注射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请写出【生活小思考】的答案。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提示</a:t>
            </a:r>
            <a:r>
              <a:rPr lang="en-US" altLang="zh-CN" sz="240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400">
                <a:latin typeface="楷体_GB2312" panose="02010609030101010101" pitchFamily="49" charset="-122"/>
                <a:ea typeface="楷体_GB2312" panose="02010609030101010101" pitchFamily="49" charset="-122"/>
              </a:rPr>
              <a:t>新冠肺炎可以通过空气、飞沫来传播。可通过控制传染源、切断传播途径、保</a:t>
            </a:r>
            <a:endParaRPr lang="zh-CN" altLang="en-US" sz="24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sz="2400">
                <a:latin typeface="楷体_GB2312" panose="02010609030101010101" pitchFamily="49" charset="-122"/>
                <a:ea typeface="楷体_GB2312" panose="02010609030101010101" pitchFamily="49" charset="-122"/>
              </a:rPr>
              <a:t>护易感人群方式来预防。</a:t>
            </a:r>
            <a:endParaRPr lang="zh-CN" altLang="en-US" sz="24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17350" name="文本框 2617349"/>
          <p:cNvSpPr txBox="1"/>
          <p:nvPr/>
        </p:nvSpPr>
        <p:spPr>
          <a:xfrm>
            <a:off x="3608388" y="1112838"/>
            <a:ext cx="1395412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早报告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7351" name="文本框 2617350"/>
          <p:cNvSpPr txBox="1"/>
          <p:nvPr/>
        </p:nvSpPr>
        <p:spPr>
          <a:xfrm>
            <a:off x="5905500" y="2205038"/>
            <a:ext cx="17653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保护水源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17352" name="文本框 2617351"/>
          <p:cNvSpPr txBox="1"/>
          <p:nvPr/>
        </p:nvSpPr>
        <p:spPr>
          <a:xfrm>
            <a:off x="9740900" y="2205038"/>
            <a:ext cx="17653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个人卫生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17353" name="文本框 2617352"/>
          <p:cNvSpPr txBox="1"/>
          <p:nvPr/>
        </p:nvSpPr>
        <p:spPr>
          <a:xfrm>
            <a:off x="4368800" y="2751138"/>
            <a:ext cx="17653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空气新鲜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17354" name="文本框 2617353"/>
          <p:cNvSpPr txBox="1"/>
          <p:nvPr/>
        </p:nvSpPr>
        <p:spPr>
          <a:xfrm>
            <a:off x="3913188" y="3297238"/>
            <a:ext cx="1395412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传染源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17355" name="文本框 2617354"/>
          <p:cNvSpPr txBox="1"/>
          <p:nvPr/>
        </p:nvSpPr>
        <p:spPr>
          <a:xfrm>
            <a:off x="6527800" y="3297238"/>
            <a:ext cx="17653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增强体质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17356" name="文本框 2617355"/>
          <p:cNvSpPr txBox="1"/>
          <p:nvPr/>
        </p:nvSpPr>
        <p:spPr>
          <a:xfrm>
            <a:off x="3911600" y="3843338"/>
            <a:ext cx="17653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相应疫苗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1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1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1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1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1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1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7350" grpId="0"/>
      <p:bldP spid="2617351" grpId="0"/>
      <p:bldP spid="2617352" grpId="0"/>
      <p:bldP spid="2617353" grpId="0"/>
      <p:bldP spid="2617354" grpId="0"/>
      <p:bldP spid="2617355" grpId="0"/>
      <p:bldP spid="26173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620713"/>
            <a:ext cx="11593513" cy="52482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区分传染病预防的三个措施的方法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控制传染源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针对患病的人或动物或疑似患者采取措施就是控制传染源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如治疗、隔离病人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保护易感人群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针对易感者采取措施就是保护易感人群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如接种疫苗、锻炼身体等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切断传播途径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针对传染源和易感人群之间的环境采取的措施就是切断传播途径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如餐具消毒、打扫卫生、戴口罩、穿防护服等。 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3943</Words>
  <Application>WPS 演示</Application>
  <PresentationFormat/>
  <Paragraphs>288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黑体</vt:lpstr>
      <vt:lpstr>等线</vt:lpstr>
      <vt:lpstr>楷体_GB2312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3</cp:revision>
  <cp:lastPrinted>2021-01-06T20:47:00Z</cp:lastPrinted>
  <dcterms:created xsi:type="dcterms:W3CDTF">2021-01-06T20:47:00Z</dcterms:created>
  <dcterms:modified xsi:type="dcterms:W3CDTF">2023-11-17T06:20:05Z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B1F97B344FB04D71946E65AC2986410F_12</vt:lpwstr>
  </property>
</Properties>
</file>