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437" r:id="rId5"/>
    <p:sldId id="435" r:id="rId6"/>
    <p:sldId id="698" r:id="rId7"/>
    <p:sldId id="699" r:id="rId8"/>
    <p:sldId id="694" r:id="rId9"/>
    <p:sldId id="710" r:id="rId10"/>
    <p:sldId id="711" r:id="rId11"/>
    <p:sldId id="712" r:id="rId12"/>
    <p:sldId id="700" r:id="rId13"/>
    <p:sldId id="701" r:id="rId14"/>
    <p:sldId id="702" r:id="rId15"/>
    <p:sldId id="703" r:id="rId16"/>
    <p:sldId id="704" r:id="rId17"/>
    <p:sldId id="695" r:id="rId18"/>
  </p:sldIdLst>
  <p:sldSz cx="12190730" cy="6859905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9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14" y="-96"/>
      </p:cViewPr>
      <p:guideLst>
        <p:guide orient="horz" pos="919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" Target="../slides/slide3.xml"/><Relationship Id="rId16" Type="http://schemas.openxmlformats.org/officeDocument/2006/relationships/slide" Target="../slides/slide2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123950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0" y="1952625"/>
            <a:ext cx="1149731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117176" tIns="58589" rIns="117176" bIns="58589" anchor="ctr">
            <a:spAutoFit/>
          </a:bodyPr>
          <a:lstStyle/>
          <a:p>
            <a:pPr algn="ctr"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单元  第二十一章 生物的生殖和发育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小结与复习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0834" name="文本框 2680833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下列有关动物生殖和发育的叙述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鸟类受精卵中的胚盘将来发育成雏鸟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求偶、交配、产卵是所有鸟类共有的繁殖行为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蝗虫一生经历了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卵、幼虫、成虫三个时期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菜青虫”在菜粉蝶一生中所处的时期是成虫期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0836" name="文本框 2680835"/>
          <p:cNvSpPr txBox="1"/>
          <p:nvPr/>
        </p:nvSpPr>
        <p:spPr>
          <a:xfrm>
            <a:off x="7129463" y="874713"/>
            <a:ext cx="19716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08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858" name="文本框 2681857"/>
          <p:cNvSpPr txBox="1"/>
          <p:nvPr/>
        </p:nvSpPr>
        <p:spPr>
          <a:xfrm>
            <a:off x="298450" y="925513"/>
            <a:ext cx="127682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家蚕和青蛙的个体发育方式都属于变态发育。下列属于它们变态发育的共同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发育都在水中进行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发育过程都为完全变态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发育过程都有蛹期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幼体和成体都有很大差异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1860" name="文本框 2681859"/>
          <p:cNvSpPr txBox="1"/>
          <p:nvPr/>
        </p:nvSpPr>
        <p:spPr>
          <a:xfrm>
            <a:off x="1095375" y="1458913"/>
            <a:ext cx="2305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18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82" name="文本框 2682881"/>
          <p:cNvSpPr txBox="1"/>
          <p:nvPr/>
        </p:nvSpPr>
        <p:spPr>
          <a:xfrm>
            <a:off x="298450" y="925513"/>
            <a:ext cx="1299527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生物通过生殖和发育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使得生命在生物圈中世代相续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生生不息。下列有关叙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述错误的是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卵巢是女性的主要生殖器官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女性月经的形成与卵巢分泌的激素有关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利用嫁接、扦插等无性生殖方式繁殖的新个体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只具有母体的遗传特性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鸟卵的卵黄和卵黄外面的卵白都能为胚胎发育提供营养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雌雄蛙抱对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完成体内受精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这有利于提高青蛙的受精率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2884" name="文本框 2682883"/>
          <p:cNvSpPr txBox="1"/>
          <p:nvPr/>
        </p:nvSpPr>
        <p:spPr>
          <a:xfrm>
            <a:off x="2300288" y="1458913"/>
            <a:ext cx="2232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8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906" name="文本框 2683905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如图为生物的生殖发育示意图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3907" name="20swzk63.jpg" descr="id:214749601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1238" y="1962150"/>
            <a:ext cx="5381625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4930" name="文本框 2684929"/>
          <p:cNvSpPr txBox="1"/>
          <p:nvPr/>
        </p:nvSpPr>
        <p:spPr>
          <a:xfrm>
            <a:off x="298450" y="925513"/>
            <a:ext cx="12715875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所示发育过程均为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不尽相同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少了</a:t>
            </a:r>
            <a:b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这一发育时期。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黄梅时节家家雨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青草池塘处处蛙”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该诗句描绘了梅雨季节蛙鸣声声的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这是雄蛙在用鸣声招引雌蛙前来抱对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以便完成受精。青蛙的受精方式为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为鸡卵结构图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其中为胚胎发育提供营养的结构是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填图中数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4932" name="文本框 2684931"/>
          <p:cNvSpPr txBox="1"/>
          <p:nvPr/>
        </p:nvSpPr>
        <p:spPr>
          <a:xfrm>
            <a:off x="4783138" y="874713"/>
            <a:ext cx="2371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变态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4933" name="文本框 2684932"/>
          <p:cNvSpPr txBox="1"/>
          <p:nvPr/>
        </p:nvSpPr>
        <p:spPr>
          <a:xfrm>
            <a:off x="-109537" y="1458913"/>
            <a:ext cx="18700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蛹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4934" name="文本框 2684933"/>
          <p:cNvSpPr txBox="1"/>
          <p:nvPr/>
        </p:nvSpPr>
        <p:spPr>
          <a:xfrm>
            <a:off x="-361950" y="3249613"/>
            <a:ext cx="3378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体外受精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4935" name="文本框 2684934"/>
          <p:cNvSpPr txBox="1"/>
          <p:nvPr/>
        </p:nvSpPr>
        <p:spPr>
          <a:xfrm>
            <a:off x="7931150" y="3846513"/>
            <a:ext cx="2374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8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8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8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4932" grpId="0"/>
      <p:bldP spid="2684933" grpId="0"/>
      <p:bldP spid="2684934" grpId="0"/>
      <p:bldP spid="26849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5714" name="文本框 2675713"/>
          <p:cNvSpPr txBox="1"/>
          <p:nvPr/>
        </p:nvSpPr>
        <p:spPr>
          <a:xfrm>
            <a:off x="298450" y="925513"/>
            <a:ext cx="12638088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胎儿与母体进行物质交换的主要场所是图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[1]_________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所示的生殖方式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,F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该方式成功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的关键是使接穗和砧木的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紧密结合。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5716" name="文本框 2675715"/>
          <p:cNvSpPr txBox="1"/>
          <p:nvPr/>
        </p:nvSpPr>
        <p:spPr>
          <a:xfrm>
            <a:off x="7227888" y="874713"/>
            <a:ext cx="3187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胎盘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5717" name="文本框 2675716"/>
          <p:cNvSpPr txBox="1"/>
          <p:nvPr/>
        </p:nvSpPr>
        <p:spPr>
          <a:xfrm>
            <a:off x="6567488" y="1458913"/>
            <a:ext cx="31877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无性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5718" name="文本框 2675717"/>
          <p:cNvSpPr txBox="1"/>
          <p:nvPr/>
        </p:nvSpPr>
        <p:spPr>
          <a:xfrm>
            <a:off x="2900363" y="2055813"/>
            <a:ext cx="3867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形成层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7571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531600" y="12065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7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5716" grpId="0"/>
      <p:bldP spid="2675717" grpId="0"/>
      <p:bldP spid="26757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思维导图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建体系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24492" name="图片 2324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788988"/>
            <a:ext cx="8289925" cy="601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94" name="矩形 2324493"/>
          <p:cNvSpPr/>
          <p:nvPr/>
        </p:nvSpPr>
        <p:spPr>
          <a:xfrm>
            <a:off x="5616575" y="781050"/>
            <a:ext cx="606425" cy="2016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24495" name="矩形 2324494"/>
          <p:cNvSpPr/>
          <p:nvPr/>
        </p:nvSpPr>
        <p:spPr>
          <a:xfrm>
            <a:off x="6888163" y="782638"/>
            <a:ext cx="652462" cy="2127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6" name="矩形 2324495"/>
          <p:cNvSpPr/>
          <p:nvPr/>
        </p:nvSpPr>
        <p:spPr>
          <a:xfrm>
            <a:off x="4524375" y="1281113"/>
            <a:ext cx="498475" cy="1666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7" name="矩形 2324496"/>
          <p:cNvSpPr/>
          <p:nvPr/>
        </p:nvSpPr>
        <p:spPr>
          <a:xfrm>
            <a:off x="4405313" y="1508125"/>
            <a:ext cx="439737" cy="153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8" name="矩形 2324497"/>
          <p:cNvSpPr/>
          <p:nvPr/>
        </p:nvSpPr>
        <p:spPr>
          <a:xfrm>
            <a:off x="5343525" y="1484313"/>
            <a:ext cx="450850" cy="1889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499" name="矩形 2324498"/>
          <p:cNvSpPr/>
          <p:nvPr/>
        </p:nvSpPr>
        <p:spPr>
          <a:xfrm>
            <a:off x="5984875" y="1720850"/>
            <a:ext cx="487363" cy="177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0" name="矩形 2324499"/>
          <p:cNvSpPr/>
          <p:nvPr/>
        </p:nvSpPr>
        <p:spPr>
          <a:xfrm>
            <a:off x="4738688" y="1957388"/>
            <a:ext cx="439737" cy="1666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1" name="矩形 2324500"/>
          <p:cNvSpPr/>
          <p:nvPr/>
        </p:nvSpPr>
        <p:spPr>
          <a:xfrm>
            <a:off x="4286250" y="2398713"/>
            <a:ext cx="511175" cy="1651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2" name="矩形 2324501"/>
          <p:cNvSpPr/>
          <p:nvPr/>
        </p:nvSpPr>
        <p:spPr>
          <a:xfrm>
            <a:off x="6732588" y="2552700"/>
            <a:ext cx="238125" cy="249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3" name="矩形 2324502"/>
          <p:cNvSpPr/>
          <p:nvPr/>
        </p:nvSpPr>
        <p:spPr>
          <a:xfrm>
            <a:off x="6435725" y="3062288"/>
            <a:ext cx="500063" cy="190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4" name="矩形 2324503"/>
          <p:cNvSpPr/>
          <p:nvPr/>
        </p:nvSpPr>
        <p:spPr>
          <a:xfrm>
            <a:off x="5237163" y="3560763"/>
            <a:ext cx="463550" cy="1539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5" name="矩形 2324504"/>
          <p:cNvSpPr/>
          <p:nvPr/>
        </p:nvSpPr>
        <p:spPr>
          <a:xfrm>
            <a:off x="5308600" y="4000500"/>
            <a:ext cx="557213" cy="1793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6" name="矩形 2324505"/>
          <p:cNvSpPr/>
          <p:nvPr/>
        </p:nvSpPr>
        <p:spPr>
          <a:xfrm>
            <a:off x="6270625" y="3954463"/>
            <a:ext cx="474663" cy="22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7" name="矩形 2324506"/>
          <p:cNvSpPr/>
          <p:nvPr/>
        </p:nvSpPr>
        <p:spPr>
          <a:xfrm>
            <a:off x="6616700" y="4240213"/>
            <a:ext cx="379413" cy="1539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8" name="矩形 2324507"/>
          <p:cNvSpPr/>
          <p:nvPr/>
        </p:nvSpPr>
        <p:spPr>
          <a:xfrm>
            <a:off x="4845050" y="4440238"/>
            <a:ext cx="427038" cy="177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09" name="矩形 2324508"/>
          <p:cNvSpPr/>
          <p:nvPr/>
        </p:nvSpPr>
        <p:spPr>
          <a:xfrm>
            <a:off x="4037013" y="5367338"/>
            <a:ext cx="452437" cy="177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0" name="矩形 2324509"/>
          <p:cNvSpPr/>
          <p:nvPr/>
        </p:nvSpPr>
        <p:spPr>
          <a:xfrm>
            <a:off x="4002088" y="5818188"/>
            <a:ext cx="498475" cy="1666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11" name="矩形 2324510"/>
          <p:cNvSpPr/>
          <p:nvPr/>
        </p:nvSpPr>
        <p:spPr>
          <a:xfrm>
            <a:off x="5308600" y="6423025"/>
            <a:ext cx="498475" cy="2619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核心考点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话中考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16633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考点一　无性生殖和有性生殖的比较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绥化学业考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下列属于有性生殖的是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马铃薯用块茎繁殖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葡萄用扦插方法繁殖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苹果树用嫁接方法繁殖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向日葵用种子繁殖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309563" y="792163"/>
            <a:ext cx="11593512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本题考查植物的有性生殖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属于理论联系实际问题的考查。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抓题干关键点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对应无性生殖和有性生殖的概念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马铃薯用块茎繁殖、葡萄用扦插的方法繁殖、苹果用嫁接的方法繁殖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都没有经过两性生殖细胞的结合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由母体直接产生新个体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属于无性生殖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种子的胚是由精子与卵细胞融合形成的受精卵发育而成的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经过了两性生殖细胞的结合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向日葵用种子繁殖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属于有性生殖。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:D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下列有关植物的繁殖方式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属于有性生殖的是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薄荷的老根萌发出新芽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长成新的薄荷植株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大蒜的蒜瓣栽种到土壤中会长成蒜苗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大豆种子播种后长出幼苗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栽种带幼芽的生姜块获取幼苗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6892925" y="1458913"/>
            <a:ext cx="2444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4690" name="文本框 2674689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考点二　昆虫、两栖类、鸟类的生殖与发育比较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【典例】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下列有关动物生殖发育的叙述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蝗虫的发育过程经过了卵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成虫三个时期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属于不完全变态发育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蝉的生殖发育过程与家蚕相同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属于有性生殖、完全变态发育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青蛙的生殖发育特点是体内受精、变态发育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所有的鸟卵在适宜的条件下都可以发育成雏鸟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1074" name="文本框 2691073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题型特征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本题是对昆虫、两栖动物和鸟类生殖发育的特点和过程相关知识的考查。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2098" name="文本框 2692097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※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答题流程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抓题干关键词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生殖发育。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对应选项分析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蝗虫和蝉的发育过程为卵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成虫三个时期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没有经历蛹期属于不完全变态发育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家蚕的发育经过卵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幼虫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成虫四个时期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属于完全变态发育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蝉与家蚕发育过程不相同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雌雄成蛙经过抱对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精子与卵在水中相遇完成受精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发育过程中幼体生活在水中用鳃呼吸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成体生活在陆地上用肺呼吸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二者存在显著的差异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鸟卵只有受精后在适宜的条件下才可以发育成雏鸟。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22" name="文本框 2693121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【多维训练】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下列有关动物生殖、发育的叙述中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鸟类受精卵中能够发育成胚胎的是胚盘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家蚕的发育过程属于不完全变态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家兔生殖发育的主要特点是胎生、哺乳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青蛙的生殖特点是雌雄异体、体外受精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3124" name="文本框 2693123"/>
          <p:cNvSpPr txBox="1"/>
          <p:nvPr/>
        </p:nvSpPr>
        <p:spPr>
          <a:xfrm>
            <a:off x="6880225" y="1458913"/>
            <a:ext cx="2470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24" grpId="0"/>
    </p:bld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1683</Words>
  <Application>WPS 演示</Application>
  <PresentationFormat/>
  <Paragraphs>107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2021-01-06T21:00:00Z</cp:lastPrinted>
  <dcterms:created xsi:type="dcterms:W3CDTF">2021-01-06T21:00:00Z</dcterms:created>
  <dcterms:modified xsi:type="dcterms:W3CDTF">2023-11-17T07:59:16Z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0F17932CFA714F4D8A8C248A55F91FDA_12</vt:lpwstr>
  </property>
</Properties>
</file>