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664" r:id="rId17"/>
    <p:sldId id="435" r:id="rId18"/>
    <p:sldId id="698" r:id="rId19"/>
    <p:sldId id="699" r:id="rId20"/>
    <p:sldId id="445" r:id="rId21"/>
    <p:sldId id="736" r:id="rId22"/>
    <p:sldId id="737" r:id="rId23"/>
    <p:sldId id="738" r:id="rId24"/>
    <p:sldId id="739" r:id="rId25"/>
    <p:sldId id="731" r:id="rId26"/>
    <p:sldId id="740" r:id="rId27"/>
    <p:sldId id="732" r:id="rId28"/>
    <p:sldId id="741" r:id="rId29"/>
    <p:sldId id="742" r:id="rId30"/>
    <p:sldId id="743" r:id="rId31"/>
    <p:sldId id="744" r:id="rId32"/>
    <p:sldId id="735" r:id="rId33"/>
    <p:sldId id="733" r:id="rId34"/>
    <p:sldId id="734" r:id="rId35"/>
    <p:sldId id="745" r:id="rId36"/>
    <p:sldId id="746" r:id="rId37"/>
    <p:sldId id="747" r:id="rId38"/>
    <p:sldId id="750" r:id="rId39"/>
    <p:sldId id="748" r:id="rId40"/>
    <p:sldId id="749" r:id="rId41"/>
    <p:sldId id="751" r:id="rId42"/>
    <p:sldId id="752" r:id="rId43"/>
    <p:sldId id="753" r:id="rId44"/>
    <p:sldId id="754" r:id="rId45"/>
    <p:sldId id="755" r:id="rId46"/>
    <p:sldId id="756" r:id="rId47"/>
    <p:sldId id="757" r:id="rId48"/>
    <p:sldId id="758" r:id="rId49"/>
  </p:sldIdLst>
  <p:sldSz cx="12190730" cy="6859905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14" y="-9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8.xml"/><Relationship Id="rId17" Type="http://schemas.openxmlformats.org/officeDocument/2006/relationships/slide" Target="../slides/slide15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第二节　人的性状和遗传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表现型相同的两个生物体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基因型一定相同吗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不一定。当控制一对性状的基因都是显性基因时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表现为显性性状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当控制一对性状的基因一个是显性基因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另一个是隐性基因时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也表现为显性性状。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隐性性状的判断方法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根据概念判断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具有相对性状的两个纯种个体杂交时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子一代未表现的性状是隐性性状。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无中生有”的性状是隐性性状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如父母都是双眼皮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生了一个单眼皮的孩子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单眼皮就是隐性性状。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凭空消失”的性状是隐性性状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如高茎豌豆和矮茎豌豆杂交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后代都是高茎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矮茎性状好像“凭空消失”了。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根据表现型比例判断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表现型比例为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3∶1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的为隐性。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基因组成推断记忆口诀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            请君做题莫着急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弄清题意再动笔。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显隐性状认真辨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代表字母记心间。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            子代隐性基因先确定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逆推亲代基因型。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3970" name="文本框 2643969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3971" name="20sw8xsj15.jpg" descr="id:214749652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2057400"/>
            <a:ext cx="814705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3017500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如图为某夫妻体细胞中染色体上一对基因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(Aa)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控制的性状是一对相对性状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夫妻双方都表现出基因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所控制的性状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该夫妻的子女表现显性性状的概率为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1/4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该夫妻子女基因组成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种可能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0sw8xsj16.jpg" descr="id:214749654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725" y="2174875"/>
            <a:ext cx="2847975" cy="167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4602163" y="1331913"/>
            <a:ext cx="2327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明确显、隐性基因的关系及遗传规律是解答本题的关键。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是控制一对相对性状的基因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是显性基因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控制隐性性状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显性基因对隐性基因有掩盖作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他们都表现显性性状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他们的后代的基因型为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共有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子女表现为显性性状的概率为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757150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青岛学业考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人的棕眼和蓝眼是由一对基因控制的。如图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表示一个家族眼色的遗传情况。下列叙述错误的是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由个体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可推断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棕眼是显性性状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如果个体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再生一个孩子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孩子可能为蓝眼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个体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再生一个蓝眼男孩的可能性是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1/4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从含性染色体来说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个体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会产生两种类型的精子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79811" name="20swzk66.jpg" descr="id:214749655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25" y="2284413"/>
            <a:ext cx="5702300" cy="166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9813" name="文本框 2679812"/>
          <p:cNvSpPr txBox="1"/>
          <p:nvPr/>
        </p:nvSpPr>
        <p:spPr>
          <a:xfrm>
            <a:off x="8345488" y="1458913"/>
            <a:ext cx="1876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1003300"/>
            <a:ext cx="116506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铜仁学业考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下列属于相对性状的是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狗的长毛和狗的短腿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玉米的黄粒和玉米的白粒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人的卷舌和直发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豌豆的高茎和豌豆的皱粒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1" name="文本框 2378770"/>
          <p:cNvSpPr txBox="1"/>
          <p:nvPr/>
        </p:nvSpPr>
        <p:spPr>
          <a:xfrm>
            <a:off x="6664325" y="1535113"/>
            <a:ext cx="2114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320800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人类的发际线有两种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有美人尖和无美人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受一对基因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现有一个家庭中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父母和儿子都有美人尖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女儿却是无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美人尖。下列有关叙述错误的是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有美人尖是显性性状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无美人尖是隐性性状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位于同一对染色体的相同位置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母亲和女儿的基因组成分别是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儿子的基因组成为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的可能性是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1/3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7699" name="21swszk79.jpg" descr="id:214749657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0" y="2713038"/>
            <a:ext cx="3660775" cy="186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7701" name="文本框 2717700"/>
          <p:cNvSpPr txBox="1"/>
          <p:nvPr/>
        </p:nvSpPr>
        <p:spPr>
          <a:xfrm>
            <a:off x="4506913" y="2055813"/>
            <a:ext cx="2517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8" y="2366963"/>
            <a:ext cx="11617325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下列性状的出现主要受环境影响的是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小白鼠生出转基因超级鼠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经常晒太阳使皮肤变得较黑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双眼皮的父母生出单眼皮的小孩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红果番茄的植株上结出黄果番茄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成都学业考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生物体的形态特征和生理特性在遗传学上称为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　　　　　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等位基因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6078538" y="874713"/>
            <a:ext cx="1711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5" name="文本框 2718724"/>
          <p:cNvSpPr txBox="1"/>
          <p:nvPr/>
        </p:nvSpPr>
        <p:spPr>
          <a:xfrm>
            <a:off x="10180638" y="3846513"/>
            <a:ext cx="1711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  <p:bldP spid="27187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2519025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随着生活水平和科技的发展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现在很多高档小区都安装了指纹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门禁系统。它是利用人体生物特征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指纹来进行身份安全识别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具有不可替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代、不可复制和唯一性的特点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用于门禁安全、进出人员识别控制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是符合现代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安防要求的新一代门禁系统。下列决定每个人指纹这一性状的是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蛋白质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大脑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神经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9336088" y="2652713"/>
            <a:ext cx="2232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29238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遵义学业考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分别代表双眼皮和单眼皮的基因。若亲代都是双眼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其基因组成均为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Bb,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试问其子代眼皮性状表现的比例是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A.3/4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,1/4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单眼皮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B.1/4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,3/4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单眼皮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C.1/2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,1/2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单眼皮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全部都是双眼皮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9526588" y="1458913"/>
            <a:ext cx="1851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257935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进行有性生殖时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亲子代之间传递遗传物质的“桥梁”是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盐城学业考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人类的双眼皮是由显性基因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(R)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单眼皮是由隐性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(r)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决定的。如果一对双眼皮的夫妇生下了一个单眼皮的孩子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则这对夫妇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的基因组成是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A.RR×RR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	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B.RR×Rr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	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C.Rr×Rr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	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D.rr×rr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9205913" y="1458913"/>
            <a:ext cx="249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1" name="文本框 2712580"/>
          <p:cNvSpPr txBox="1"/>
          <p:nvPr/>
        </p:nvSpPr>
        <p:spPr>
          <a:xfrm>
            <a:off x="2170113" y="4443413"/>
            <a:ext cx="249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  <p:bldP spid="2712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606425" y="1162050"/>
            <a:ext cx="11082338" cy="428466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豌豆的高茎和矮茎是一对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由一对基因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控制。高茎基因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是显性的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矮茎基因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是隐性的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是高茎豌豆甲、乙杂交实验示意图。分析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下列图解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亲代甲的基因组成是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  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A.DD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B.Dd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C.dd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D.DDd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1795" name="20sw8rj35.jpg" descr="id:214749657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4175" y="1509713"/>
            <a:ext cx="4908550" cy="434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1797" name="文本框 2721796"/>
          <p:cNvSpPr txBox="1"/>
          <p:nvPr/>
        </p:nvSpPr>
        <p:spPr>
          <a:xfrm>
            <a:off x="4943475" y="4075113"/>
            <a:ext cx="2254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722225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一对能卷舌的夫妇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生下了一个不能卷舌的孩子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这对夫妇再生一个孩子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个孩子能卷舌的概率是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A.100%		B.75%		C.50%		D.25%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5" name="文本框 2713604"/>
          <p:cNvSpPr txBox="1"/>
          <p:nvPr/>
        </p:nvSpPr>
        <p:spPr>
          <a:xfrm>
            <a:off x="3316288" y="1458913"/>
            <a:ext cx="2562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下列关于显性性状和隐性性状的描述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生物体表现出来的性状都是显性性状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隐性性状只有在子二代中才能表现出来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出现频率高的是显性性状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出现频率低的是隐性性状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控制显性性状和隐性性状的分别是显性基因和隐性基因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7823200" y="874713"/>
            <a:ext cx="2921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290002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湖州质检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人的有耳垂由显性基因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无耳垂由隐性基因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一对夫妇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丈夫有耳垂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(Dd),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妻子无耳垂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(dd)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。若他们生一个孩子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这个孩子无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耳垂的可能性是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A.1/2		B.1/3		C.1/4		D.1/8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7" name="文本框 2726916"/>
          <p:cNvSpPr txBox="1"/>
          <p:nvPr/>
        </p:nvSpPr>
        <p:spPr>
          <a:xfrm>
            <a:off x="2170113" y="2055813"/>
            <a:ext cx="249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30540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河南学业考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一对黑色豚鼠生育的子代中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毛色有黑色的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也有棕色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用字母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分别表示显性基因和隐性基因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。下列分析正确的是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豚鼠毛色的黑色和棕色为一对相对性状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棕色为显性性状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黑色为隐性性状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亲代豚鼠的基因组成都为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子代中黑色豚鼠的基因组成都为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9531350" y="1458913"/>
            <a:ext cx="2349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某女子是白化病基因携带者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(Bb),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有可能不含该致病基因的细胞是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肌细胞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神经细胞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口腔上皮细胞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9882188" y="8747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1214438"/>
            <a:ext cx="1165066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小红和妈妈去邻居家做客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邻居说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你看她长得多像她爸爸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她长了两个小酒窝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多像她妈妈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子女为什么在某些方面很像父母呢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645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75" y="3619500"/>
            <a:ext cx="2259013" cy="2259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6619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如果夜间大树也能发光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那将是多么奇妙的事。现在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科学家们已经在这方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面取得了很大进展。不久以前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英国剑桥大学的安东尼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埃文斯和美国斯坦福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大学博士凯尔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泰勒以及奥姆雷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阿米拉夫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迪罗里已在美国加利福尼亚州一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个名为“自己动手做”的生物实验室里成功培育出了能够夜间发光的植物。他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们正在将这项技术应用到较大植物和树木上而努力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相信在不久的将来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阿凡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里的神奇景象将不再是梦想。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6678" name="19swx8r27.jpg" descr="id:214749658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4602163"/>
            <a:ext cx="3014663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29714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科学家将萤火虫发光基因引入植物体内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对植物基因进行改良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使其夜间自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然、主动、持续地发光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这种技术称为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自发光是植物通过生物技术获得的性状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说明生物的性状受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植物的自发光性状能否遗传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?_______________________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假如科学家成功地将发光基因引入树木体内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其最大用途是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其意义是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8" name="文本框 2714627"/>
          <p:cNvSpPr txBox="1"/>
          <p:nvPr/>
        </p:nvSpPr>
        <p:spPr>
          <a:xfrm>
            <a:off x="5100638" y="1458913"/>
            <a:ext cx="357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转基因技术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9" name="文本框 2714628"/>
          <p:cNvSpPr txBox="1"/>
          <p:nvPr/>
        </p:nvSpPr>
        <p:spPr>
          <a:xfrm>
            <a:off x="8775700" y="2055813"/>
            <a:ext cx="2184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0" name="文本框 2714629"/>
          <p:cNvSpPr txBox="1"/>
          <p:nvPr/>
        </p:nvSpPr>
        <p:spPr>
          <a:xfrm>
            <a:off x="4537075" y="3249613"/>
            <a:ext cx="1720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能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1" name="文本框 2714630"/>
          <p:cNvSpPr txBox="1"/>
          <p:nvPr/>
        </p:nvSpPr>
        <p:spPr>
          <a:xfrm>
            <a:off x="6757988" y="3249613"/>
            <a:ext cx="5432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自发光植物的基因已经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2" name="文本框 2714631"/>
          <p:cNvSpPr txBox="1"/>
          <p:nvPr/>
        </p:nvSpPr>
        <p:spPr>
          <a:xfrm>
            <a:off x="-285750" y="3846513"/>
            <a:ext cx="4737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改造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含有发光基因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3" name="文本框 2714632"/>
          <p:cNvSpPr txBox="1"/>
          <p:nvPr/>
        </p:nvSpPr>
        <p:spPr>
          <a:xfrm>
            <a:off x="-373062" y="5032375"/>
            <a:ext cx="3578225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可替代路灯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4" name="文本框 2714633"/>
          <p:cNvSpPr txBox="1"/>
          <p:nvPr/>
        </p:nvSpPr>
        <p:spPr>
          <a:xfrm>
            <a:off x="3683000" y="5040313"/>
            <a:ext cx="3111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节约用电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1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1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1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8" grpId="0"/>
      <p:bldP spid="2714629" grpId="0"/>
      <p:bldP spid="2714630" grpId="0"/>
      <p:bldP spid="2714631" grpId="0"/>
      <p:bldP spid="2714632" grpId="0"/>
      <p:bldP spid="2714633" grpId="0"/>
      <p:bldP spid="27146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2650788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福建学业考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已知豌豆花的位置有腋生和顶生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不同豌豆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杂交结果如下表。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5651" name="20sw8rjxj11.jpg" descr="id:214749659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2438" y="2673350"/>
            <a:ext cx="3594100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0119" name="表格 2730118"/>
          <p:cNvGraphicFramePr>
            <a:graphicFrameLocks noGrp="1"/>
          </p:cNvGraphicFramePr>
          <p:nvPr/>
        </p:nvGraphicFramePr>
        <p:xfrm>
          <a:off x="690563" y="1554163"/>
          <a:ext cx="10845800" cy="2567090"/>
        </p:xfrm>
        <a:graphic>
          <a:graphicData uri="http://schemas.openxmlformats.org/drawingml/2006/table">
            <a:tbl>
              <a:tblPr/>
              <a:tblGrid>
                <a:gridCol w="1355725"/>
                <a:gridCol w="4973638"/>
                <a:gridCol w="2257425"/>
                <a:gridCol w="2259012"/>
              </a:tblGrid>
              <a:tr h="512763">
                <a:tc rowSpan="2"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杂交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eaLnBrk="0" hangingPunct="0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组合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亲代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子代花的位置及数量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762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腋生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顶生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腋生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)×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顶生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腋生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)×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顶生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腋生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)×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腋生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2666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据表回答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豌豆花位置的腋生和顶生在遗传学上称为一对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它们由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由杂交组合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可以推测豌豆花位置的显隐性。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4" name="文本框 2731013"/>
          <p:cNvSpPr txBox="1"/>
          <p:nvPr/>
        </p:nvSpPr>
        <p:spPr>
          <a:xfrm>
            <a:off x="6624638" y="1458913"/>
            <a:ext cx="360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相对性状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5" name="文本框 2731014"/>
          <p:cNvSpPr txBox="1"/>
          <p:nvPr/>
        </p:nvSpPr>
        <p:spPr>
          <a:xfrm>
            <a:off x="-469900" y="2055813"/>
            <a:ext cx="6832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基因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或“遗传信息”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6" name="文本框 2731015"/>
          <p:cNvSpPr txBox="1"/>
          <p:nvPr/>
        </p:nvSpPr>
        <p:spPr>
          <a:xfrm>
            <a:off x="1949450" y="2652713"/>
            <a:ext cx="199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二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4" grpId="0"/>
      <p:bldP spid="2731015" grpId="0"/>
      <p:bldP spid="27310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2982575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为测定丙的基因组成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假设控制豌豆花位置的显性基因用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隐性基因用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可选取丙与丁杂交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若子代性状全部为腋生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则说明丙的基因组成为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_______;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若子代性状出现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则说明丙的基因组成为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6" name="文本框 2732035"/>
          <p:cNvSpPr txBox="1"/>
          <p:nvPr/>
        </p:nvSpPr>
        <p:spPr>
          <a:xfrm>
            <a:off x="7026275" y="2055813"/>
            <a:ext cx="2003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7" name="文本框 2732036"/>
          <p:cNvSpPr txBox="1"/>
          <p:nvPr/>
        </p:nvSpPr>
        <p:spPr>
          <a:xfrm>
            <a:off x="1627188" y="2652713"/>
            <a:ext cx="6858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腋生和顶生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(“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顶生”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8" name="文本框 2732037"/>
          <p:cNvSpPr txBox="1"/>
          <p:nvPr/>
        </p:nvSpPr>
        <p:spPr>
          <a:xfrm>
            <a:off x="-98425" y="3249613"/>
            <a:ext cx="2003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036" grpId="0"/>
      <p:bldP spid="2732037" grpId="0"/>
      <p:bldP spid="273203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5106" name="文本框 2735105"/>
          <p:cNvSpPr txBox="1"/>
          <p:nvPr/>
        </p:nvSpPr>
        <p:spPr>
          <a:xfrm>
            <a:off x="298450" y="925513"/>
            <a:ext cx="1297146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人的卷发和直发是一对相对性状。一对夫妇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丈夫是卷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妻子是直发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生了一个孩子。下列判断正确的是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若这个孩子是卷发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则卷发是显性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若这个孩子是直发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则直发是显性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若卷发是显性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这个孩子只能是卷发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若直发是显性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这个孩子可能是卷发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5108" name="文本框 2735107"/>
          <p:cNvSpPr txBox="1"/>
          <p:nvPr/>
        </p:nvSpPr>
        <p:spPr>
          <a:xfrm>
            <a:off x="8083550" y="2055813"/>
            <a:ext cx="2400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51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29825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郴州学业考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性状是生物体形态结构、生理和行为等特征的统称。下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列有关性状说法正确的是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手指上的纹路是由基因决定的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同时也受环境影响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雷鸟的羽毛更换是由气温决定的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父母可以将自己的性状直接传给子女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橘子皮厚与西瓜皮薄是一对相对性状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3619500" y="1458913"/>
            <a:ext cx="2209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文本框 2734081"/>
          <p:cNvSpPr txBox="1"/>
          <p:nvPr/>
        </p:nvSpPr>
        <p:spPr>
          <a:xfrm>
            <a:off x="298450" y="925513"/>
            <a:ext cx="1294765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同一株水毛茛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漂浮在水面上的叶呈扁平状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淹没在水中的叶呈丝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下述对该现象解释正确的是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该生物的性状不是基因作用的结果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该生物的性状仅是环境作用的结果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该生物的性状仅是基因作用的结果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该生物的性状是基因和环境共同作用的结果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4083" name="18swzkr83.jpg" descr="id:214749661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7488" y="1809750"/>
            <a:ext cx="2924175" cy="272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4085" name="文本框 2734084"/>
          <p:cNvSpPr txBox="1"/>
          <p:nvPr/>
        </p:nvSpPr>
        <p:spPr>
          <a:xfrm>
            <a:off x="4529138" y="1458913"/>
            <a:ext cx="2066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08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130" name="文本框 2736129"/>
          <p:cNvSpPr txBox="1"/>
          <p:nvPr/>
        </p:nvSpPr>
        <p:spPr>
          <a:xfrm>
            <a:off x="298450" y="925513"/>
            <a:ext cx="1257935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西瓜果肉的红色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(R)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对黄色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(r)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为显性。若将纯种红果肉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西瓜的花粉传授到纯种黄果肉西瓜的柱头上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则当年黄果肉西瓜藤上所结的果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其果肉的基因组成和种子中胚的基因组成分别是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	B.rr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	C.RR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	D.RR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6132" name="文本框 2736131"/>
          <p:cNvSpPr txBox="1"/>
          <p:nvPr/>
        </p:nvSpPr>
        <p:spPr>
          <a:xfrm>
            <a:off x="8178800" y="2055813"/>
            <a:ext cx="2209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6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人体常见的遗传性状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P38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P39)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生物体可以遗传的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人的能卷舌、单眼皮、无耳垂等。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同种生物的一种遗传性状的不同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人的单眼皮和双眼皮、直发和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、有耳垂和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3700463" y="2055813"/>
            <a:ext cx="2225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特征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5203825" y="3846513"/>
            <a:ext cx="3867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表现类型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5364163" y="4443413"/>
            <a:ext cx="2225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卷发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1" name="文本框 2637830"/>
          <p:cNvSpPr txBox="1"/>
          <p:nvPr/>
        </p:nvSpPr>
        <p:spPr>
          <a:xfrm>
            <a:off x="7607300" y="4443413"/>
            <a:ext cx="3048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无耳垂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  <p:bldP spid="2637829" grpId="0"/>
      <p:bldP spid="2637830" grpId="0"/>
      <p:bldP spid="26378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154" name="文本框 2737153"/>
          <p:cNvSpPr txBox="1"/>
          <p:nvPr/>
        </p:nvSpPr>
        <p:spPr>
          <a:xfrm>
            <a:off x="298450" y="925513"/>
            <a:ext cx="129714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如图是豌豆杂交实验的遗传图解。下列叙述错误的是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紫花是显性性状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白花是隐性性状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♀紫花和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紫花的基因组成相同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C.F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紫花的基因组成有两种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(P)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形成子一代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(F</a:t>
            </a:r>
            <a:r>
              <a:rPr lang="en-US" altLang="zh-CN" baseline="-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需要人工授粉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7155" name="20sw8rj39.jpg" descr="id:214749662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4638" y="2157413"/>
            <a:ext cx="3551237" cy="3843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7157" name="文本框 2737156"/>
          <p:cNvSpPr txBox="1"/>
          <p:nvPr/>
        </p:nvSpPr>
        <p:spPr>
          <a:xfrm>
            <a:off x="9774238" y="1458913"/>
            <a:ext cx="1685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715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8178" name="文本框 2738177"/>
          <p:cNvSpPr txBox="1"/>
          <p:nvPr/>
        </p:nvSpPr>
        <p:spPr>
          <a:xfrm>
            <a:off x="298450" y="925513"/>
            <a:ext cx="129238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某种家鼠的短尾类型相交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子代总是出现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2/3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的短尾和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的正常尾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无一例外。下列分析错误的是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短尾类型相交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子代中短尾与正常尾的比例是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2∶1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短尾与正常尾是相对性状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短尾是显性性状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该现象的原因可能是某基因组成的短尾个体在出生前死亡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让短尾个体和正常尾个体杂交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子代中正常尾个体所占比例是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1/3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0" name="文本框 2738179"/>
          <p:cNvSpPr txBox="1"/>
          <p:nvPr/>
        </p:nvSpPr>
        <p:spPr>
          <a:xfrm>
            <a:off x="6951663" y="1458913"/>
            <a:ext cx="2327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818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9202" name="文本框 2739201"/>
          <p:cNvSpPr txBox="1"/>
          <p:nvPr/>
        </p:nvSpPr>
        <p:spPr>
          <a:xfrm>
            <a:off x="298450" y="925513"/>
            <a:ext cx="12757150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明明的阿姨非常爱美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她通过手术将自己的单眼皮割成了漂亮的双眼皮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她与一位单眼皮的男子结婚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他们生出双眼皮孩子的几率是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A.100%		B.50%		C.0		D.25%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9204" name="文本框 2739203"/>
          <p:cNvSpPr txBox="1"/>
          <p:nvPr/>
        </p:nvSpPr>
        <p:spPr>
          <a:xfrm>
            <a:off x="9218613" y="1458913"/>
            <a:ext cx="2466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920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0226" name="文本框 2740225"/>
          <p:cNvSpPr txBox="1"/>
          <p:nvPr/>
        </p:nvSpPr>
        <p:spPr>
          <a:xfrm>
            <a:off x="298450" y="925513"/>
            <a:ext cx="132445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遵义学业考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如图表示某细胞的部分染色体和基因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相关叙述不正确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成对的基因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位于成对的染色体上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基因来自母方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基因来自父方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一对染色体上只有一对基因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是一对等位基因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40227" name="21swrzk86.jpg" descr="id:214749662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1913" y="1876425"/>
            <a:ext cx="2995612" cy="299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40229" name="文本框 2740228"/>
          <p:cNvSpPr txBox="1"/>
          <p:nvPr/>
        </p:nvSpPr>
        <p:spPr>
          <a:xfrm>
            <a:off x="1073150" y="1458913"/>
            <a:ext cx="2349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02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250" name="文本框 2741249"/>
          <p:cNvSpPr txBox="1"/>
          <p:nvPr/>
        </p:nvSpPr>
        <p:spPr>
          <a:xfrm>
            <a:off x="298450" y="925513"/>
            <a:ext cx="1292225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贵港学业考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听说能力均正常的表哥张平与表妹王丽结婚后生了一个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先天性聋哑的孩子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先天性聋哑是由隐性基因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控制的遗传病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。请分析回答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张平的基因组成是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他们再生一个患先天性聋哑孩子的可能性是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遗传病基因能够通过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传递给后代。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王丽的好朋友李芳因小时候生病吃错药导致聋哑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“能”或“不能”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传递给后代。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1252" name="文本框 2741251"/>
          <p:cNvSpPr txBox="1"/>
          <p:nvPr/>
        </p:nvSpPr>
        <p:spPr>
          <a:xfrm>
            <a:off x="2644775" y="2055813"/>
            <a:ext cx="2609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1253" name="文本框 2741252"/>
          <p:cNvSpPr txBox="1"/>
          <p:nvPr/>
        </p:nvSpPr>
        <p:spPr>
          <a:xfrm>
            <a:off x="-600075" y="2652713"/>
            <a:ext cx="29654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1/4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1254" name="文本框 2741253"/>
          <p:cNvSpPr txBox="1"/>
          <p:nvPr/>
        </p:nvSpPr>
        <p:spPr>
          <a:xfrm>
            <a:off x="2422525" y="3249613"/>
            <a:ext cx="4718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生殖细胞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1255" name="文本框 2741254"/>
          <p:cNvSpPr txBox="1"/>
          <p:nvPr/>
        </p:nvSpPr>
        <p:spPr>
          <a:xfrm>
            <a:off x="8262938" y="3846513"/>
            <a:ext cx="3311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不能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4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4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4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1252" grpId="0"/>
      <p:bldP spid="2741253" grpId="0"/>
      <p:bldP spid="2741254" grpId="0"/>
      <p:bldP spid="274125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2274" name="文本框 2742273"/>
          <p:cNvSpPr txBox="1"/>
          <p:nvPr/>
        </p:nvSpPr>
        <p:spPr>
          <a:xfrm>
            <a:off x="298450" y="925513"/>
            <a:ext cx="127111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科技小组为验证孟德尔豌豆杂交实验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用种子形状为圆形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和皱缩的两种豌豆进行杂交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结果如图。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42275" name="20sw8rj40.jpg" descr="id:214749663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213" y="2543175"/>
            <a:ext cx="7353300" cy="2532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3298" name="文本框 2743297"/>
          <p:cNvSpPr txBox="1"/>
          <p:nvPr/>
        </p:nvSpPr>
        <p:spPr>
          <a:xfrm>
            <a:off x="298450" y="925513"/>
            <a:ext cx="1339850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子代豌豆与亲代豌豆种子形状不同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这种现象称为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豌豆的种子形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状有圆形和皱缩两种不同的表现形式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在遗传学上称为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可判断隐性性状是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若控制豌豆种子形状的显性基因用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实验一中子代圆形豌豆的基因组成是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为了确定实验二子代中某粒圆形豌豆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的基因组成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选取甲豌豆与某豌豆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统计后代所得的豌豆共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其中圆形与皱缩的比例为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67∶72,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豌豆的形状是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甲豌豆的基因组成是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0" name="文本框 2743299"/>
          <p:cNvSpPr txBox="1"/>
          <p:nvPr/>
        </p:nvSpPr>
        <p:spPr>
          <a:xfrm>
            <a:off x="7372350" y="874713"/>
            <a:ext cx="2524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变异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1" name="文本框 2743300"/>
          <p:cNvSpPr txBox="1"/>
          <p:nvPr/>
        </p:nvSpPr>
        <p:spPr>
          <a:xfrm>
            <a:off x="7337425" y="1458913"/>
            <a:ext cx="3597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相对性状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2" name="文本框 2743301"/>
          <p:cNvSpPr txBox="1"/>
          <p:nvPr/>
        </p:nvSpPr>
        <p:spPr>
          <a:xfrm>
            <a:off x="4387850" y="2055813"/>
            <a:ext cx="2524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皱缩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3" name="文本框 2743302"/>
          <p:cNvSpPr txBox="1"/>
          <p:nvPr/>
        </p:nvSpPr>
        <p:spPr>
          <a:xfrm>
            <a:off x="5480050" y="3249613"/>
            <a:ext cx="1990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4" name="文本框 2743303"/>
          <p:cNvSpPr txBox="1"/>
          <p:nvPr/>
        </p:nvSpPr>
        <p:spPr>
          <a:xfrm>
            <a:off x="1733550" y="5040313"/>
            <a:ext cx="2524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皱缩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43305" name="文本框 2743304"/>
          <p:cNvSpPr txBox="1"/>
          <p:nvPr/>
        </p:nvSpPr>
        <p:spPr>
          <a:xfrm>
            <a:off x="6483350" y="5040313"/>
            <a:ext cx="1990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4330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617200" y="10350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4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4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4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4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4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3300" grpId="0"/>
      <p:bldP spid="2743301" grpId="0"/>
      <p:bldP spid="2743302" grpId="0"/>
      <p:bldP spid="2743303" grpId="0"/>
      <p:bldP spid="2743304" grpId="0"/>
      <p:bldP spid="27433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生物的性状都能用肉眼观察到吗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有的能观察到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有的观察不到。生物体的形态结构特征和行为方式可以用肉眼观察到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生理特征则不能观察到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如人的血型。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人体控制各种性状的基因来自父母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所以子女长得像父母。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相对性状的表现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相对性状并不一定只有两种表现形式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如某种植物的花有白色、黄色和红色三种颜色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则该植物花颜色的相对性状有三种表现形式。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相对性状三点判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同种生物是关键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同一性状是要求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不同表现是体现。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基因控制生物的性状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P39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P40)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基因与性状的显隐性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在人的体细胞中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控制性状的基因一般是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存在的。在成对的基因中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有些还有显性和隐性之分。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英文字母表示。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通常用相应的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英文字母表示。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0" name="文本框 2640899"/>
          <p:cNvSpPr txBox="1"/>
          <p:nvPr/>
        </p:nvSpPr>
        <p:spPr>
          <a:xfrm>
            <a:off x="5915025" y="2055813"/>
            <a:ext cx="2444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1" name="文本框 2640900"/>
          <p:cNvSpPr txBox="1"/>
          <p:nvPr/>
        </p:nvSpPr>
        <p:spPr>
          <a:xfrm>
            <a:off x="1698625" y="3249613"/>
            <a:ext cx="4248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显性性状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2" name="文本框 2640901"/>
          <p:cNvSpPr txBox="1"/>
          <p:nvPr/>
        </p:nvSpPr>
        <p:spPr>
          <a:xfrm>
            <a:off x="5927725" y="3249613"/>
            <a:ext cx="2444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大写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3" name="文本框 2640902"/>
          <p:cNvSpPr txBox="1"/>
          <p:nvPr/>
        </p:nvSpPr>
        <p:spPr>
          <a:xfrm>
            <a:off x="1698625" y="3846513"/>
            <a:ext cx="4248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隐性性状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4" name="文本框 2640903"/>
          <p:cNvSpPr txBox="1"/>
          <p:nvPr/>
        </p:nvSpPr>
        <p:spPr>
          <a:xfrm>
            <a:off x="6918325" y="3846513"/>
            <a:ext cx="2444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小写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900" grpId="0"/>
      <p:bldP spid="2640901" grpId="0"/>
      <p:bldP spid="2640902" grpId="0"/>
      <p:bldP spid="2640903" grpId="0"/>
      <p:bldP spid="26409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显隐性的表现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18439" name="表格 2618438"/>
          <p:cNvGraphicFramePr>
            <a:graphicFrameLocks noGrp="1"/>
          </p:cNvGraphicFramePr>
          <p:nvPr/>
        </p:nvGraphicFramePr>
        <p:xfrm>
          <a:off x="593725" y="1949450"/>
          <a:ext cx="11037888" cy="1899052"/>
        </p:xfrm>
        <a:graphic>
          <a:graphicData uri="http://schemas.openxmlformats.org/drawingml/2006/table">
            <a:tbl>
              <a:tblPr/>
              <a:tblGrid>
                <a:gridCol w="2398713"/>
                <a:gridCol w="2640012"/>
                <a:gridCol w="3359150"/>
                <a:gridCol w="2640013"/>
              </a:tblGrid>
              <a:tr h="122713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基因种类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两显性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AA)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一显性一隐性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altLang="zh-CN" sz="26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Aa)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两隐性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altLang="zh-CN" sz="26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aa)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性状表现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显性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18441" name="文本框 2618440"/>
          <p:cNvSpPr txBox="1"/>
          <p:nvPr/>
        </p:nvSpPr>
        <p:spPr>
          <a:xfrm>
            <a:off x="5903913" y="3084513"/>
            <a:ext cx="2822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442" name="文本框 2618441"/>
          <p:cNvSpPr txBox="1"/>
          <p:nvPr/>
        </p:nvSpPr>
        <p:spPr>
          <a:xfrm>
            <a:off x="8901113" y="3084513"/>
            <a:ext cx="2822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8441" grpId="0"/>
      <p:bldP spid="2618442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5786</Words>
  <Application>WPS 演示</Application>
  <PresentationFormat/>
  <Paragraphs>444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黑体</vt:lpstr>
      <vt:lpstr>楷体_GB2312</vt:lpstr>
      <vt:lpstr>等线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2021-01-06T20:39:00Z</cp:lastPrinted>
  <dcterms:created xsi:type="dcterms:W3CDTF">2021-01-06T20:39:00Z</dcterms:created>
  <dcterms:modified xsi:type="dcterms:W3CDTF">2023-11-17T07:09:25Z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CDE08B461C8C4BF1943EFFDDB928298B_12</vt:lpwstr>
  </property>
</Properties>
</file>