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4" r:id="rId4"/>
    <p:sldId id="657" r:id="rId5"/>
    <p:sldId id="437" r:id="rId6"/>
    <p:sldId id="658" r:id="rId7"/>
    <p:sldId id="659" r:id="rId8"/>
    <p:sldId id="660" r:id="rId9"/>
    <p:sldId id="638" r:id="rId10"/>
    <p:sldId id="661" r:id="rId11"/>
    <p:sldId id="740" r:id="rId12"/>
    <p:sldId id="639" r:id="rId13"/>
    <p:sldId id="435" r:id="rId14"/>
    <p:sldId id="698" r:id="rId15"/>
    <p:sldId id="445" r:id="rId16"/>
    <p:sldId id="736" r:id="rId17"/>
    <p:sldId id="737" r:id="rId18"/>
    <p:sldId id="738" r:id="rId19"/>
    <p:sldId id="741" r:id="rId20"/>
    <p:sldId id="739" r:id="rId21"/>
  </p:sldIdLst>
  <p:sldSz cx="12190730" cy="6859905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sng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1pPr>
    <a:lvl2pPr marL="457200" lvl="1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sng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2pPr>
    <a:lvl3pPr marL="914400" lvl="2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sng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3pPr>
    <a:lvl4pPr marL="1371600" lvl="3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sng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4pPr>
    <a:lvl5pPr marL="1828800" lvl="4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sng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5pPr>
    <a:lvl6pPr marL="2286000" lvl="5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sng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6pPr>
    <a:lvl7pPr marL="2743200" lvl="6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sng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7pPr>
    <a:lvl8pPr marL="3200400" lvl="7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sng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8pPr>
    <a:lvl9pPr marL="3657600" lvl="8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sng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17" userDrawn="1">
          <p15:clr>
            <a:srgbClr val="A4A3A4"/>
          </p15:clr>
        </p15:guide>
        <p15:guide id="2" orient="horz" pos="273" userDrawn="1">
          <p15:clr>
            <a:srgbClr val="A4A3A4"/>
          </p15:clr>
        </p15:guide>
        <p15:guide id="3" pos="8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878"/>
    <p:restoredTop sz="94660"/>
  </p:normalViewPr>
  <p:slideViewPr>
    <p:cSldViewPr snapToGrid="0" showGuides="1">
      <p:cViewPr>
        <p:scale>
          <a:sx n="75" d="100"/>
          <a:sy n="75" d="100"/>
        </p:scale>
        <p:origin x="-246" y="-366"/>
      </p:cViewPr>
      <p:guideLst>
        <p:guide orient="horz" pos="917"/>
        <p:guide orient="horz" pos="273"/>
        <p:guide pos="81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slide" Target="../slides/slide13.xml"/><Relationship Id="rId17" Type="http://schemas.openxmlformats.org/officeDocument/2006/relationships/slide" Target="../slides/slide11.xml"/><Relationship Id="rId16" Type="http://schemas.openxmlformats.org/officeDocument/2006/relationships/slide" Target="../slides/slide3.xml"/><Relationship Id="rId15" Type="http://schemas.openxmlformats.org/officeDocument/2006/relationships/image" Target="../media/image4.png"/><Relationship Id="rId14" Type="http://schemas.openxmlformats.org/officeDocument/2006/relationships/image" Target="../media/image3.GIF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slide" Target="../slides/slid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0" name="矩形 11"/>
          <p:cNvSpPr/>
          <p:nvPr userDrawn="1"/>
        </p:nvSpPr>
        <p:spPr>
          <a:xfrm>
            <a:off x="1957388" y="1677988"/>
            <a:ext cx="7488237" cy="4129087"/>
          </a:xfrm>
          <a:prstGeom prst="rect">
            <a:avLst/>
          </a:prstGeom>
          <a:solidFill>
            <a:schemeClr val="tx1">
              <a:alpha val="10001"/>
            </a:schemeClr>
          </a:solidFill>
          <a:ln w="25400">
            <a:noFill/>
          </a:ln>
        </p:spPr>
        <p:txBody>
          <a:bodyPr lIns="91393" tIns="45696" rIns="91393" bIns="45696" anchor="ctr"/>
          <a:p>
            <a:pPr lvl="0" algn="ctr" defTabSz="1217930">
              <a:lnSpc>
                <a:spcPct val="100000"/>
              </a:lnSpc>
            </a:pPr>
            <a:endParaRPr sz="2400" b="0" u="none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1523805" name="图片 1523804" descr="11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 flipH="1">
            <a:off x="9655175" y="2439988"/>
            <a:ext cx="1679575" cy="2284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6" name="文本框 25"/>
          <p:cNvSpPr txBox="1"/>
          <p:nvPr userDrawn="1"/>
        </p:nvSpPr>
        <p:spPr>
          <a:xfrm>
            <a:off x="1992313" y="3643313"/>
            <a:ext cx="5903912" cy="1639887"/>
          </a:xfrm>
          <a:prstGeom prst="rect">
            <a:avLst/>
          </a:prstGeom>
          <a:noFill/>
          <a:ln w="9525">
            <a:noFill/>
          </a:ln>
        </p:spPr>
        <p:txBody>
          <a:bodyPr lIns="91393" tIns="45696" rIns="91393" bIns="45696">
            <a:spAutoFit/>
          </a:bodyPr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 u="none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自主预习</a:t>
            </a:r>
            <a:r>
              <a:rPr lang="en-US" altLang="zh-CN" sz="2600" b="0" u="none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 u="none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认新知</a:t>
            </a:r>
            <a:endParaRPr lang="zh-CN" altLang="en-US" sz="2600" b="0" u="none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 u="none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典例剖析</a:t>
            </a:r>
            <a:r>
              <a:rPr lang="en-US" altLang="zh-CN" sz="2600" b="0" u="none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 u="none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学方法</a:t>
            </a:r>
            <a:endParaRPr lang="zh-CN" altLang="en-US" sz="2600" b="0" u="none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 u="none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分级诊断</a:t>
            </a:r>
            <a:r>
              <a:rPr lang="en-US" altLang="zh-CN" sz="2600" b="0" u="none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 u="none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提能力</a:t>
            </a:r>
            <a:endParaRPr lang="zh-CN" altLang="en-US" sz="2600" b="0" u="none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523812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43291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3813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4846638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3818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38084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8" name="矩形 1523807">
            <a:hlinkClick r:id="rId16" action="ppaction://hlinksldjump"/>
          </p:cNvPr>
          <p:cNvSpPr/>
          <p:nvPr userDrawn="1"/>
        </p:nvSpPr>
        <p:spPr>
          <a:xfrm>
            <a:off x="2005013" y="3794125"/>
            <a:ext cx="3836987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23810" name="矩形 1523809">
            <a:hlinkClick r:id="rId17" action="ppaction://hlinksldjump"/>
          </p:cNvPr>
          <p:cNvSpPr/>
          <p:nvPr userDrawn="1"/>
        </p:nvSpPr>
        <p:spPr>
          <a:xfrm>
            <a:off x="1997075" y="4306888"/>
            <a:ext cx="3857625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23814" name="矩形 1523813">
            <a:hlinkClick r:id="rId18" action="ppaction://hlinksldjump"/>
          </p:cNvPr>
          <p:cNvSpPr/>
          <p:nvPr userDrawn="1"/>
        </p:nvSpPr>
        <p:spPr>
          <a:xfrm>
            <a:off x="1985963" y="4816475"/>
            <a:ext cx="3889375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9187" name="矩形 2269186">
            <a:hlinkClick r:id="rId14" action="ppaction://hlinksldjump"/>
          </p:cNvPr>
          <p:cNvSpPr/>
          <p:nvPr userDrawn="1"/>
        </p:nvSpPr>
        <p:spPr>
          <a:xfrm>
            <a:off x="10223500" y="76200"/>
            <a:ext cx="1054100" cy="4064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wm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0.png"/><Relationship Id="rId1" Type="http://schemas.openxmlformats.org/officeDocument/2006/relationships/image" Target="../media/image9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9" name="矩形 368658"/>
          <p:cNvSpPr/>
          <p:nvPr/>
        </p:nvSpPr>
        <p:spPr>
          <a:xfrm>
            <a:off x="2032000" y="2319338"/>
            <a:ext cx="7135813" cy="776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ctr">
            <a:spAutoFit/>
          </a:bodyPr>
          <a:lstStyle/>
          <a:p>
            <a:pPr defTabSz="1171575" eaLnBrk="0" hangingPunct="0">
              <a:lnSpc>
                <a:spcPct val="120000"/>
              </a:lnSpc>
            </a:pPr>
            <a:r>
              <a:rPr lang="zh-CN" altLang="en-US" sz="3600" b="0" u="none">
                <a:latin typeface="黑体" panose="02010609060101010101" pitchFamily="2" charset="-122"/>
                <a:ea typeface="黑体" panose="02010609060101010101" pitchFamily="2" charset="-122"/>
              </a:rPr>
              <a:t>第二节　威胁健康的主要疾病</a:t>
            </a:r>
            <a:endParaRPr lang="zh-CN" altLang="en-US" sz="3600" b="0" u="none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8371" name="图片 261837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0913" y="1112838"/>
            <a:ext cx="7534275" cy="4956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2024" name="文本框 226202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 u="none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典例剖析</a:t>
            </a:r>
            <a:r>
              <a:rPr lang="en-US" altLang="zh-CN" b="0" u="none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 u="none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学方法</a:t>
            </a:r>
            <a:endParaRPr lang="zh-CN" altLang="en-US" b="0" u="none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62025" name="文本框 2262024"/>
          <p:cNvSpPr txBox="1"/>
          <p:nvPr/>
        </p:nvSpPr>
        <p:spPr>
          <a:xfrm>
            <a:off x="298450" y="449263"/>
            <a:ext cx="13123862" cy="60706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u="none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【典题例证】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(2020</a:t>
            </a:r>
            <a:r>
              <a:rPr lang="en-US" altLang="zh-CN" u="none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烟台学业考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目前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心血管疾病已成为我国居</a:t>
            </a:r>
            <a:endParaRPr lang="zh-CN" altLang="en-US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民死亡的最主要原因。保持心血管健康要从现在做起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你不认</a:t>
            </a:r>
            <a:endParaRPr lang="zh-CN" altLang="en-US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同的生活习惯是	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积极参加锻炼			　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保持均衡饮食</a:t>
            </a:r>
            <a:endParaRPr lang="zh-CN" altLang="en-US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不吸烟、不酗酒		  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经常熬夜上网</a:t>
            </a:r>
            <a:endParaRPr lang="zh-CN" altLang="en-US" u="none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u="none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【名师讲题】</a:t>
            </a:r>
            <a:endParaRPr lang="zh-CN" altLang="en-US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审题技巧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认真审题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抓住关键词“不认同的生活习惯”。</a:t>
            </a:r>
            <a:endParaRPr lang="zh-CN" altLang="en-US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扫清障碍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由生活经验可知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积极参加锻炼、保持均衡饮食、不吸烟、不酗</a:t>
            </a:r>
            <a:endParaRPr lang="zh-CN" altLang="en-US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酒都属于健康的生活习惯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而经常熬夜上网会破坏人体的生物钟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影响身体健康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en-US" altLang="zh-CN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不是健康的生活习惯。</a:t>
            </a:r>
            <a:endParaRPr lang="zh-CN" altLang="en-US" u="none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2027" name="文本框 2262026"/>
          <p:cNvSpPr txBox="1"/>
          <p:nvPr/>
        </p:nvSpPr>
        <p:spPr>
          <a:xfrm>
            <a:off x="3025775" y="1624013"/>
            <a:ext cx="6937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 u="none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20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8786" name="文本框 2678785"/>
          <p:cNvSpPr txBox="1"/>
          <p:nvPr/>
        </p:nvSpPr>
        <p:spPr>
          <a:xfrm>
            <a:off x="298450" y="862013"/>
            <a:ext cx="12698413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u="none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【变式训练】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(2018</a:t>
            </a:r>
            <a:r>
              <a:rPr lang="en-US" altLang="zh-CN" u="none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广东学业考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青少年时期是形成健康生活方式的关键时期。</a:t>
            </a:r>
            <a:endParaRPr lang="zh-CN" altLang="en-US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下列做法不当的是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按时作息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坚持锻炼		     　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合理营养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平衡膳食</a:t>
            </a:r>
            <a:endParaRPr lang="zh-CN" altLang="en-US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远离烟酒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拒绝毒品	      		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沉湎网络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游戏人生</a:t>
            </a:r>
            <a:endParaRPr lang="zh-CN" altLang="en-US" u="none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78787" name="文本框 2678786"/>
          <p:cNvSpPr txBox="1"/>
          <p:nvPr/>
        </p:nvSpPr>
        <p:spPr>
          <a:xfrm>
            <a:off x="3355975" y="1433513"/>
            <a:ext cx="6683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 u="none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8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878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8759" name="文本框 2378758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 u="none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分级诊断</a:t>
            </a:r>
            <a:r>
              <a:rPr lang="en-US" altLang="zh-CN" b="0" u="none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 u="none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提能力</a:t>
            </a:r>
            <a:endParaRPr lang="zh-CN" altLang="en-US" b="0" u="none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78768" name="文本框 2378767"/>
          <p:cNvSpPr txBox="1"/>
          <p:nvPr/>
        </p:nvSpPr>
        <p:spPr>
          <a:xfrm>
            <a:off x="298450" y="596900"/>
            <a:ext cx="12844463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u="none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【基础对点练】</a:t>
            </a:r>
            <a:endParaRPr lang="zh-CN" altLang="en-US" u="none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冠心病是由下列哪种血管发生病变产生的	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主动脉　　　　　	   　　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肺动脉</a:t>
            </a:r>
            <a:endParaRPr lang="zh-CN" altLang="en-US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冠状动脉			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冠状静脉</a:t>
            </a:r>
            <a:endParaRPr lang="zh-CN" altLang="en-US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2.(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生活链接题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据数据统计显示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冠心病是世界上最常见的死亡原因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被称为</a:t>
            </a:r>
            <a:endParaRPr lang="zh-CN" altLang="en-US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“第一杀手”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严重危害人民身体健康。下列不属于冠心病类型的是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心绞痛			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心肌梗死</a:t>
            </a:r>
            <a:endParaRPr lang="zh-CN" altLang="en-US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猝死				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高血压</a:t>
            </a:r>
            <a:endParaRPr lang="zh-CN" altLang="en-US" u="none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78770" name="文本框 2378769"/>
          <p:cNvSpPr txBox="1"/>
          <p:nvPr/>
        </p:nvSpPr>
        <p:spPr>
          <a:xfrm>
            <a:off x="7750175" y="1166813"/>
            <a:ext cx="6810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 u="none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378771" name="文本框 2378770"/>
          <p:cNvSpPr txBox="1"/>
          <p:nvPr/>
        </p:nvSpPr>
        <p:spPr>
          <a:xfrm>
            <a:off x="10506075" y="3554413"/>
            <a:ext cx="6810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 u="none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8770" grpId="0"/>
      <p:bldP spid="237877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7698" name="文本框 2717697"/>
          <p:cNvSpPr txBox="1"/>
          <p:nvPr/>
        </p:nvSpPr>
        <p:spPr>
          <a:xfrm>
            <a:off x="298450" y="773113"/>
            <a:ext cx="12812713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下列不属于导致冠心病的主要原因的是	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高脂肪饮食		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酗酒</a:t>
            </a:r>
            <a:endParaRPr lang="zh-CN" altLang="en-US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吸烟 			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经常运动</a:t>
            </a:r>
            <a:endParaRPr lang="zh-CN" altLang="en-US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降低癌症发病率的主要措施是	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预防			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治疗</a:t>
            </a:r>
            <a:endParaRPr lang="zh-CN" altLang="en-US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打疫苗		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不理会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等病来了再治疗</a:t>
            </a:r>
            <a:endParaRPr lang="zh-CN" altLang="en-US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专家建议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为预防癌症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应当做到　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少饮酒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不吃腌制和烧烤食品</a:t>
            </a:r>
            <a:endParaRPr lang="zh-CN" altLang="en-US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及高脂肪食物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多吃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和水果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多吃粗粮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避免过多的日光曝晒。 </a:t>
            </a:r>
            <a:endParaRPr lang="zh-CN" altLang="en-US" u="none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7699" name="文本框 2717698"/>
          <p:cNvSpPr txBox="1"/>
          <p:nvPr/>
        </p:nvSpPr>
        <p:spPr>
          <a:xfrm>
            <a:off x="7712075" y="773113"/>
            <a:ext cx="6810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 u="none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7700" name="文本框 2717699"/>
          <p:cNvSpPr txBox="1"/>
          <p:nvPr/>
        </p:nvSpPr>
        <p:spPr>
          <a:xfrm>
            <a:off x="5362575" y="2551113"/>
            <a:ext cx="6810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 u="none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7703" name="文本框 2717702"/>
          <p:cNvSpPr txBox="1"/>
          <p:nvPr/>
        </p:nvSpPr>
        <p:spPr>
          <a:xfrm>
            <a:off x="5634038" y="4291013"/>
            <a:ext cx="13811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不吸烟</a:t>
            </a:r>
            <a:endParaRPr lang="zh-CN" altLang="en-US" u="none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7704" name="文本框 2717703"/>
          <p:cNvSpPr txBox="1"/>
          <p:nvPr/>
        </p:nvSpPr>
        <p:spPr>
          <a:xfrm>
            <a:off x="3473450" y="4887913"/>
            <a:ext cx="17526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绿色蔬菜</a:t>
            </a:r>
            <a:endParaRPr lang="zh-CN" altLang="en-US" u="none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7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717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7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717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7699" grpId="0"/>
      <p:bldP spid="2717700" grpId="0"/>
      <p:bldP spid="2717703" grpId="0"/>
      <p:bldP spid="271770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8722" name="文本框 2718721"/>
          <p:cNvSpPr txBox="1"/>
          <p:nvPr/>
        </p:nvSpPr>
        <p:spPr>
          <a:xfrm>
            <a:off x="298450" y="519113"/>
            <a:ext cx="12990513" cy="5594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sz="2400" u="none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【综合提升练】</a:t>
            </a:r>
            <a:endParaRPr lang="zh-CN" altLang="en-US" sz="2400" u="none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1.(2020</a:t>
            </a:r>
            <a:r>
              <a:rPr lang="en-US" altLang="zh-CN" sz="2400" u="none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中山质检</a:t>
            </a:r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目前</a:t>
            </a:r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心血管疾病已成为威胁我国人民健康的主要疾病</a:t>
            </a:r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为了预防</a:t>
            </a:r>
            <a:endParaRPr lang="zh-CN" altLang="en-US" sz="2400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心血管疾病</a:t>
            </a:r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我们在平时的饮食中应注意	</a:t>
            </a:r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400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多吃一些新鲜水果和蔬菜</a:t>
            </a:r>
            <a:endParaRPr lang="zh-CN" altLang="en-US" sz="2400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多吃一些高脂肪食品</a:t>
            </a:r>
            <a:endParaRPr lang="zh-CN" altLang="en-US" sz="2400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多吃一些高糖食品</a:t>
            </a:r>
            <a:endParaRPr lang="zh-CN" altLang="en-US" sz="2400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多吃一些高蛋白食品</a:t>
            </a:r>
            <a:endParaRPr lang="zh-CN" altLang="en-US" sz="2400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2.(2020</a:t>
            </a:r>
            <a:r>
              <a:rPr lang="en-US" altLang="zh-CN" sz="2400" u="none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扬州质检</a:t>
            </a:r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目前</a:t>
            </a:r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威胁人类健康的主要疾病是	</a:t>
            </a:r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400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急性传染病			</a:t>
            </a:r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损伤及中毒</a:t>
            </a:r>
            <a:endParaRPr lang="zh-CN" altLang="en-US" sz="2400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艾滋病			</a:t>
            </a:r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恶性肿瘤</a:t>
            </a:r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癌症</a:t>
            </a:r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和心血管疾病</a:t>
            </a:r>
            <a:endParaRPr lang="zh-CN" altLang="en-US" sz="2400" u="none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8723" name="文本框 2718722"/>
          <p:cNvSpPr txBox="1"/>
          <p:nvPr/>
        </p:nvSpPr>
        <p:spPr>
          <a:xfrm>
            <a:off x="6550025" y="1608138"/>
            <a:ext cx="528638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400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 sz="2400" u="none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8724" name="文本框 2718723"/>
          <p:cNvSpPr txBox="1"/>
          <p:nvPr/>
        </p:nvSpPr>
        <p:spPr>
          <a:xfrm>
            <a:off x="8899525" y="4338638"/>
            <a:ext cx="528638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400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 sz="2400" u="none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8723" grpId="0"/>
      <p:bldP spid="27187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9746" name="文本框 2719745"/>
          <p:cNvSpPr txBox="1"/>
          <p:nvPr/>
        </p:nvSpPr>
        <p:spPr>
          <a:xfrm>
            <a:off x="311150" y="849313"/>
            <a:ext cx="11593513" cy="12128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3.(</a:t>
            </a:r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对比分析题</a:t>
            </a:r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在青少年和儿童中</a:t>
            </a:r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发病率较高的恶性肿瘤是	</a:t>
            </a:r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400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胃癌　　</a:t>
            </a:r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肺癌　　</a:t>
            </a:r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肝癌　　</a:t>
            </a:r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白血病</a:t>
            </a:r>
            <a:endParaRPr lang="zh-CN" altLang="en-US" sz="2400" u="none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0105" name="文本框 2720104"/>
          <p:cNvSpPr txBox="1"/>
          <p:nvPr/>
        </p:nvSpPr>
        <p:spPr>
          <a:xfrm>
            <a:off x="8874125" y="833438"/>
            <a:ext cx="833438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400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 sz="2400" u="none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0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010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3538" name="文本框 2753537"/>
          <p:cNvSpPr txBox="1"/>
          <p:nvPr/>
        </p:nvSpPr>
        <p:spPr>
          <a:xfrm>
            <a:off x="298450" y="506413"/>
            <a:ext cx="11593513" cy="628491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400" u="none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sz="2400" u="none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【核心素养提升】</a:t>
            </a:r>
            <a:r>
              <a:rPr lang="en-US" altLang="zh-CN" sz="2400" u="none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1957</a:t>
            </a:r>
            <a:r>
              <a:rPr lang="zh-CN" altLang="en-US" sz="2400" u="none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1999</a:t>
            </a:r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年中国城市前七位主要疾病死亡专率如下表</a:t>
            </a:r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sz="2400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 sz="2400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 sz="2400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 sz="2400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 sz="2400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 sz="2400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 sz="2400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 sz="2400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注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死亡专率特指某种疾病的死亡率</a:t>
            </a:r>
            <a:endParaRPr lang="zh-CN" altLang="en-US" u="none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graphicFrame>
        <p:nvGraphicFramePr>
          <p:cNvPr id="2753612" name="表格 2753611"/>
          <p:cNvGraphicFramePr>
            <a:graphicFrameLocks noGrp="1"/>
          </p:cNvGraphicFramePr>
          <p:nvPr/>
        </p:nvGraphicFramePr>
        <p:xfrm>
          <a:off x="508000" y="1231900"/>
          <a:ext cx="11009313" cy="4806479"/>
        </p:xfrm>
        <a:graphic>
          <a:graphicData uri="http://schemas.openxmlformats.org/drawingml/2006/table">
            <a:tbl>
              <a:tblPr/>
              <a:tblGrid>
                <a:gridCol w="1655763"/>
                <a:gridCol w="1928812"/>
                <a:gridCol w="1927225"/>
                <a:gridCol w="1644650"/>
                <a:gridCol w="1925638"/>
                <a:gridCol w="1927225"/>
              </a:tblGrid>
              <a:tr h="390525">
                <a:tc gridSpan="3"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1957</a:t>
                      </a: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1999</a:t>
                      </a: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65163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死亡原因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死亡专率</a:t>
                      </a:r>
                      <a:r>
                        <a:rPr lang="en-US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(1/10</a:t>
                      </a: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万</a:t>
                      </a:r>
                      <a:r>
                        <a:rPr lang="en-US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占死亡总人数的百分比</a:t>
                      </a:r>
                      <a:r>
                        <a:rPr lang="en-US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(%)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死亡原因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死亡专率</a:t>
                      </a:r>
                      <a:r>
                        <a:rPr lang="en-US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(1/10</a:t>
                      </a: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万</a:t>
                      </a:r>
                      <a:r>
                        <a:rPr lang="en-US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占死亡总人数的百分比</a:t>
                      </a:r>
                      <a:r>
                        <a:rPr lang="en-US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(%)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0525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呼吸系统疾病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120.3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16.86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恶性肿瘤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140.47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23.89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0525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急性传染病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56.6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7.93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脑血管病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127.18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21.63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0525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肺结核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54.6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7.51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心脏病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98.92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16.82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0525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消化系统疾病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52.1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7.31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呼吸系统疾病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81.68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13.89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0525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心脏病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47.2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6.61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损伤和中毒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36.95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6.28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0525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脑血管病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39.0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5.46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消化系统疾病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17.86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3.04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00175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恶性肿瘤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36.9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5.17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内分泌、营养、代谢及免疫疾病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16.87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2.87</a:t>
                      </a:r>
                      <a:endParaRPr lang="zh-CN" altLang="en-US" sz="18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0770" name="文本框 2720769"/>
          <p:cNvSpPr txBox="1"/>
          <p:nvPr/>
        </p:nvSpPr>
        <p:spPr>
          <a:xfrm>
            <a:off x="298450" y="506413"/>
            <a:ext cx="12596813" cy="60706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从上表可以看出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(1)1957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年和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1999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年中国城市死亡率最高的病分别是　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和</a:t>
            </a:r>
            <a:endParaRPr lang="zh-CN" altLang="en-US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多年来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导致我国城市居民死亡的主要疾病种类发生的变化是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</a:rPr>
              <a:t>____________________________________________________________________</a:t>
            </a:r>
            <a:endParaRPr lang="en-US" altLang="zh-CN" u="none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</a:rPr>
              <a:t>____________________________________________________________________</a:t>
            </a:r>
            <a:endParaRPr lang="en-US" altLang="zh-CN" u="none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</a:rPr>
              <a:t>____________________________________________________________________</a:t>
            </a:r>
            <a:endParaRPr lang="en-US" altLang="zh-CN" u="none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</a:rPr>
              <a:t>_________________________________________________________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这些变化说明了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</a:rPr>
              <a:t>__________________________________________________</a:t>
            </a:r>
            <a:endParaRPr lang="en-US" altLang="zh-CN" u="none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</a:rPr>
              <a:t>_________________________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 </a:t>
            </a:r>
            <a:endParaRPr lang="zh-CN" altLang="en-US" u="none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0771" name="文本框 2720770"/>
          <p:cNvSpPr txBox="1"/>
          <p:nvPr/>
        </p:nvSpPr>
        <p:spPr>
          <a:xfrm>
            <a:off x="8050213" y="1039813"/>
            <a:ext cx="2624137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呼吸系统疾病</a:t>
            </a:r>
            <a:endParaRPr lang="zh-CN" altLang="en-US" u="none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0772" name="文本框 2720771"/>
          <p:cNvSpPr txBox="1"/>
          <p:nvPr/>
        </p:nvSpPr>
        <p:spPr>
          <a:xfrm>
            <a:off x="577850" y="1636713"/>
            <a:ext cx="18415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恶性肿瘤</a:t>
            </a:r>
            <a:endParaRPr lang="zh-CN" altLang="en-US" u="none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20773" name="文本框 2720772"/>
          <p:cNvSpPr txBox="1"/>
          <p:nvPr/>
        </p:nvSpPr>
        <p:spPr>
          <a:xfrm>
            <a:off x="177800" y="2830513"/>
            <a:ext cx="117824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1957</a:t>
            </a:r>
            <a:r>
              <a:rPr lang="zh-CN" altLang="en-US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导致我国城市居民死亡的主要疾病的前三位是呼吸系统疾病、急性传</a:t>
            </a:r>
            <a:endParaRPr lang="zh-CN" altLang="en-US" u="none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20774" name="文本框 2720773"/>
          <p:cNvSpPr txBox="1"/>
          <p:nvPr/>
        </p:nvSpPr>
        <p:spPr>
          <a:xfrm>
            <a:off x="93663" y="3427413"/>
            <a:ext cx="119570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染病和肺结核。在</a:t>
            </a:r>
            <a:r>
              <a:rPr lang="en-US" altLang="zh-CN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1999</a:t>
            </a:r>
            <a:r>
              <a:rPr lang="zh-CN" altLang="en-US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呼吸系统疾病从死亡顺位的第</a:t>
            </a:r>
            <a:r>
              <a:rPr lang="en-US" altLang="zh-CN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位降至第</a:t>
            </a:r>
            <a:r>
              <a:rPr lang="en-US" altLang="zh-CN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位</a:t>
            </a:r>
            <a:r>
              <a:rPr lang="en-US" altLang="zh-CN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急性传</a:t>
            </a:r>
            <a:endParaRPr lang="zh-CN" altLang="en-US" u="none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20775" name="文本框 2720774"/>
          <p:cNvSpPr txBox="1"/>
          <p:nvPr/>
        </p:nvSpPr>
        <p:spPr>
          <a:xfrm>
            <a:off x="176213" y="4024313"/>
            <a:ext cx="117856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染病和肺结核排在第</a:t>
            </a:r>
            <a:r>
              <a:rPr lang="en-US" altLang="zh-CN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位以后。相反</a:t>
            </a:r>
            <a:r>
              <a:rPr lang="en-US" altLang="zh-CN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en-US" altLang="zh-CN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1957</a:t>
            </a:r>
            <a:r>
              <a:rPr lang="zh-CN" altLang="en-US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年排在死亡顺位的第</a:t>
            </a:r>
            <a:r>
              <a:rPr lang="en-US" altLang="zh-CN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位的</a:t>
            </a:r>
            <a:endParaRPr lang="zh-CN" altLang="en-US" u="none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20776" name="文本框 2720775"/>
          <p:cNvSpPr txBox="1"/>
          <p:nvPr/>
        </p:nvSpPr>
        <p:spPr>
          <a:xfrm>
            <a:off x="174625" y="4621213"/>
            <a:ext cx="9891713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心脏病、脑血管病和恶性肿瘤</a:t>
            </a:r>
            <a:r>
              <a:rPr lang="en-US" altLang="zh-CN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en-US" altLang="zh-CN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1999</a:t>
            </a:r>
            <a:r>
              <a:rPr lang="zh-CN" altLang="en-US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年分别上升至第</a:t>
            </a:r>
            <a:r>
              <a:rPr lang="en-US" altLang="zh-CN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位</a:t>
            </a:r>
            <a:endParaRPr lang="zh-CN" altLang="en-US" u="none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20777" name="文本框 2720776"/>
          <p:cNvSpPr txBox="1"/>
          <p:nvPr/>
        </p:nvSpPr>
        <p:spPr>
          <a:xfrm>
            <a:off x="3121025" y="5218113"/>
            <a:ext cx="85169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随着人民生活水平的提高</a:t>
            </a:r>
            <a:r>
              <a:rPr lang="en-US" altLang="zh-CN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心理和良好的生活习惯等因素</a:t>
            </a:r>
            <a:endParaRPr lang="zh-CN" altLang="en-US" u="none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20778" name="文本框 2720777"/>
          <p:cNvSpPr txBox="1"/>
          <p:nvPr/>
        </p:nvSpPr>
        <p:spPr>
          <a:xfrm>
            <a:off x="342900" y="5802313"/>
            <a:ext cx="43942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对健康起着至关重要的作用</a:t>
            </a:r>
            <a:endParaRPr lang="zh-CN" altLang="en-US" u="none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720779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2166600" y="117475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0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20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20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720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720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0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720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0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720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0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720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0771" grpId="0"/>
      <p:bldP spid="2720772" grpId="0"/>
      <p:bldP spid="2720773" grpId="0"/>
      <p:bldP spid="2720774" grpId="0"/>
      <p:bldP spid="2720775" grpId="0"/>
      <p:bldP spid="2720776" grpId="0"/>
      <p:bldP spid="2720777" grpId="0"/>
      <p:bldP spid="272077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6803" name="图片 26368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2350" y="2073275"/>
            <a:ext cx="10313988" cy="2062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24484" name="文本框 232448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 u="none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自主预习</a:t>
            </a:r>
            <a:r>
              <a:rPr lang="en-US" altLang="zh-CN" b="0" u="none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 u="none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认新知</a:t>
            </a:r>
            <a:endParaRPr lang="zh-CN" altLang="en-US" b="0" u="none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24486" name="文本框 2324485"/>
          <p:cNvSpPr txBox="1"/>
          <p:nvPr/>
        </p:nvSpPr>
        <p:spPr>
          <a:xfrm>
            <a:off x="298450" y="584200"/>
            <a:ext cx="11650663" cy="1903413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u="none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【生活小思考】</a:t>
            </a:r>
            <a:endParaRPr lang="zh-CN" altLang="en-US" u="none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小刚的爷爷患有冠心病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小刚很担心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你知道有哪些预防的有</a:t>
            </a:r>
            <a:endParaRPr lang="zh-CN" altLang="en-US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效方法呢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 u="none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324492" name="图片.jpg" descr="id:2147498730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0" y="3225800"/>
            <a:ext cx="2259013" cy="2228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24493" name="20sw8xsj32.jpg" descr="id:2147498723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2900" y="2692400"/>
            <a:ext cx="2054225" cy="2938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7826" name="文本框 2637825"/>
          <p:cNvSpPr txBox="1"/>
          <p:nvPr/>
        </p:nvSpPr>
        <p:spPr>
          <a:xfrm>
            <a:off x="298450" y="531813"/>
            <a:ext cx="13219112" cy="5475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u="none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【知识点一】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心血管疾病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教材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P91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P92) </a:t>
            </a:r>
            <a:endParaRPr lang="en-US" altLang="zh-CN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概念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是由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和血管的病变引起的疾病。</a:t>
            </a:r>
            <a:endParaRPr lang="zh-CN" altLang="en-US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冠状动脉循环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结构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冠状动脉在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基部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贴在心脏的外面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分支后深入心脏的肌肉中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en-US" altLang="zh-CN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形成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</a:rPr>
              <a:t>___________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然后形成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</a:rPr>
              <a:t>_____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与右心房相连通。</a:t>
            </a:r>
            <a:endParaRPr lang="zh-CN" altLang="en-US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功能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给心肌提供氧气和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</a:rPr>
              <a:t>_____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运走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冠心病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概念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由冠状动脉病变所导致的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导致原因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高血压、糖尿病、吸烟、高脂肪饮食、缺乏运动等。 </a:t>
            </a:r>
            <a:endParaRPr lang="zh-CN" altLang="en-US" u="none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7827" name="文本框 2637826"/>
          <p:cNvSpPr txBox="1"/>
          <p:nvPr/>
        </p:nvSpPr>
        <p:spPr>
          <a:xfrm>
            <a:off x="2141538" y="1065213"/>
            <a:ext cx="1030287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心脏</a:t>
            </a:r>
            <a:endParaRPr lang="zh-CN" altLang="en-US" u="none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7828" name="文本框 2637827"/>
          <p:cNvSpPr txBox="1"/>
          <p:nvPr/>
        </p:nvSpPr>
        <p:spPr>
          <a:xfrm>
            <a:off x="3297238" y="2259013"/>
            <a:ext cx="14097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主动脉</a:t>
            </a:r>
            <a:endParaRPr lang="zh-CN" altLang="en-US" u="none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7829" name="文本框 2637828"/>
          <p:cNvSpPr txBox="1"/>
          <p:nvPr/>
        </p:nvSpPr>
        <p:spPr>
          <a:xfrm>
            <a:off x="971550" y="2855913"/>
            <a:ext cx="21717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毛细血管网</a:t>
            </a:r>
            <a:endParaRPr lang="zh-CN" altLang="en-US" u="none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7830" name="文本框 2637829"/>
          <p:cNvSpPr txBox="1"/>
          <p:nvPr/>
        </p:nvSpPr>
        <p:spPr>
          <a:xfrm>
            <a:off x="4300538" y="2855913"/>
            <a:ext cx="1030287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静脉</a:t>
            </a:r>
            <a:endParaRPr lang="zh-CN" altLang="en-US" u="none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7831" name="文本框 2637830"/>
          <p:cNvSpPr txBox="1"/>
          <p:nvPr/>
        </p:nvSpPr>
        <p:spPr>
          <a:xfrm>
            <a:off x="4287838" y="3452813"/>
            <a:ext cx="1030287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养料</a:t>
            </a:r>
            <a:endParaRPr lang="zh-CN" altLang="en-US" u="none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7832" name="文本框 2637831"/>
          <p:cNvSpPr txBox="1"/>
          <p:nvPr/>
        </p:nvSpPr>
        <p:spPr>
          <a:xfrm>
            <a:off x="5962650" y="3452813"/>
            <a:ext cx="17907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代谢废物</a:t>
            </a:r>
            <a:endParaRPr lang="zh-CN" altLang="en-US" u="none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7833" name="文本框 2637832"/>
          <p:cNvSpPr txBox="1"/>
          <p:nvPr/>
        </p:nvSpPr>
        <p:spPr>
          <a:xfrm>
            <a:off x="5291138" y="4646613"/>
            <a:ext cx="14097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心脏病</a:t>
            </a:r>
            <a:endParaRPr lang="zh-CN" altLang="en-US" u="none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3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3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3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3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3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37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37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7827" grpId="0"/>
      <p:bldP spid="2637828" grpId="0"/>
      <p:bldP spid="2637829" grpId="0"/>
      <p:bldP spid="2637830" grpId="0"/>
      <p:bldP spid="2637831" grpId="0"/>
      <p:bldP spid="2637832" grpId="0"/>
      <p:bldP spid="26378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8850" name="文本框 2638849"/>
          <p:cNvSpPr txBox="1"/>
          <p:nvPr/>
        </p:nvSpPr>
        <p:spPr>
          <a:xfrm>
            <a:off x="298450" y="519113"/>
            <a:ext cx="11593513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深入思考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如何预防心血管疾病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 u="none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 u="none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 u="none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 u="none">
                <a:latin typeface="宋体" panose="02010600030101010101" pitchFamily="2" charset="-122"/>
                <a:ea typeface="楷体_GB2312" panose="02010609030101010101" pitchFamily="49" charset="-122"/>
              </a:rPr>
              <a:t>预防包括一级预防和二级预防</a:t>
            </a:r>
            <a:r>
              <a:rPr lang="en-US" altLang="zh-CN" u="none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 u="none">
                <a:latin typeface="宋体" panose="02010600030101010101" pitchFamily="2" charset="-122"/>
                <a:ea typeface="楷体_GB2312" panose="02010609030101010101" pitchFamily="49" charset="-122"/>
              </a:rPr>
              <a:t>一级预防是指发病前的预防</a:t>
            </a:r>
            <a:r>
              <a:rPr lang="en-US" altLang="zh-CN" u="none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 u="none">
                <a:latin typeface="宋体" panose="02010600030101010101" pitchFamily="2" charset="-122"/>
                <a:ea typeface="楷体_GB2312" panose="02010609030101010101" pitchFamily="49" charset="-122"/>
              </a:rPr>
              <a:t>即无病防病发生</a:t>
            </a:r>
            <a:r>
              <a:rPr lang="en-US" altLang="zh-CN" u="none">
                <a:latin typeface="宋体" panose="02010600030101010101" pitchFamily="2" charset="-122"/>
                <a:ea typeface="楷体_GB2312" panose="02010609030101010101" pitchFamily="49" charset="-122"/>
              </a:rPr>
              <a:t>;</a:t>
            </a:r>
            <a:r>
              <a:rPr lang="zh-CN" altLang="en-US" u="none">
                <a:latin typeface="宋体" panose="02010600030101010101" pitchFamily="2" charset="-122"/>
                <a:ea typeface="楷体_GB2312" panose="02010609030101010101" pitchFamily="49" charset="-122"/>
              </a:rPr>
              <a:t>二级预防是为了降低再次发生的危险及减轻致残率</a:t>
            </a:r>
            <a:r>
              <a:rPr lang="en-US" altLang="zh-CN" u="none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 u="none">
                <a:latin typeface="宋体" panose="02010600030101010101" pitchFamily="2" charset="-122"/>
                <a:ea typeface="楷体_GB2312" panose="02010609030101010101" pitchFamily="49" charset="-122"/>
              </a:rPr>
              <a:t>即患病后防止再发病。</a:t>
            </a:r>
            <a:r>
              <a:rPr lang="en-US" altLang="zh-CN" u="none">
                <a:latin typeface="宋体" panose="02010600030101010101" pitchFamily="2" charset="-122"/>
                <a:ea typeface="楷体_GB2312" panose="02010609030101010101" pitchFamily="49" charset="-122"/>
              </a:rPr>
              <a:t>①</a:t>
            </a:r>
            <a:r>
              <a:rPr lang="zh-CN" altLang="en-US" u="none">
                <a:latin typeface="宋体" panose="02010600030101010101" pitchFamily="2" charset="-122"/>
                <a:ea typeface="楷体_GB2312" panose="02010609030101010101" pitchFamily="49" charset="-122"/>
              </a:rPr>
              <a:t>防止栓塞</a:t>
            </a:r>
            <a:r>
              <a:rPr lang="en-US" altLang="zh-CN" u="none">
                <a:latin typeface="宋体" panose="02010600030101010101" pitchFamily="2" charset="-122"/>
                <a:ea typeface="楷体_GB2312" panose="02010609030101010101" pitchFamily="49" charset="-122"/>
              </a:rPr>
              <a:t>;②</a:t>
            </a:r>
            <a:r>
              <a:rPr lang="zh-CN" altLang="en-US" u="none">
                <a:latin typeface="宋体" panose="02010600030101010101" pitchFamily="2" charset="-122"/>
                <a:ea typeface="楷体_GB2312" panose="02010609030101010101" pitchFamily="49" charset="-122"/>
              </a:rPr>
              <a:t>改变不良的生活方式</a:t>
            </a:r>
            <a:r>
              <a:rPr lang="en-US" altLang="zh-CN" u="none">
                <a:latin typeface="宋体" panose="02010600030101010101" pitchFamily="2" charset="-122"/>
                <a:ea typeface="楷体_GB2312" panose="02010609030101010101" pitchFamily="49" charset="-122"/>
              </a:rPr>
              <a:t>;③</a:t>
            </a:r>
            <a:r>
              <a:rPr lang="zh-CN" altLang="en-US" u="none">
                <a:latin typeface="宋体" panose="02010600030101010101" pitchFamily="2" charset="-122"/>
                <a:ea typeface="楷体_GB2312" panose="02010609030101010101" pitchFamily="49" charset="-122"/>
              </a:rPr>
              <a:t>多吃富含精氨酸的食物</a:t>
            </a:r>
            <a:r>
              <a:rPr lang="en-US" altLang="zh-CN" u="none">
                <a:latin typeface="宋体" panose="02010600030101010101" pitchFamily="2" charset="-122"/>
                <a:ea typeface="楷体_GB2312" panose="02010609030101010101" pitchFamily="49" charset="-122"/>
              </a:rPr>
              <a:t>;④</a:t>
            </a:r>
            <a:r>
              <a:rPr lang="zh-CN" altLang="en-US" u="none">
                <a:latin typeface="宋体" panose="02010600030101010101" pitchFamily="2" charset="-122"/>
                <a:ea typeface="楷体_GB2312" panose="02010609030101010101" pitchFamily="49" charset="-122"/>
              </a:rPr>
              <a:t>控制血压和血脂是关键</a:t>
            </a:r>
            <a:r>
              <a:rPr lang="en-US" altLang="zh-CN" u="none">
                <a:latin typeface="宋体" panose="02010600030101010101" pitchFamily="2" charset="-122"/>
                <a:ea typeface="楷体_GB2312" panose="02010609030101010101" pitchFamily="49" charset="-122"/>
              </a:rPr>
              <a:t>;⑤</a:t>
            </a:r>
            <a:r>
              <a:rPr lang="zh-CN" altLang="en-US" u="none">
                <a:latin typeface="宋体" panose="02010600030101010101" pitchFamily="2" charset="-122"/>
                <a:ea typeface="楷体_GB2312" panose="02010609030101010101" pitchFamily="49" charset="-122"/>
              </a:rPr>
              <a:t>进补要适度</a:t>
            </a:r>
            <a:r>
              <a:rPr lang="en-US" altLang="zh-CN" u="none">
                <a:latin typeface="宋体" panose="02010600030101010101" pitchFamily="2" charset="-122"/>
                <a:ea typeface="楷体_GB2312" panose="02010609030101010101" pitchFamily="49" charset="-122"/>
              </a:rPr>
              <a:t>;⑥</a:t>
            </a:r>
            <a:r>
              <a:rPr lang="zh-CN" altLang="en-US" u="none">
                <a:latin typeface="宋体" panose="02010600030101010101" pitchFamily="2" charset="-122"/>
                <a:ea typeface="楷体_GB2312" panose="02010609030101010101" pitchFamily="49" charset="-122"/>
              </a:rPr>
              <a:t>患者晨练要适度。</a:t>
            </a:r>
            <a:endParaRPr lang="zh-CN" altLang="en-US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请写出</a:t>
            </a:r>
            <a:r>
              <a:rPr lang="zh-CN" altLang="en-US" u="none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【生活小思考】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问题的答案。</a:t>
            </a:r>
            <a:endParaRPr lang="zh-CN" altLang="en-US" u="none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 u="none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 u="none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 u="none">
                <a:latin typeface="宋体" panose="02010600030101010101" pitchFamily="2" charset="-122"/>
                <a:ea typeface="楷体_GB2312" panose="02010609030101010101" pitchFamily="49" charset="-122"/>
              </a:rPr>
              <a:t>预防冠心病的有效方法是养成良好的生活习惯</a:t>
            </a:r>
            <a:r>
              <a:rPr lang="en-US" altLang="zh-CN" u="none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 u="none">
                <a:latin typeface="宋体" panose="02010600030101010101" pitchFamily="2" charset="-122"/>
                <a:ea typeface="楷体_GB2312" panose="02010609030101010101" pitchFamily="49" charset="-122"/>
              </a:rPr>
              <a:t>如不吸烟</a:t>
            </a:r>
            <a:r>
              <a:rPr lang="en-US" altLang="zh-CN" u="none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 u="none">
                <a:latin typeface="宋体" panose="02010600030101010101" pitchFamily="2" charset="-122"/>
                <a:ea typeface="楷体_GB2312" panose="02010609030101010101" pitchFamily="49" charset="-122"/>
              </a:rPr>
              <a:t>多运动等。</a:t>
            </a:r>
            <a:endParaRPr lang="zh-CN" altLang="en-US" u="none">
              <a:latin typeface="宋体" panose="02010600030101010101" pitchFamily="2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9874" name="文本框 2639873"/>
          <p:cNvSpPr txBox="1"/>
          <p:nvPr/>
        </p:nvSpPr>
        <p:spPr>
          <a:xfrm>
            <a:off x="298450" y="671513"/>
            <a:ext cx="115935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u="none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【活学巧记】</a:t>
            </a:r>
            <a:endParaRPr lang="zh-CN" altLang="en-US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健康四大基石顺口溜</a:t>
            </a:r>
            <a:endParaRPr lang="zh-CN" altLang="en-US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现代生活方式变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慢性疾病很多见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en-US" altLang="zh-CN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健康生活可避免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四大基石保平安。</a:t>
            </a:r>
            <a:endParaRPr lang="zh-CN" altLang="en-US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合理膳食看指南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适量运动多锻炼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en-US" altLang="zh-CN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戒烟限酒是重点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心理平衡要乐观。</a:t>
            </a:r>
            <a:endParaRPr lang="zh-CN" altLang="en-US" u="none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7346" name="文本框 2617345"/>
          <p:cNvSpPr txBox="1"/>
          <p:nvPr/>
        </p:nvSpPr>
        <p:spPr>
          <a:xfrm>
            <a:off x="298450" y="671513"/>
            <a:ext cx="13269912" cy="5475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u="none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【知识点二】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癌症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教材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P92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P94) </a:t>
            </a:r>
            <a:endParaRPr lang="en-US" altLang="zh-CN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世界癌症日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每年的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日。</a:t>
            </a:r>
            <a:endParaRPr lang="zh-CN" altLang="en-US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常见种类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肺癌、胃癌、肝癌、结肠癌、直肠癌、乳腺癌、宫颈癌、白血病</a:t>
            </a:r>
            <a:endParaRPr lang="zh-CN" altLang="en-US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endParaRPr lang="zh-CN" altLang="en-US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预防措施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健康的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和良好的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致癌因子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</a:rPr>
              <a:t>_____________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射线、电离辐射。</a:t>
            </a:r>
            <a:endParaRPr lang="zh-CN" altLang="en-US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化学致癌因子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、黄曲霉毒素。</a:t>
            </a:r>
            <a:endParaRPr lang="zh-CN" altLang="en-US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</a:rPr>
              <a:t>_____________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如乙型肝炎病毒、疱疹病毒。</a:t>
            </a:r>
            <a:endParaRPr lang="zh-CN" altLang="en-US" u="none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17347" name="文本框 2617346"/>
          <p:cNvSpPr txBox="1"/>
          <p:nvPr/>
        </p:nvSpPr>
        <p:spPr>
          <a:xfrm>
            <a:off x="3168650" y="3008313"/>
            <a:ext cx="17049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生活方式</a:t>
            </a:r>
            <a:endParaRPr lang="zh-CN" altLang="en-US" u="none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17348" name="文本框 2617347"/>
          <p:cNvSpPr txBox="1"/>
          <p:nvPr/>
        </p:nvSpPr>
        <p:spPr>
          <a:xfrm>
            <a:off x="6000750" y="3008313"/>
            <a:ext cx="17049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行为习惯</a:t>
            </a:r>
            <a:endParaRPr lang="zh-CN" altLang="en-US" u="none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17349" name="文本框 2617348"/>
          <p:cNvSpPr txBox="1"/>
          <p:nvPr/>
        </p:nvSpPr>
        <p:spPr>
          <a:xfrm>
            <a:off x="849313" y="4202113"/>
            <a:ext cx="24288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物理致癌因子</a:t>
            </a:r>
            <a:endParaRPr lang="zh-CN" altLang="en-US" u="none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17350" name="文本框 2617349"/>
          <p:cNvSpPr txBox="1"/>
          <p:nvPr/>
        </p:nvSpPr>
        <p:spPr>
          <a:xfrm>
            <a:off x="3333750" y="4799013"/>
            <a:ext cx="17049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亚硝酸盐</a:t>
            </a:r>
            <a:endParaRPr lang="zh-CN" altLang="en-US" u="none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17351" name="文本框 2617350"/>
          <p:cNvSpPr txBox="1"/>
          <p:nvPr/>
        </p:nvSpPr>
        <p:spPr>
          <a:xfrm>
            <a:off x="849313" y="5383213"/>
            <a:ext cx="24288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病毒致癌因子</a:t>
            </a:r>
            <a:endParaRPr lang="zh-CN" altLang="en-US" u="none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1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1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1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1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1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7347" grpId="0"/>
      <p:bldP spid="2617348" grpId="0"/>
      <p:bldP spid="2617349" grpId="0"/>
      <p:bldP spid="2617350" grpId="0"/>
      <p:bldP spid="26173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0898" name="文本框 2640897"/>
          <p:cNvSpPr txBox="1"/>
          <p:nvPr/>
        </p:nvSpPr>
        <p:spPr>
          <a:xfrm>
            <a:off x="247650" y="874713"/>
            <a:ext cx="11593513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致癌机理</a:t>
            </a:r>
            <a:r>
              <a:rPr lang="en-US" altLang="zh-CN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u="none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40900" name="图片 26408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4163" y="2711450"/>
            <a:ext cx="7735887" cy="151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40901" name="图片 2640900"/>
          <p:cNvPicPr/>
          <p:nvPr/>
        </p:nvPicPr>
        <p:blipFill>
          <a:blip r:embed="rId2"/>
          <a:stretch>
            <a:fillRect/>
          </a:stretch>
        </p:blipFill>
        <p:spPr>
          <a:xfrm>
            <a:off x="3073400" y="2698750"/>
            <a:ext cx="941388" cy="33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40902" name="图片 2640901"/>
          <p:cNvPicPr/>
          <p:nvPr/>
        </p:nvPicPr>
        <p:blipFill>
          <a:blip r:embed="rId2"/>
          <a:stretch>
            <a:fillRect/>
          </a:stretch>
        </p:blipFill>
        <p:spPr>
          <a:xfrm>
            <a:off x="4203700" y="2927350"/>
            <a:ext cx="928688" cy="33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40903" name="图片 2640902"/>
          <p:cNvPicPr/>
          <p:nvPr/>
        </p:nvPicPr>
        <p:blipFill>
          <a:blip r:embed="rId2"/>
          <a:stretch>
            <a:fillRect/>
          </a:stretch>
        </p:blipFill>
        <p:spPr>
          <a:xfrm>
            <a:off x="5308600" y="2698750"/>
            <a:ext cx="1182688" cy="330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6409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4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6409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4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6409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4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2514" name="文本框 2752513"/>
          <p:cNvSpPr txBox="1"/>
          <p:nvPr/>
        </p:nvSpPr>
        <p:spPr>
          <a:xfrm>
            <a:off x="273050" y="798513"/>
            <a:ext cx="11593513" cy="5046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预防和治疗</a:t>
            </a:r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sz="2400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预防</a:t>
            </a:r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:_____</a:t>
            </a:r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是降低癌症发病率的主要措施。</a:t>
            </a:r>
            <a:endParaRPr lang="zh-CN" altLang="en-US" sz="2400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治疗方法</a:t>
            </a:r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外科疗法、</a:t>
            </a:r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、放射疗法以及新的</a:t>
            </a:r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endParaRPr lang="zh-CN" altLang="en-US" sz="2400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400" u="none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【活学巧记】</a:t>
            </a:r>
            <a:endParaRPr lang="zh-CN" altLang="en-US" sz="2400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防癌顺口溜</a:t>
            </a:r>
            <a:endParaRPr lang="zh-CN" altLang="en-US" sz="2400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居民死因已改变</a:t>
            </a:r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心血管病癌当先</a:t>
            </a:r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en-US" altLang="zh-CN" sz="2400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不良生活的习惯</a:t>
            </a:r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癌症离你并不远。</a:t>
            </a:r>
            <a:endParaRPr lang="zh-CN" altLang="en-US" sz="2400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少素多油又多盐</a:t>
            </a:r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消化道癌吃有关</a:t>
            </a:r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en-US" altLang="zh-CN" sz="2400" u="none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肺癌多因吸香烟</a:t>
            </a:r>
            <a:r>
              <a:rPr lang="en-US" altLang="zh-CN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u="none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酗酒可致肝癌变。</a:t>
            </a:r>
            <a:endParaRPr lang="zh-CN" altLang="en-US" sz="2400" u="none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52516" name="文本框 2752515"/>
          <p:cNvSpPr txBox="1"/>
          <p:nvPr/>
        </p:nvSpPr>
        <p:spPr>
          <a:xfrm>
            <a:off x="1538288" y="1290638"/>
            <a:ext cx="942975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预防</a:t>
            </a:r>
            <a:endParaRPr lang="zh-CN" altLang="en-US" sz="2400" u="none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52517" name="文本框 2752516"/>
          <p:cNvSpPr txBox="1"/>
          <p:nvPr/>
        </p:nvSpPr>
        <p:spPr>
          <a:xfrm>
            <a:off x="3670300" y="1836738"/>
            <a:ext cx="1625600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化学疗法</a:t>
            </a:r>
            <a:endParaRPr lang="zh-CN" altLang="en-US" sz="2400" u="none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52518" name="文本框 2752517"/>
          <p:cNvSpPr txBox="1"/>
          <p:nvPr/>
        </p:nvSpPr>
        <p:spPr>
          <a:xfrm>
            <a:off x="7823200" y="1836738"/>
            <a:ext cx="1625600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基因疗法</a:t>
            </a:r>
            <a:endParaRPr lang="zh-CN" altLang="en-US" sz="2400" u="none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2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52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2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52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2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52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52516" grpId="0"/>
      <p:bldP spid="2752517" grpId="0"/>
      <p:bldP spid="2752518" grpId="0"/>
    </p:bldLst>
  </p:timing>
</p:sld>
</file>

<file path=ppt/tags/tag1.xml><?xml version="1.0" encoding="utf-8"?>
<p:tagLst xmlns:p="http://schemas.openxmlformats.org/presentationml/2006/main">
  <p:tag name="ARTICULATE_PROJECT_OPEN" val="0"/>
  <p:tag name="AS_OS" val="Unix 3.10 unknown"/>
  <p:tag name="AS_RELEASE_DATE" val="2020.11.30"/>
  <p:tag name="AS_TITLE" val="Aspose.Slides for Java"/>
  <p:tag name="AS_VERSION" val="20.11"/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2931</Words>
  <Application>WPS 演示</Application>
  <PresentationFormat/>
  <Paragraphs>304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Arial</vt:lpstr>
      <vt:lpstr>宋体</vt:lpstr>
      <vt:lpstr>Wingdings</vt:lpstr>
      <vt:lpstr>Times New Roman</vt:lpstr>
      <vt:lpstr>黑体</vt:lpstr>
      <vt:lpstr>楷体_GB2312</vt:lpstr>
      <vt:lpstr>等线</vt:lpstr>
      <vt:lpstr>微软雅黑</vt:lpstr>
      <vt:lpstr>Arial Unicode MS</vt:lpstr>
      <vt:lpstr>Calibri</vt:lpstr>
      <vt:lpstr>演示文稿1</vt:lpstr>
      <vt:lpstr>1_演示文稿1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Administrator</cp:lastModifiedBy>
  <cp:revision>3</cp:revision>
  <cp:lastPrinted>2021-01-06T20:48:00Z</cp:lastPrinted>
  <dcterms:created xsi:type="dcterms:W3CDTF">2021-01-06T20:48:00Z</dcterms:created>
  <dcterms:modified xsi:type="dcterms:W3CDTF">2023-11-17T06:20:11Z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2052-12.1.0.15933</vt:lpwstr>
  </property>
  <property fmtid="{D5CDD505-2E9C-101B-9397-08002B2CF9AE}" pid="7" name="ICV">
    <vt:lpwstr>5FD4030DAC814A8FACCE7573D401BC6C_12</vt:lpwstr>
  </property>
</Properties>
</file>