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8" r:id="rId4"/>
    <p:sldId id="290" r:id="rId5"/>
    <p:sldId id="271" r:id="rId6"/>
    <p:sldId id="291" r:id="rId7"/>
    <p:sldId id="292" r:id="rId8"/>
    <p:sldId id="293" r:id="rId9"/>
    <p:sldId id="294" r:id="rId10"/>
    <p:sldId id="295" r:id="rId11"/>
    <p:sldId id="296" r:id="rId12"/>
    <p:sldId id="297" r:id="rId13"/>
    <p:sldId id="298" r:id="rId14"/>
    <p:sldId id="299" r:id="rId15"/>
    <p:sldId id="272"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Lst>
  <p:sldSz cx="12192000" cy="6858000"/>
  <p:notesSz cx="7103745" cy="10234295"/>
  <p:custDataLst>
    <p:tags r:id="rId4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5" d="100"/>
          <a:sy n="85" d="100"/>
        </p:scale>
        <p:origin x="-72" y="-108"/>
      </p:cViewPr>
      <p:guideLst>
        <p:guide orient="horz" pos="2160"/>
        <p:guide pos="3840"/>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9309100" y="0"/>
            <a:ext cx="2882900"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6.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7.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slide" Target="slide1.xml"/><Relationship Id="rId2" Type="http://schemas.openxmlformats.org/officeDocument/2006/relationships/image" Target="../media/image3.jpeg"/><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5"/>
          <p:cNvSpPr/>
          <p:nvPr/>
        </p:nvSpPr>
        <p:spPr>
          <a:xfrm>
            <a:off x="617855" y="2245360"/>
            <a:ext cx="11401425" cy="2306955"/>
          </a:xfrm>
          <a:prstGeom prst="rect">
            <a:avLst/>
          </a:prstGeom>
          <a:noFill/>
          <a:ln w="9525">
            <a:noFill/>
          </a:ln>
        </p:spPr>
        <p:txBody>
          <a:bodyPr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lnSpc>
                <a:spcPct val="150000"/>
              </a:lnSpc>
              <a:spcBef>
                <a:spcPct val="0"/>
              </a:spcBef>
              <a:buFontTx/>
              <a:buNone/>
              <a:defRPr/>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第二十六章  珍爱生命 </a:t>
            </a:r>
            <a:endPar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a:p>
            <a:pPr marL="0" indent="0" algn="ctr">
              <a:lnSpc>
                <a:spcPct val="150000"/>
              </a:lnSpc>
              <a:spcBef>
                <a:spcPct val="0"/>
              </a:spcBef>
              <a:buFontTx/>
              <a:buNone/>
              <a:defRPr/>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小结与复习</a:t>
            </a:r>
            <a:endPar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Tree>
  </p:cSld>
  <p:clrMapOvr>
    <a:masterClrMapping/>
  </p:clrMapOvr>
  <p:transition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389"/>
          <p:cNvGrpSpPr/>
          <p:nvPr/>
        </p:nvGrpSpPr>
        <p:grpSpPr bwMode="auto">
          <a:xfrm>
            <a:off x="334963" y="857250"/>
            <a:ext cx="11425237" cy="5630863"/>
            <a:chOff x="158" y="720"/>
            <a:chExt cx="5398" cy="3547"/>
          </a:xfrm>
        </p:grpSpPr>
        <p:sp>
          <p:nvSpPr>
            <p:cNvPr id="12292" name="矩形 15386"/>
            <p:cNvSpPr>
              <a:spLocks noChangeArrowheads="1"/>
            </p:cNvSpPr>
            <p:nvPr/>
          </p:nvSpPr>
          <p:spPr bwMode="auto">
            <a:xfrm>
              <a:off x="158" y="720"/>
              <a:ext cx="5398" cy="3547"/>
            </a:xfrm>
            <a:prstGeom prst="rect">
              <a:avLst/>
            </a:prstGeom>
            <a:noFill/>
            <a:ln w="9525">
              <a:noFill/>
              <a:miter lim="800000"/>
            </a:ln>
          </p:spPr>
          <p:txBody>
            <a:bodyPr anchor="ctr">
              <a:spAutoFit/>
            </a:bodyPr>
            <a:lstStyle/>
            <a:p>
              <a:pPr indent="266700" eaLnBrk="0" fontAlgn="auto" hangingPunct="0">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．一只蚊子在叮咬了甲后、又叮咬了乙，若甲的血液中含有丝虫病的幼虫</a:t>
              </a:r>
              <a:r>
                <a:rPr lang="en-US" altLang="zh-CN" sz="3000" b="1" dirty="0">
                  <a:latin typeface="+mn-ea"/>
                  <a:ea typeface="+mn-ea"/>
                </a:rPr>
                <a:t>——</a:t>
              </a:r>
              <a:r>
                <a:rPr lang="zh-CN" altLang="en-US" sz="3000" b="1" dirty="0">
                  <a:latin typeface="+mn-ea"/>
                  <a:ea typeface="+mn-ea"/>
                </a:rPr>
                <a:t>微丝蚴，乙被蚊子叮咬后也患上丝虫病。下列说法不正确的是                  </a:t>
              </a:r>
              <a:r>
                <a:rPr lang="en-US" altLang="zh-CN" sz="3000" b="1" dirty="0">
                  <a:latin typeface="+mn-ea"/>
                  <a:ea typeface="+mn-ea"/>
                </a:rPr>
                <a:t>(</a:t>
              </a:r>
              <a:r>
                <a:rPr lang="zh-CN" altLang="en-US" sz="3000" b="1" dirty="0">
                  <a:latin typeface="+mn-ea"/>
                  <a:ea typeface="+mn-ea"/>
                </a:rPr>
                <a:t>　　</a:t>
              </a:r>
              <a:r>
                <a:rPr lang="en-US" altLang="zh-CN" sz="3000" b="1" dirty="0">
                  <a:latin typeface="+mn-ea"/>
                  <a:ea typeface="+mn-ea"/>
                </a:rPr>
                <a:t>)</a:t>
              </a:r>
              <a:endParaRPr lang="en-US" altLang="zh-CN"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A</a:t>
              </a:r>
              <a:r>
                <a:rPr lang="zh-CN" altLang="en-US" sz="3000" b="1" dirty="0">
                  <a:latin typeface="+mn-ea"/>
                  <a:ea typeface="+mn-ea"/>
                </a:rPr>
                <a:t>．甲是传染源</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B</a:t>
              </a:r>
              <a:r>
                <a:rPr lang="zh-CN" altLang="en-US" sz="3000" b="1" dirty="0">
                  <a:latin typeface="+mn-ea"/>
                  <a:ea typeface="+mn-ea"/>
                </a:rPr>
                <a:t>．乙被叮咬前是易感人群，</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zh-CN" altLang="en-US" sz="3000" b="1" dirty="0">
                  <a:latin typeface="+mn-ea"/>
                  <a:ea typeface="+mn-ea"/>
                </a:rPr>
                <a:t>叮咬后是传染源</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C</a:t>
              </a:r>
              <a:r>
                <a:rPr lang="zh-CN" altLang="en-US" sz="3000" b="1" dirty="0">
                  <a:latin typeface="+mn-ea"/>
                  <a:ea typeface="+mn-ea"/>
                </a:rPr>
                <a:t>．微丝蚴是传播途径</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D</a:t>
              </a:r>
              <a:r>
                <a:rPr lang="zh-CN" altLang="en-US" sz="3000" b="1" dirty="0">
                  <a:latin typeface="+mn-ea"/>
                  <a:ea typeface="+mn-ea"/>
                </a:rPr>
                <a:t>．消灭蚊子及其幼虫孑孓能有效降低丝虫病的发病率</a:t>
              </a:r>
              <a:endParaRPr lang="en-US" altLang="zh-CN" sz="3000" b="1" dirty="0">
                <a:latin typeface="+mn-ea"/>
                <a:ea typeface="+mn-ea"/>
              </a:endParaRPr>
            </a:p>
          </p:txBody>
        </p:sp>
        <p:pic>
          <p:nvPicPr>
            <p:cNvPr id="17413" name="图片 15387" descr="F:/共享文件夹/18春课件/生物/生物苏教八下学练考/第10单元　健康地生活/第10单元　健康地生活/C10.EPS"/>
            <p:cNvPicPr>
              <a:picLocks noChangeAspect="1" noChangeArrowheads="1"/>
            </p:cNvPicPr>
            <p:nvPr/>
          </p:nvPicPr>
          <p:blipFill>
            <a:blip r:embed="rId1" r:link="rId2"/>
            <a:srcRect/>
            <a:stretch>
              <a:fillRect/>
            </a:stretch>
          </p:blipFill>
          <p:spPr bwMode="auto">
            <a:xfrm>
              <a:off x="3087" y="2164"/>
              <a:ext cx="1927" cy="910"/>
            </a:xfrm>
            <a:prstGeom prst="rect">
              <a:avLst/>
            </a:prstGeom>
            <a:noFill/>
            <a:ln w="9525">
              <a:noFill/>
              <a:miter lim="800000"/>
              <a:headEnd/>
              <a:tailEnd/>
            </a:ln>
          </p:spPr>
        </p:pic>
        <p:sp>
          <p:nvSpPr>
            <p:cNvPr id="12294" name="文本框 15388"/>
            <p:cNvSpPr txBox="1">
              <a:spLocks noChangeArrowheads="1"/>
            </p:cNvSpPr>
            <p:nvPr/>
          </p:nvSpPr>
          <p:spPr bwMode="auto">
            <a:xfrm>
              <a:off x="3697" y="3281"/>
              <a:ext cx="818" cy="426"/>
            </a:xfrm>
            <a:prstGeom prst="rect">
              <a:avLst/>
            </a:prstGeom>
            <a:noFill/>
            <a:ln w="9525">
              <a:noFill/>
              <a:miter lim="800000"/>
            </a:ln>
          </p:spPr>
          <p:txBody>
            <a:bodyPr>
              <a:spAutoFit/>
            </a:bodyPr>
            <a:lstStyle/>
            <a:p>
              <a:pPr eaLnBrk="0" fontAlgn="auto" hangingPunct="0">
                <a:lnSpc>
                  <a:spcPct val="150000"/>
                </a:lnSpc>
                <a:spcBef>
                  <a:spcPct val="50000"/>
                </a:spcBef>
                <a:spcAft>
                  <a:spcPts val="0"/>
                </a:spcAft>
                <a:defRPr/>
              </a:pPr>
              <a:r>
                <a:rPr lang="zh-CN" altLang="en-US" sz="3000" b="1" dirty="0">
                  <a:latin typeface="+mn-ea"/>
                  <a:ea typeface="+mn-ea"/>
                </a:rPr>
                <a:t>图</a:t>
              </a:r>
              <a:r>
                <a:rPr lang="en-US" altLang="zh-CN" sz="3000" b="1" dirty="0">
                  <a:latin typeface="+mn-ea"/>
                  <a:ea typeface="+mn-ea"/>
                </a:rPr>
                <a:t>3-T-1</a:t>
              </a:r>
              <a:endParaRPr lang="en-US" altLang="zh-CN" sz="3000" b="1" dirty="0">
                <a:latin typeface="+mn-ea"/>
                <a:ea typeface="+mn-ea"/>
              </a:endParaRPr>
            </a:p>
          </p:txBody>
        </p:sp>
      </p:grpSp>
      <p:sp>
        <p:nvSpPr>
          <p:cNvPr id="15376" name="文本框 15375"/>
          <p:cNvSpPr txBox="1">
            <a:spLocks noChangeArrowheads="1"/>
          </p:cNvSpPr>
          <p:nvPr/>
        </p:nvSpPr>
        <p:spPr bwMode="auto">
          <a:xfrm>
            <a:off x="5663248" y="2395538"/>
            <a:ext cx="768350" cy="560387"/>
          </a:xfrm>
          <a:prstGeom prst="rect">
            <a:avLst/>
          </a:prstGeom>
          <a:noFill/>
          <a:ln w="9525">
            <a:noFill/>
            <a:miter lim="800000"/>
          </a:ln>
        </p:spPr>
        <p:txBody>
          <a:bodyPr>
            <a:spAutoFit/>
          </a:bodyPr>
          <a:lstStyle/>
          <a:p>
            <a:pPr algn="ctr" eaLnBrk="0" hangingPunct="0">
              <a:lnSpc>
                <a:spcPct val="150000"/>
              </a:lnSpc>
              <a:spcBef>
                <a:spcPct val="50000"/>
              </a:spcBef>
              <a:spcAft>
                <a:spcPts val="0"/>
              </a:spcAft>
              <a:defRPr/>
            </a:pPr>
            <a:r>
              <a:rPr lang="en-US" altLang="zh-CN" sz="2400" b="1" dirty="0">
                <a:solidFill>
                  <a:srgbClr val="FF0000"/>
                </a:solidFill>
                <a:latin typeface="+mn-ea"/>
                <a:ea typeface="+mn-ea"/>
              </a:rPr>
              <a:t>C</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76"/>
                                        </p:tgtEl>
                                        <p:attrNameLst>
                                          <p:attrName>style.visibility</p:attrName>
                                        </p:attrNameLst>
                                      </p:cBhvr>
                                      <p:to>
                                        <p:strVal val="visible"/>
                                      </p:to>
                                    </p:set>
                                    <p:anim calcmode="lin" valueType="num">
                                      <p:cBhvr additive="base">
                                        <p:cTn id="13" dur="500" fill="hold"/>
                                        <p:tgtEl>
                                          <p:spTgt spid="15376"/>
                                        </p:tgtEl>
                                        <p:attrNameLst>
                                          <p:attrName>ppt_x</p:attrName>
                                        </p:attrNameLst>
                                      </p:cBhvr>
                                      <p:tavLst>
                                        <p:tav tm="0">
                                          <p:val>
                                            <p:strVal val="#ppt_x"/>
                                          </p:val>
                                        </p:tav>
                                        <p:tav tm="100000">
                                          <p:val>
                                            <p:strVal val="#ppt_x"/>
                                          </p:val>
                                        </p:tav>
                                      </p:tavLst>
                                    </p:anim>
                                    <p:anim calcmode="lin" valueType="num">
                                      <p:cBhvr additive="base">
                                        <p:cTn id="14" dur="500" fill="hold"/>
                                        <p:tgtEl>
                                          <p:spTgt spid="153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908" name="Rectangle 2"/>
          <p:cNvSpPr>
            <a:spLocks noChangeArrowheads="1"/>
          </p:cNvSpPr>
          <p:nvPr/>
        </p:nvSpPr>
        <p:spPr bwMode="auto">
          <a:xfrm>
            <a:off x="431800" y="1635125"/>
            <a:ext cx="11137900" cy="3035300"/>
          </a:xfrm>
          <a:prstGeom prst="rect">
            <a:avLst/>
          </a:prstGeom>
          <a:noFill/>
          <a:ln w="9525">
            <a:noFill/>
            <a:miter lim="800000"/>
          </a:ln>
        </p:spPr>
        <p:txBody>
          <a:bodyPr anchor="ctr">
            <a:spAutoFit/>
          </a:bodyPr>
          <a:lstStyle/>
          <a:p>
            <a:pPr>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甲为一患传染病的患者，能够传播病原体，属于传染源，</a:t>
            </a:r>
            <a:r>
              <a:rPr lang="en-US" altLang="zh-CN" sz="2600" b="1">
                <a:latin typeface="仿宋" panose="02010609060101010101" charset="-122"/>
                <a:ea typeface="仿宋" panose="02010609060101010101" charset="-122"/>
              </a:rPr>
              <a:t>A</a:t>
            </a:r>
            <a:r>
              <a:rPr lang="zh-CN" altLang="en-US" sz="2600" b="1">
                <a:latin typeface="仿宋" panose="02010609060101010101" charset="-122"/>
                <a:ea typeface="仿宋" panose="02010609060101010101" charset="-122"/>
              </a:rPr>
              <a:t>正确；乙在患病前对该病缺乏免疫力，属于易感人群，患病后成为患者，能够传播病原体，属于传染源，</a:t>
            </a:r>
            <a:r>
              <a:rPr lang="en-US" altLang="zh-CN" sz="2600" b="1">
                <a:latin typeface="仿宋" panose="02010609060101010101" charset="-122"/>
                <a:ea typeface="仿宋" panose="02010609060101010101" charset="-122"/>
              </a:rPr>
              <a:t>B</a:t>
            </a:r>
            <a:r>
              <a:rPr lang="zh-CN" altLang="en-US" sz="2600" b="1">
                <a:latin typeface="仿宋" panose="02010609060101010101" charset="-122"/>
                <a:ea typeface="仿宋" panose="02010609060101010101" charset="-122"/>
              </a:rPr>
              <a:t>正确；微丝蚴是能使人得这种传染病的寄生虫，属于病原体，</a:t>
            </a:r>
            <a:r>
              <a:rPr lang="en-US" altLang="zh-CN" sz="2600" b="1">
                <a:latin typeface="仿宋" panose="02010609060101010101" charset="-122"/>
                <a:ea typeface="仿宋" panose="02010609060101010101" charset="-122"/>
              </a:rPr>
              <a:t>C</a:t>
            </a:r>
            <a:r>
              <a:rPr lang="zh-CN" altLang="en-US" sz="2600" b="1">
                <a:latin typeface="仿宋" panose="02010609060101010101" charset="-122"/>
                <a:ea typeface="仿宋" panose="02010609060101010101" charset="-122"/>
              </a:rPr>
              <a:t>错误；蚊子是传播此传染病的生物媒介，属于传播途径，消灭蚊子及其幼虫孖能有效降低丝虫病的发病率，</a:t>
            </a:r>
            <a:r>
              <a:rPr lang="en-US" altLang="zh-CN" sz="2600" b="1">
                <a:latin typeface="仿宋" panose="02010609060101010101" charset="-122"/>
                <a:ea typeface="仿宋" panose="02010609060101010101" charset="-122"/>
              </a:rPr>
              <a:t>D</a:t>
            </a:r>
            <a:r>
              <a:rPr lang="zh-CN" altLang="en-US" sz="2600" b="1">
                <a:latin typeface="仿宋" panose="02010609060101010101" charset="-122"/>
                <a:ea typeface="仿宋" panose="02010609060101010101" charset="-122"/>
              </a:rPr>
              <a:t>正确。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3908"/>
                                        </p:tgtEl>
                                        <p:attrNameLst>
                                          <p:attrName>style.visibility</p:attrName>
                                        </p:attrNameLst>
                                      </p:cBhvr>
                                      <p:to>
                                        <p:strVal val="visible"/>
                                      </p:to>
                                    </p:set>
                                    <p:anim calcmode="lin" valueType="num">
                                      <p:cBhvr additive="base">
                                        <p:cTn id="7" dur="500" fill="hold"/>
                                        <p:tgtEl>
                                          <p:spTgt spid="123908"/>
                                        </p:tgtEl>
                                        <p:attrNameLst>
                                          <p:attrName>ppt_x</p:attrName>
                                        </p:attrNameLst>
                                      </p:cBhvr>
                                      <p:tavLst>
                                        <p:tav tm="0">
                                          <p:val>
                                            <p:strVal val="0-#ppt_w/2"/>
                                          </p:val>
                                        </p:tav>
                                        <p:tav tm="100000">
                                          <p:val>
                                            <p:strVal val="#ppt_x"/>
                                          </p:val>
                                        </p:tav>
                                      </p:tavLst>
                                    </p:anim>
                                    <p:anim calcmode="lin" valueType="num">
                                      <p:cBhvr additive="base">
                                        <p:cTn id="8" dur="500" fill="hold"/>
                                        <p:tgtEl>
                                          <p:spTgt spid="1239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68622"/>
          <p:cNvGrpSpPr/>
          <p:nvPr/>
        </p:nvGrpSpPr>
        <p:grpSpPr bwMode="auto">
          <a:xfrm>
            <a:off x="431800" y="1646238"/>
            <a:ext cx="11041063" cy="3690937"/>
            <a:chOff x="204" y="947"/>
            <a:chExt cx="5216" cy="2325"/>
          </a:xfrm>
        </p:grpSpPr>
        <p:sp>
          <p:nvSpPr>
            <p:cNvPr id="14340" name="矩形 68619"/>
            <p:cNvSpPr>
              <a:spLocks noChangeArrowheads="1"/>
            </p:cNvSpPr>
            <p:nvPr/>
          </p:nvSpPr>
          <p:spPr bwMode="auto">
            <a:xfrm>
              <a:off x="204" y="947"/>
              <a:ext cx="5216" cy="494"/>
            </a:xfrm>
            <a:prstGeom prst="rect">
              <a:avLst/>
            </a:prstGeom>
            <a:noFill/>
            <a:ln w="9525">
              <a:noFill/>
              <a:miter lim="800000"/>
            </a:ln>
          </p:spPr>
          <p:txBody>
            <a:bodyPr anchor="ctr">
              <a:spAutoFit/>
            </a:bodyPr>
            <a:lstStyle/>
            <a:p>
              <a:pPr indent="266700" eaLnBrk="0" hangingPunct="0">
                <a:lnSpc>
                  <a:spcPct val="150000"/>
                </a:lnSpc>
                <a:spcBef>
                  <a:spcPts val="0"/>
                </a:spcBef>
                <a:spcAft>
                  <a:spcPts val="0"/>
                </a:spcAft>
                <a:defRPr/>
              </a:pPr>
              <a:r>
                <a:rPr lang="en-US" altLang="zh-CN" sz="3000" b="1">
                  <a:latin typeface="+mn-ea"/>
                  <a:ea typeface="+mn-ea"/>
                </a:rPr>
                <a:t>3</a:t>
              </a:r>
              <a:r>
                <a:rPr lang="zh-CN" altLang="en-US" sz="3000" b="1">
                  <a:latin typeface="+mn-ea"/>
                  <a:ea typeface="+mn-ea"/>
                </a:rPr>
                <a:t>．</a:t>
              </a:r>
              <a:r>
                <a:rPr lang="zh-CN" altLang="zh-CN" sz="3000" b="1">
                  <a:latin typeface="+mn-ea"/>
                  <a:ea typeface="+mn-ea"/>
                </a:rPr>
                <a:t>下列属于特异性免疫的是</a:t>
              </a:r>
              <a:r>
                <a:rPr lang="zh-CN" altLang="en-US" sz="3000" b="1">
                  <a:latin typeface="+mn-ea"/>
                  <a:ea typeface="+mn-ea"/>
                </a:rPr>
                <a:t>    </a:t>
              </a:r>
              <a:r>
                <a:rPr lang="en-US" altLang="zh-CN" sz="3000" b="1">
                  <a:latin typeface="+mn-ea"/>
                  <a:ea typeface="+mn-ea"/>
                </a:rPr>
                <a:t>(</a:t>
              </a:r>
              <a:r>
                <a:rPr lang="zh-CN" altLang="en-US" sz="3000" b="1">
                  <a:latin typeface="+mn-ea"/>
                  <a:ea typeface="+mn-ea"/>
                </a:rPr>
                <a:t>　　</a:t>
              </a:r>
              <a:r>
                <a:rPr lang="en-US" altLang="zh-CN" sz="3000" b="1">
                  <a:latin typeface="+mn-ea"/>
                  <a:ea typeface="+mn-ea"/>
                </a:rPr>
                <a:t>)</a:t>
              </a:r>
              <a:r>
                <a:rPr lang="zh-CN" altLang="en-US" sz="3000" b="1">
                  <a:latin typeface="+mn-ea"/>
                  <a:ea typeface="+mn-ea"/>
                </a:rPr>
                <a:t>　　</a:t>
              </a:r>
              <a:endParaRPr lang="en-US" altLang="zh-CN" sz="3000" b="1">
                <a:latin typeface="+mn-ea"/>
                <a:ea typeface="+mn-ea"/>
              </a:endParaRPr>
            </a:p>
          </p:txBody>
        </p:sp>
        <p:pic>
          <p:nvPicPr>
            <p:cNvPr id="19461" name="图片 68620" descr="F:/共享文件夹/18春课件/生物/生物苏教八下学练考/第10单元　健康地生活/第10单元　健康地生活/C11.EPS"/>
            <p:cNvPicPr>
              <a:picLocks noChangeAspect="1" noChangeArrowheads="1"/>
            </p:cNvPicPr>
            <p:nvPr/>
          </p:nvPicPr>
          <p:blipFill>
            <a:blip r:embed="rId1" r:link="rId2"/>
            <a:srcRect/>
            <a:stretch>
              <a:fillRect/>
            </a:stretch>
          </p:blipFill>
          <p:spPr bwMode="auto">
            <a:xfrm>
              <a:off x="748" y="1842"/>
              <a:ext cx="4498" cy="950"/>
            </a:xfrm>
            <a:prstGeom prst="rect">
              <a:avLst/>
            </a:prstGeom>
            <a:noFill/>
            <a:ln w="9525">
              <a:noFill/>
              <a:miter lim="800000"/>
              <a:headEnd/>
              <a:tailEnd/>
            </a:ln>
          </p:spPr>
        </p:pic>
        <p:sp>
          <p:nvSpPr>
            <p:cNvPr id="14342" name="文本框 68621"/>
            <p:cNvSpPr txBox="1">
              <a:spLocks noChangeArrowheads="1"/>
            </p:cNvSpPr>
            <p:nvPr/>
          </p:nvSpPr>
          <p:spPr bwMode="auto">
            <a:xfrm>
              <a:off x="2109" y="2846"/>
              <a:ext cx="1179" cy="426"/>
            </a:xfrm>
            <a:prstGeom prst="rect">
              <a:avLst/>
            </a:prstGeom>
            <a:noFill/>
            <a:ln w="9525">
              <a:noFill/>
              <a:miter lim="800000"/>
            </a:ln>
          </p:spPr>
          <p:txBody>
            <a:bodyPr>
              <a:spAutoFit/>
            </a:bodyPr>
            <a:lstStyle/>
            <a:p>
              <a:pPr eaLnBrk="0" fontAlgn="auto" hangingPunct="0">
                <a:lnSpc>
                  <a:spcPct val="150000"/>
                </a:lnSpc>
                <a:spcBef>
                  <a:spcPct val="50000"/>
                </a:spcBef>
                <a:spcAft>
                  <a:spcPts val="0"/>
                </a:spcAft>
                <a:defRPr/>
              </a:pPr>
              <a:r>
                <a:rPr lang="zh-CN" altLang="en-US" sz="3000" b="1">
                  <a:latin typeface="+mn-ea"/>
                  <a:ea typeface="+mn-ea"/>
                </a:rPr>
                <a:t>图</a:t>
              </a:r>
              <a:r>
                <a:rPr lang="en-US" altLang="zh-CN" sz="3000" b="1">
                  <a:latin typeface="+mn-ea"/>
                  <a:ea typeface="+mn-ea"/>
                </a:rPr>
                <a:t>3-T-2 </a:t>
              </a:r>
              <a:endParaRPr lang="en-US" altLang="zh-CN" sz="3000" b="1">
                <a:latin typeface="+mn-ea"/>
                <a:ea typeface="+mn-ea"/>
              </a:endParaRPr>
            </a:p>
          </p:txBody>
        </p:sp>
      </p:grpSp>
      <p:sp>
        <p:nvSpPr>
          <p:cNvPr id="68613" name="矩形 68612"/>
          <p:cNvSpPr>
            <a:spLocks noChangeArrowheads="1"/>
          </p:cNvSpPr>
          <p:nvPr/>
        </p:nvSpPr>
        <p:spPr bwMode="auto">
          <a:xfrm flipH="1">
            <a:off x="6752273" y="1758633"/>
            <a:ext cx="381000" cy="558800"/>
          </a:xfrm>
          <a:prstGeom prst="rect">
            <a:avLst/>
          </a:prstGeom>
          <a:noFill/>
          <a:ln w="9525">
            <a:noFill/>
            <a:miter lim="800000"/>
          </a:ln>
        </p:spPr>
        <p:txBody>
          <a:bodyPr>
            <a:spAutoFit/>
          </a:bodyPr>
          <a:lstStyle/>
          <a:p>
            <a:pPr>
              <a:lnSpc>
                <a:spcPct val="150000"/>
              </a:lnSpc>
              <a:spcBef>
                <a:spcPts val="0"/>
              </a:spcBef>
              <a:spcAft>
                <a:spcPts val="0"/>
              </a:spcAft>
              <a:defRPr/>
            </a:pPr>
            <a:r>
              <a:rPr lang="en-US" altLang="zh-CN" sz="2400" b="1" dirty="0">
                <a:solidFill>
                  <a:srgbClr val="FF0000"/>
                </a:solidFill>
                <a:latin typeface="+mn-ea"/>
                <a:ea typeface="+mn-ea"/>
              </a:rPr>
              <a:t>D</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3"/>
                                        </p:tgtEl>
                                        <p:attrNameLst>
                                          <p:attrName>style.visibility</p:attrName>
                                        </p:attrNameLst>
                                      </p:cBhvr>
                                      <p:to>
                                        <p:strVal val="visible"/>
                                      </p:to>
                                    </p:set>
                                    <p:anim calcmode="lin" valueType="num">
                                      <p:cBhvr additive="base">
                                        <p:cTn id="13" dur="500" fill="hold"/>
                                        <p:tgtEl>
                                          <p:spTgt spid="68613"/>
                                        </p:tgtEl>
                                        <p:attrNameLst>
                                          <p:attrName>ppt_x</p:attrName>
                                        </p:attrNameLst>
                                      </p:cBhvr>
                                      <p:tavLst>
                                        <p:tav tm="0">
                                          <p:val>
                                            <p:strVal val="#ppt_x"/>
                                          </p:val>
                                        </p:tav>
                                        <p:tav tm="100000">
                                          <p:val>
                                            <p:strVal val="#ppt_x"/>
                                          </p:val>
                                        </p:tav>
                                      </p:tavLst>
                                    </p:anim>
                                    <p:anim calcmode="lin" valueType="num">
                                      <p:cBhvr additive="base">
                                        <p:cTn id="14" dur="500" fill="hold"/>
                                        <p:tgtEl>
                                          <p:spTgt spid="686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53" name="文本框 134152"/>
          <p:cNvSpPr txBox="1">
            <a:spLocks noChangeArrowheads="1"/>
          </p:cNvSpPr>
          <p:nvPr/>
        </p:nvSpPr>
        <p:spPr bwMode="auto">
          <a:xfrm>
            <a:off x="527050" y="1773238"/>
            <a:ext cx="10945813" cy="3035300"/>
          </a:xfrm>
          <a:prstGeom prst="rect">
            <a:avLst/>
          </a:prstGeom>
          <a:noFill/>
          <a:ln w="9525">
            <a:noFill/>
            <a:miter lim="800000"/>
          </a:ln>
        </p:spPr>
        <p:txBody>
          <a:bodyPr>
            <a:spAutoFit/>
          </a:bodyPr>
          <a:lstStyle/>
          <a:p>
            <a:pPr eaLnBrk="0" hangingPunct="0">
              <a:lnSpc>
                <a:spcPct val="150000"/>
              </a:lnSpc>
              <a:spcBef>
                <a:spcPct val="50000"/>
              </a:spcBef>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en-US" altLang="zh-CN" sz="2600" b="1">
                <a:latin typeface="仿宋" panose="02010609060101010101" charset="-122"/>
                <a:ea typeface="仿宋" panose="02010609060101010101" charset="-122"/>
              </a:rPr>
              <a:t>A</a:t>
            </a:r>
            <a:r>
              <a:rPr lang="zh-CN" altLang="en-US" sz="2600" b="1">
                <a:latin typeface="仿宋" panose="02010609060101010101" charset="-122"/>
                <a:ea typeface="仿宋" panose="02010609060101010101" charset="-122"/>
              </a:rPr>
              <a:t>．溶菌酶的杀菌作用和</a:t>
            </a:r>
            <a:r>
              <a:rPr lang="en-US" altLang="zh-CN" sz="2600" b="1">
                <a:latin typeface="仿宋" panose="02010609060101010101" charset="-122"/>
                <a:ea typeface="仿宋" panose="02010609060101010101" charset="-122"/>
              </a:rPr>
              <a:t>B.</a:t>
            </a:r>
            <a:r>
              <a:rPr lang="zh-CN" altLang="en-US" sz="2600" b="1">
                <a:latin typeface="仿宋" panose="02010609060101010101" charset="-122"/>
                <a:ea typeface="仿宋" panose="02010609060101010101" charset="-122"/>
              </a:rPr>
              <a:t>吞噬细胞吞噬作用都属于第二道防线，</a:t>
            </a:r>
            <a:r>
              <a:rPr lang="en-US" altLang="zh-CN" sz="2600" b="1">
                <a:latin typeface="仿宋" panose="02010609060101010101" charset="-122"/>
                <a:ea typeface="仿宋" panose="02010609060101010101" charset="-122"/>
              </a:rPr>
              <a:t>C.</a:t>
            </a:r>
            <a:r>
              <a:rPr lang="zh-CN" altLang="en-US" sz="2600" b="1">
                <a:latin typeface="仿宋" panose="02010609060101010101" charset="-122"/>
                <a:ea typeface="仿宋" panose="02010609060101010101" charset="-122"/>
              </a:rPr>
              <a:t>皮肤的屏障作用、呼吸道黏膜上纤毛的清扫作用都属于第一道防线；这些免疫都是人生来就有的，对多种病原体都有防御功能，故属于非特异性免疫；</a:t>
            </a:r>
            <a:r>
              <a:rPr lang="en-US" altLang="zh-CN" sz="2600" b="1">
                <a:latin typeface="仿宋" panose="02010609060101010101" charset="-122"/>
                <a:ea typeface="仿宋" panose="02010609060101010101" charset="-122"/>
              </a:rPr>
              <a:t>D.</a:t>
            </a:r>
            <a:r>
              <a:rPr lang="zh-CN" altLang="en-US" sz="2600" b="1">
                <a:latin typeface="仿宋" panose="02010609060101010101" charset="-122"/>
                <a:ea typeface="仿宋" panose="02010609060101010101" charset="-122"/>
              </a:rPr>
              <a:t>注射疫苗这种免疫是后天获得的，只针对某一特定的病原体起作用，因此属于特异性免疫。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4153"/>
                                        </p:tgtEl>
                                        <p:attrNameLst>
                                          <p:attrName>style.visibility</p:attrName>
                                        </p:attrNameLst>
                                      </p:cBhvr>
                                      <p:to>
                                        <p:strVal val="visible"/>
                                      </p:to>
                                    </p:set>
                                    <p:anim calcmode="lin" valueType="num">
                                      <p:cBhvr additive="base">
                                        <p:cTn id="7" dur="500" fill="hold"/>
                                        <p:tgtEl>
                                          <p:spTgt spid="134153"/>
                                        </p:tgtEl>
                                        <p:attrNameLst>
                                          <p:attrName>ppt_x</p:attrName>
                                        </p:attrNameLst>
                                      </p:cBhvr>
                                      <p:tavLst>
                                        <p:tav tm="0">
                                          <p:val>
                                            <p:strVal val="0-#ppt_w/2"/>
                                          </p:val>
                                        </p:tav>
                                        <p:tav tm="100000">
                                          <p:val>
                                            <p:strVal val="#ppt_x"/>
                                          </p:val>
                                        </p:tav>
                                      </p:tavLst>
                                    </p:anim>
                                    <p:anim calcmode="lin" valueType="num">
                                      <p:cBhvr additive="base">
                                        <p:cTn id="8" dur="500" fill="hold"/>
                                        <p:tgtEl>
                                          <p:spTgt spid="1341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7"/>
          <p:cNvSpPr>
            <a:spLocks noChangeArrowheads="1"/>
          </p:cNvSpPr>
          <p:nvPr/>
        </p:nvSpPr>
        <p:spPr bwMode="auto">
          <a:xfrm>
            <a:off x="6096000" y="3843338"/>
            <a:ext cx="271463"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sp>
        <p:nvSpPr>
          <p:cNvPr id="21506" name="Rectangle 8"/>
          <p:cNvSpPr>
            <a:spLocks noChangeArrowheads="1"/>
          </p:cNvSpPr>
          <p:nvPr/>
        </p:nvSpPr>
        <p:spPr bwMode="auto">
          <a:xfrm>
            <a:off x="6864350" y="3495675"/>
            <a:ext cx="357188"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sp>
        <p:nvSpPr>
          <p:cNvPr id="21507" name="Rectangle 9"/>
          <p:cNvSpPr>
            <a:spLocks noChangeArrowheads="1"/>
          </p:cNvSpPr>
          <p:nvPr/>
        </p:nvSpPr>
        <p:spPr bwMode="auto">
          <a:xfrm>
            <a:off x="10128250" y="3495675"/>
            <a:ext cx="357188"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pic>
        <p:nvPicPr>
          <p:cNvPr id="21508" name="Picture 4"/>
          <p:cNvPicPr>
            <a:picLocks noChangeAspect="1"/>
          </p:cNvPicPr>
          <p:nvPr/>
        </p:nvPicPr>
        <p:blipFill>
          <a:blip r:embed="rId1"/>
          <a:srcRect/>
          <a:stretch>
            <a:fillRect/>
          </a:stretch>
        </p:blipFill>
        <p:spPr bwMode="auto">
          <a:xfrm>
            <a:off x="473075" y="1152525"/>
            <a:ext cx="84138" cy="414338"/>
          </a:xfrm>
          <a:prstGeom prst="rect">
            <a:avLst/>
          </a:prstGeom>
          <a:noFill/>
          <a:ln w="9525">
            <a:noFill/>
            <a:miter lim="800000"/>
            <a:headEnd/>
            <a:tailEnd/>
          </a:ln>
        </p:spPr>
      </p:pic>
      <p:sp>
        <p:nvSpPr>
          <p:cNvPr id="11" name="Rectangle 10"/>
          <p:cNvSpPr/>
          <p:nvPr/>
        </p:nvSpPr>
        <p:spPr>
          <a:xfrm>
            <a:off x="619125" y="1096963"/>
            <a:ext cx="204152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类型二　免疫</a:t>
            </a:r>
            <a:endParaRPr lang="zh-CN" altLang="en-US" sz="2400" b="1" dirty="0" smtClean="0">
              <a:solidFill>
                <a:srgbClr val="F1AF00"/>
              </a:solidFill>
              <a:latin typeface="+mn-ea"/>
            </a:endParaRPr>
          </a:p>
        </p:txBody>
      </p:sp>
      <p:sp>
        <p:nvSpPr>
          <p:cNvPr id="7" name="Rectangle 2"/>
          <p:cNvSpPr>
            <a:spLocks noChangeArrowheads="1"/>
          </p:cNvSpPr>
          <p:nvPr/>
        </p:nvSpPr>
        <p:spPr bwMode="auto">
          <a:xfrm>
            <a:off x="284163" y="1809750"/>
            <a:ext cx="11471275" cy="2862263"/>
          </a:xfrm>
          <a:prstGeom prst="rect">
            <a:avLst/>
          </a:prstGeom>
          <a:noFill/>
          <a:ln w="9525">
            <a:noFill/>
            <a:miter lim="800000"/>
          </a:ln>
        </p:spPr>
        <p:txBody>
          <a:bodyPr anchor="ctr">
            <a:spAutoFit/>
          </a:bodyPr>
          <a:lstStyle/>
          <a:p>
            <a:pPr>
              <a:lnSpc>
                <a:spcPct val="150000"/>
              </a:lnSpc>
            </a:pPr>
            <a:r>
              <a:rPr lang="zh-CN" altLang="en-US" sz="3000" b="1">
                <a:latin typeface="Calibri" panose="020F0502020204030204" charset="0"/>
              </a:rPr>
              <a:t>       免疫部分比较性概念较多，如特异性免疫与非特异性免疫，抗原与抗体等，在命题中对概念区别性题目在此部分考点中较多体现。解答时多联系以前学过的知识，在生活实际的基础上掌握免疫的功能，免疫的类型以及计划免疫的意义。 </a:t>
            </a:r>
            <a:endParaRPr lang="zh-CN" altLang="en-US" sz="3000" b="1">
              <a:latin typeface="Calibri" panose="020F050202020403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矩形 73729"/>
          <p:cNvSpPr>
            <a:spLocks noChangeArrowheads="1"/>
          </p:cNvSpPr>
          <p:nvPr/>
        </p:nvSpPr>
        <p:spPr bwMode="auto">
          <a:xfrm>
            <a:off x="239713" y="981075"/>
            <a:ext cx="11039475" cy="2170113"/>
          </a:xfrm>
          <a:prstGeom prst="rect">
            <a:avLst/>
          </a:prstGeom>
          <a:noFill/>
          <a:ln w="9525">
            <a:noFill/>
            <a:miter lim="800000"/>
          </a:ln>
        </p:spPr>
        <p:txBody>
          <a:bodyPr anchor="ctr">
            <a:spAutoFit/>
          </a:bodyPr>
          <a:lstStyle/>
          <a:p>
            <a:pPr indent="266700" eaLnBrk="0" fontAlgn="auto" hangingPunct="0">
              <a:lnSpc>
                <a:spcPct val="150000"/>
              </a:lnSpc>
              <a:spcBef>
                <a:spcPts val="0"/>
              </a:spcBef>
              <a:spcAft>
                <a:spcPts val="0"/>
              </a:spcAft>
              <a:defRPr/>
            </a:pPr>
            <a:r>
              <a:rPr lang="zh-CN" altLang="en-US" sz="3000" b="1" dirty="0">
                <a:latin typeface="+mn-ea"/>
                <a:ea typeface="+mn-ea"/>
              </a:rPr>
              <a:t>例</a:t>
            </a:r>
            <a:r>
              <a:rPr lang="en-US" altLang="zh-CN" sz="3000" b="1" dirty="0">
                <a:latin typeface="+mn-ea"/>
                <a:ea typeface="+mn-ea"/>
              </a:rPr>
              <a:t>3</a:t>
            </a:r>
            <a:r>
              <a:rPr lang="zh-CN" altLang="en-US" sz="3000" b="1" dirty="0">
                <a:latin typeface="+mn-ea"/>
                <a:ea typeface="+mn-ea"/>
              </a:rPr>
              <a:t>　下列免疫类型不同于其他类型的是          </a:t>
            </a:r>
            <a:r>
              <a:rPr lang="en-US" altLang="zh-CN" sz="3000" b="1" dirty="0">
                <a:latin typeface="+mn-ea"/>
                <a:ea typeface="+mn-ea"/>
              </a:rPr>
              <a:t>(</a:t>
            </a:r>
            <a:r>
              <a:rPr lang="zh-CN" altLang="en-US" sz="3000" b="1" dirty="0">
                <a:latin typeface="+mn-ea"/>
                <a:ea typeface="+mn-ea"/>
              </a:rPr>
              <a:t>　　</a:t>
            </a:r>
            <a:r>
              <a:rPr lang="en-US" altLang="zh-CN" sz="3000" b="1" dirty="0">
                <a:latin typeface="+mn-ea"/>
                <a:ea typeface="+mn-ea"/>
              </a:rPr>
              <a:t>)</a:t>
            </a:r>
            <a:endParaRPr lang="en-US" altLang="zh-CN"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A</a:t>
            </a:r>
            <a:r>
              <a:rPr lang="zh-CN" altLang="en-US" sz="3000" b="1" dirty="0">
                <a:latin typeface="+mn-ea"/>
                <a:ea typeface="+mn-ea"/>
              </a:rPr>
              <a:t>．人体内杀菌物质的杀菌</a:t>
            </a:r>
            <a:r>
              <a:rPr lang="zh-CN" altLang="en-US" sz="3000" b="1" dirty="0">
                <a:latin typeface="+mn-ea"/>
                <a:ea typeface="+mn-ea"/>
              </a:rPr>
              <a:t>作用   </a:t>
            </a:r>
            <a:r>
              <a:rPr lang="en-US" altLang="zh-CN" sz="3000" b="1" dirty="0">
                <a:latin typeface="+mn-ea"/>
                <a:ea typeface="+mn-ea"/>
              </a:rPr>
              <a:t>B</a:t>
            </a:r>
            <a:r>
              <a:rPr lang="zh-CN" altLang="en-US" sz="3000" b="1" dirty="0">
                <a:latin typeface="+mn-ea"/>
                <a:ea typeface="+mn-ea"/>
              </a:rPr>
              <a:t>．吞噬细胞的吞噬作用</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C</a:t>
            </a:r>
            <a:r>
              <a:rPr lang="zh-CN" altLang="en-US" sz="3000" b="1" dirty="0">
                <a:latin typeface="+mn-ea"/>
                <a:ea typeface="+mn-ea"/>
              </a:rPr>
              <a:t>．皮肤的屏障</a:t>
            </a:r>
            <a:r>
              <a:rPr lang="zh-CN" altLang="en-US" sz="3000" b="1" dirty="0">
                <a:latin typeface="+mn-ea"/>
                <a:ea typeface="+mn-ea"/>
              </a:rPr>
              <a:t>作用             </a:t>
            </a:r>
            <a:r>
              <a:rPr lang="en-US" altLang="zh-CN" sz="3000" b="1" dirty="0">
                <a:latin typeface="+mn-ea"/>
                <a:ea typeface="+mn-ea"/>
              </a:rPr>
              <a:t>D</a:t>
            </a:r>
            <a:r>
              <a:rPr lang="zh-CN" altLang="en-US" sz="3000" b="1" dirty="0">
                <a:latin typeface="+mn-ea"/>
                <a:ea typeface="+mn-ea"/>
              </a:rPr>
              <a:t>．抗体消灭病原体</a:t>
            </a:r>
            <a:endParaRPr lang="zh-CN" altLang="en-US" sz="3000" b="1" dirty="0">
              <a:latin typeface="+mn-ea"/>
              <a:ea typeface="+mn-ea"/>
            </a:endParaRPr>
          </a:p>
        </p:txBody>
      </p:sp>
      <p:sp>
        <p:nvSpPr>
          <p:cNvPr id="73737" name="矩形 73736"/>
          <p:cNvSpPr>
            <a:spLocks noChangeArrowheads="1"/>
          </p:cNvSpPr>
          <p:nvPr/>
        </p:nvSpPr>
        <p:spPr bwMode="auto">
          <a:xfrm>
            <a:off x="9602788" y="1058863"/>
            <a:ext cx="339725" cy="558800"/>
          </a:xfrm>
          <a:prstGeom prst="rect">
            <a:avLst/>
          </a:prstGeom>
          <a:noFill/>
          <a:ln w="9525">
            <a:noFill/>
            <a:miter lim="800000"/>
          </a:ln>
        </p:spPr>
        <p:txBody>
          <a:bodyPr wrap="none">
            <a:spAutoFit/>
          </a:bodyPr>
          <a:lstStyle/>
          <a:p>
            <a:pPr>
              <a:lnSpc>
                <a:spcPct val="150000"/>
              </a:lnSpc>
              <a:spcBef>
                <a:spcPts val="0"/>
              </a:spcBef>
              <a:spcAft>
                <a:spcPts val="0"/>
              </a:spcAft>
              <a:defRPr/>
            </a:pPr>
            <a:r>
              <a:rPr lang="en-US" altLang="zh-CN" sz="2400" b="1" dirty="0">
                <a:solidFill>
                  <a:srgbClr val="FF0000"/>
                </a:solidFill>
                <a:latin typeface="+mn-ea"/>
                <a:ea typeface="+mn-ea"/>
              </a:rPr>
              <a:t>D</a:t>
            </a:r>
            <a:endParaRPr lang="en-US" altLang="zh-CN" sz="2400" b="1" dirty="0">
              <a:solidFill>
                <a:srgbClr val="FF0000"/>
              </a:solidFill>
              <a:latin typeface="+mn-ea"/>
              <a:ea typeface="+mn-ea"/>
            </a:endParaRPr>
          </a:p>
        </p:txBody>
      </p:sp>
      <p:sp>
        <p:nvSpPr>
          <p:cNvPr id="73738" name="文本框 73737"/>
          <p:cNvSpPr txBox="1">
            <a:spLocks noChangeArrowheads="1"/>
          </p:cNvSpPr>
          <p:nvPr/>
        </p:nvSpPr>
        <p:spPr bwMode="auto">
          <a:xfrm>
            <a:off x="265113" y="3209925"/>
            <a:ext cx="11761787" cy="2435225"/>
          </a:xfrm>
          <a:prstGeom prst="rect">
            <a:avLst/>
          </a:prstGeom>
          <a:noFill/>
          <a:ln w="9525">
            <a:noFill/>
            <a:miter lim="800000"/>
          </a:ln>
        </p:spPr>
        <p:txBody>
          <a:bodyPr>
            <a:spAutoFit/>
          </a:bodyPr>
          <a:lstStyle/>
          <a:p>
            <a:pPr eaLnBrk="0" hangingPunct="0">
              <a:lnSpc>
                <a:spcPct val="150000"/>
              </a:lnSpc>
              <a:spcBef>
                <a:spcPct val="50000"/>
              </a:spcBef>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华文仿宋" panose="02010600040101010101" pitchFamily="2" charset="-122"/>
                <a:ea typeface="华文仿宋" panose="02010600040101010101" pitchFamily="2" charset="-122"/>
              </a:rPr>
              <a:t>　</a:t>
            </a:r>
            <a:r>
              <a:rPr lang="zh-CN" altLang="en-US" sz="2600" b="1">
                <a:latin typeface="仿宋" panose="02010609060101010101" charset="-122"/>
                <a:ea typeface="仿宋" panose="02010609060101010101" charset="-122"/>
              </a:rPr>
              <a:t>人体内杀菌物质的杀菌作用、吞噬细胞的吞噬作用、皮肤的屏障作用都是人生来就有的，不针对某种特定的病原体，而是对多种病原体都具有防御作用，属于非特异性免疫。抗体是人出生后，在抗原的刺激下产生的，抗体消灭病原体具有专一性，只对某一种特定的病原体起作用，属于特异性免疫。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 calcmode="lin" valueType="num">
                                      <p:cBhvr additive="base">
                                        <p:cTn id="7" dur="500" fill="hold"/>
                                        <p:tgtEl>
                                          <p:spTgt spid="73730"/>
                                        </p:tgtEl>
                                        <p:attrNameLst>
                                          <p:attrName>ppt_x</p:attrName>
                                        </p:attrNameLst>
                                      </p:cBhvr>
                                      <p:tavLst>
                                        <p:tav tm="0">
                                          <p:val>
                                            <p:strVal val="0-#ppt_w/2"/>
                                          </p:val>
                                        </p:tav>
                                        <p:tav tm="100000">
                                          <p:val>
                                            <p:strVal val="#ppt_x"/>
                                          </p:val>
                                        </p:tav>
                                      </p:tavLst>
                                    </p:anim>
                                    <p:anim calcmode="lin" valueType="num">
                                      <p:cBhvr additive="base">
                                        <p:cTn id="8" dur="500" fill="hold"/>
                                        <p:tgtEl>
                                          <p:spTgt spid="737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3737"/>
                                        </p:tgtEl>
                                        <p:attrNameLst>
                                          <p:attrName>style.visibility</p:attrName>
                                        </p:attrNameLst>
                                      </p:cBhvr>
                                      <p:to>
                                        <p:strVal val="visible"/>
                                      </p:to>
                                    </p:set>
                                    <p:anim calcmode="lin" valueType="num">
                                      <p:cBhvr additive="base">
                                        <p:cTn id="13" dur="500" fill="hold"/>
                                        <p:tgtEl>
                                          <p:spTgt spid="73737"/>
                                        </p:tgtEl>
                                        <p:attrNameLst>
                                          <p:attrName>ppt_x</p:attrName>
                                        </p:attrNameLst>
                                      </p:cBhvr>
                                      <p:tavLst>
                                        <p:tav tm="0">
                                          <p:val>
                                            <p:strVal val="#ppt_x"/>
                                          </p:val>
                                        </p:tav>
                                        <p:tav tm="100000">
                                          <p:val>
                                            <p:strVal val="#ppt_x"/>
                                          </p:val>
                                        </p:tav>
                                      </p:tavLst>
                                    </p:anim>
                                    <p:anim calcmode="lin" valueType="num">
                                      <p:cBhvr additive="base">
                                        <p:cTn id="14" dur="500" fill="hold"/>
                                        <p:tgtEl>
                                          <p:spTgt spid="737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3738"/>
                                        </p:tgtEl>
                                        <p:attrNameLst>
                                          <p:attrName>style.visibility</p:attrName>
                                        </p:attrNameLst>
                                      </p:cBhvr>
                                      <p:to>
                                        <p:strVal val="visible"/>
                                      </p:to>
                                    </p:set>
                                    <p:anim calcmode="lin" valueType="num">
                                      <p:cBhvr additive="base">
                                        <p:cTn id="19" dur="500" fill="hold"/>
                                        <p:tgtEl>
                                          <p:spTgt spid="73738"/>
                                        </p:tgtEl>
                                        <p:attrNameLst>
                                          <p:attrName>ppt_x</p:attrName>
                                        </p:attrNameLst>
                                      </p:cBhvr>
                                      <p:tavLst>
                                        <p:tav tm="0">
                                          <p:val>
                                            <p:strVal val="0-#ppt_w/2"/>
                                          </p:val>
                                        </p:tav>
                                        <p:tav tm="100000">
                                          <p:val>
                                            <p:strVal val="#ppt_x"/>
                                          </p:val>
                                        </p:tav>
                                      </p:tavLst>
                                    </p:anim>
                                    <p:anim calcmode="lin" valueType="num">
                                      <p:cBhvr additive="base">
                                        <p:cTn id="20" dur="500" fill="hold"/>
                                        <p:tgtEl>
                                          <p:spTgt spid="737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7" grpId="0"/>
      <p:bldP spid="7373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5" name="Rectangle 2"/>
          <p:cNvSpPr>
            <a:spLocks noChangeArrowheads="1"/>
          </p:cNvSpPr>
          <p:nvPr/>
        </p:nvSpPr>
        <p:spPr bwMode="auto">
          <a:xfrm>
            <a:off x="331788" y="2013109"/>
            <a:ext cx="11715750" cy="4246245"/>
          </a:xfrm>
          <a:prstGeom prst="rect">
            <a:avLst/>
          </a:prstGeom>
          <a:noFill/>
          <a:ln w="9525">
            <a:noFill/>
            <a:miter lim="800000"/>
          </a:ln>
        </p:spPr>
        <p:txBody>
          <a:bodyPr anchor="ctr">
            <a:spAutoFit/>
          </a:bodyPr>
          <a:lstStyle/>
          <a:p>
            <a:pPr eaLnBrk="0" fontAlgn="auto" hangingPunct="0">
              <a:lnSpc>
                <a:spcPct val="150000"/>
              </a:lnSpc>
              <a:spcBef>
                <a:spcPts val="0"/>
              </a:spcBef>
              <a:spcAft>
                <a:spcPts val="0"/>
              </a:spcAft>
              <a:defRPr/>
            </a:pPr>
            <a:r>
              <a:rPr lang="en-US" altLang="zh-CN" sz="3000" b="1">
                <a:latin typeface="+mn-ea"/>
                <a:ea typeface="+mn-ea"/>
              </a:rPr>
              <a:t>4</a:t>
            </a:r>
            <a:r>
              <a:rPr lang="zh-CN" altLang="en-US" sz="3000" b="1">
                <a:latin typeface="+mn-ea"/>
                <a:ea typeface="+mn-ea"/>
              </a:rPr>
              <a:t>．</a:t>
            </a:r>
            <a:r>
              <a:rPr lang="en-US" altLang="zh-CN" sz="3000" b="1">
                <a:latin typeface="+mn-ea"/>
                <a:ea typeface="+mn-ea"/>
              </a:rPr>
              <a:t> </a:t>
            </a:r>
            <a:r>
              <a:rPr lang="zh-CN" altLang="en-US" sz="3000" b="1">
                <a:latin typeface="+mn-ea"/>
                <a:ea typeface="+mn-ea"/>
              </a:rPr>
              <a:t>乙型肝炎是一种由乙肝病毒引起的传染病，接种过乙肝疫苗的人能抵抗乙肝病毒的侵袭，其原因是</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a:t>
            </a:r>
            <a:r>
              <a:rPr lang="zh-CN" altLang="en-US" sz="3000" b="1">
                <a:latin typeface="+mn-ea"/>
                <a:ea typeface="+mn-ea"/>
              </a:rPr>
              <a:t>．该人体内产生了能抵抗乙肝病毒的抗体</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B</a:t>
            </a:r>
            <a:r>
              <a:rPr lang="zh-CN" altLang="en-US" sz="3000" b="1">
                <a:latin typeface="+mn-ea"/>
                <a:ea typeface="+mn-ea"/>
              </a:rPr>
              <a:t>．该人体内产生了能抵抗乙肝病毒的抗原</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．该人体已获得了非特异性免疫的能力</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D</a:t>
            </a:r>
            <a:r>
              <a:rPr lang="zh-CN" altLang="en-US" sz="3000" b="1">
                <a:latin typeface="+mn-ea"/>
                <a:ea typeface="+mn-ea"/>
              </a:rPr>
              <a:t>．乙肝病毒已不能再次侵入该人体的体内</a:t>
            </a:r>
            <a:endParaRPr lang="zh-CN" altLang="en-US" sz="3000" b="1">
              <a:solidFill>
                <a:srgbClr val="0066FF"/>
              </a:solidFill>
              <a:latin typeface="+mn-ea"/>
              <a:ea typeface="+mn-ea"/>
            </a:endParaRPr>
          </a:p>
        </p:txBody>
      </p:sp>
      <p:sp>
        <p:nvSpPr>
          <p:cNvPr id="110597" name="文本框 110596"/>
          <p:cNvSpPr txBox="1">
            <a:spLocks noChangeArrowheads="1"/>
          </p:cNvSpPr>
          <p:nvPr/>
        </p:nvSpPr>
        <p:spPr bwMode="auto">
          <a:xfrm>
            <a:off x="6416993" y="2829878"/>
            <a:ext cx="574675" cy="560387"/>
          </a:xfrm>
          <a:prstGeom prst="rect">
            <a:avLst/>
          </a:prstGeom>
          <a:noFill/>
          <a:ln w="9525">
            <a:noFill/>
            <a:miter lim="800000"/>
          </a:ln>
        </p:spPr>
        <p:txBody>
          <a:bodyPr>
            <a:spAutoFit/>
          </a:bodyPr>
          <a:lstStyle/>
          <a:p>
            <a:pPr eaLnBrk="0" fontAlgn="auto" hangingPunct="0">
              <a:lnSpc>
                <a:spcPct val="150000"/>
              </a:lnSpc>
              <a:spcBef>
                <a:spcPct val="50000"/>
              </a:spcBef>
              <a:spcAft>
                <a:spcPts val="0"/>
              </a:spcAft>
              <a:defRPr/>
            </a:pPr>
            <a:r>
              <a:rPr lang="en-US" altLang="zh-CN" sz="2400" b="1">
                <a:solidFill>
                  <a:srgbClr val="FF0000"/>
                </a:solidFill>
                <a:latin typeface="+mn-ea"/>
                <a:ea typeface="+mn-ea"/>
              </a:rPr>
              <a:t>A</a:t>
            </a:r>
            <a:endParaRPr lang="en-US" altLang="zh-CN" sz="2400" b="1">
              <a:solidFill>
                <a:srgbClr val="FF0000"/>
              </a:solidFill>
              <a:latin typeface="+mn-ea"/>
              <a:ea typeface="+mn-ea"/>
            </a:endParaRPr>
          </a:p>
        </p:txBody>
      </p:sp>
      <p:sp>
        <p:nvSpPr>
          <p:cNvPr id="110599" name="Rectangle 2"/>
          <p:cNvSpPr>
            <a:spLocks noChangeArrowheads="1"/>
          </p:cNvSpPr>
          <p:nvPr/>
        </p:nvSpPr>
        <p:spPr bwMode="auto">
          <a:xfrm>
            <a:off x="431800" y="1116330"/>
            <a:ext cx="4032250" cy="783590"/>
          </a:xfrm>
          <a:prstGeom prst="rect">
            <a:avLst/>
          </a:prstGeom>
          <a:noFill/>
          <a:ln w="9525">
            <a:noFill/>
            <a:miter lim="800000"/>
          </a:ln>
        </p:spPr>
        <p:txBody>
          <a:bodyPr anchor="ctr">
            <a:spAutoFit/>
          </a:bodyPr>
          <a:lstStyle/>
          <a:p>
            <a:pPr>
              <a:lnSpc>
                <a:spcPct val="150000"/>
              </a:lnSpc>
              <a:spcBef>
                <a:spcPts val="0"/>
              </a:spcBef>
              <a:spcAft>
                <a:spcPts val="0"/>
              </a:spcAft>
              <a:defRPr/>
            </a:pPr>
            <a:r>
              <a:rPr lang="en-US" altLang="zh-CN" sz="3000" b="1">
                <a:solidFill>
                  <a:srgbClr val="FF0000"/>
                </a:solidFill>
                <a:latin typeface="+mn-ea"/>
                <a:ea typeface="+mn-ea"/>
              </a:rPr>
              <a:t>【</a:t>
            </a:r>
            <a:r>
              <a:rPr lang="zh-CN" altLang="en-US" sz="3000" b="1">
                <a:solidFill>
                  <a:srgbClr val="FF0000"/>
                </a:solidFill>
                <a:latin typeface="+mn-ea"/>
                <a:ea typeface="+mn-ea"/>
              </a:rPr>
              <a:t>历年</a:t>
            </a:r>
            <a:r>
              <a:rPr lang="zh-CN" altLang="en-US" sz="3000" b="1">
                <a:solidFill>
                  <a:srgbClr val="FF0000"/>
                </a:solidFill>
                <a:latin typeface="+mn-ea"/>
                <a:ea typeface="+mn-ea"/>
              </a:rPr>
              <a:t>中考</a:t>
            </a:r>
            <a:r>
              <a:rPr lang="en-US" altLang="zh-CN" sz="3000" b="1">
                <a:solidFill>
                  <a:srgbClr val="FF0000"/>
                </a:solidFill>
                <a:latin typeface="+mn-ea"/>
                <a:ea typeface="+mn-ea"/>
              </a:rPr>
              <a:t>】</a:t>
            </a:r>
            <a:endParaRPr lang="en-US" altLang="zh-CN" sz="3000" b="1">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599"/>
                                        </p:tgtEl>
                                        <p:attrNameLst>
                                          <p:attrName>style.visibility</p:attrName>
                                        </p:attrNameLst>
                                      </p:cBhvr>
                                      <p:to>
                                        <p:strVal val="visible"/>
                                      </p:to>
                                    </p:set>
                                    <p:anim calcmode="lin" valueType="num">
                                      <p:cBhvr additive="base">
                                        <p:cTn id="7" dur="500" fill="hold"/>
                                        <p:tgtEl>
                                          <p:spTgt spid="110599"/>
                                        </p:tgtEl>
                                        <p:attrNameLst>
                                          <p:attrName>ppt_x</p:attrName>
                                        </p:attrNameLst>
                                      </p:cBhvr>
                                      <p:tavLst>
                                        <p:tav tm="0">
                                          <p:val>
                                            <p:strVal val="0-#ppt_w/2"/>
                                          </p:val>
                                        </p:tav>
                                        <p:tav tm="100000">
                                          <p:val>
                                            <p:strVal val="#ppt_x"/>
                                          </p:val>
                                        </p:tav>
                                      </p:tavLst>
                                    </p:anim>
                                    <p:anim calcmode="lin" valueType="num">
                                      <p:cBhvr additive="base">
                                        <p:cTn id="8" dur="500" fill="hold"/>
                                        <p:tgtEl>
                                          <p:spTgt spid="1105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595"/>
                                        </p:tgtEl>
                                        <p:attrNameLst>
                                          <p:attrName>style.visibility</p:attrName>
                                        </p:attrNameLst>
                                      </p:cBhvr>
                                      <p:to>
                                        <p:strVal val="visible"/>
                                      </p:to>
                                    </p:set>
                                    <p:anim calcmode="lin" valueType="num">
                                      <p:cBhvr additive="base">
                                        <p:cTn id="13" dur="500" fill="hold"/>
                                        <p:tgtEl>
                                          <p:spTgt spid="110595"/>
                                        </p:tgtEl>
                                        <p:attrNameLst>
                                          <p:attrName>ppt_x</p:attrName>
                                        </p:attrNameLst>
                                      </p:cBhvr>
                                      <p:tavLst>
                                        <p:tav tm="0">
                                          <p:val>
                                            <p:strVal val="0-#ppt_w/2"/>
                                          </p:val>
                                        </p:tav>
                                        <p:tav tm="100000">
                                          <p:val>
                                            <p:strVal val="#ppt_x"/>
                                          </p:val>
                                        </p:tav>
                                      </p:tavLst>
                                    </p:anim>
                                    <p:anim calcmode="lin" valueType="num">
                                      <p:cBhvr additive="base">
                                        <p:cTn id="14" dur="500" fill="hold"/>
                                        <p:tgtEl>
                                          <p:spTgt spid="11059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0597"/>
                                        </p:tgtEl>
                                        <p:attrNameLst>
                                          <p:attrName>style.visibility</p:attrName>
                                        </p:attrNameLst>
                                      </p:cBhvr>
                                      <p:to>
                                        <p:strVal val="visible"/>
                                      </p:to>
                                    </p:set>
                                    <p:anim calcmode="lin" valueType="num">
                                      <p:cBhvr additive="base">
                                        <p:cTn id="19" dur="500" fill="hold"/>
                                        <p:tgtEl>
                                          <p:spTgt spid="110597"/>
                                        </p:tgtEl>
                                        <p:attrNameLst>
                                          <p:attrName>ppt_x</p:attrName>
                                        </p:attrNameLst>
                                      </p:cBhvr>
                                      <p:tavLst>
                                        <p:tav tm="0">
                                          <p:val>
                                            <p:strVal val="#ppt_x"/>
                                          </p:val>
                                        </p:tav>
                                        <p:tav tm="100000">
                                          <p:val>
                                            <p:strVal val="#ppt_x"/>
                                          </p:val>
                                        </p:tav>
                                      </p:tavLst>
                                    </p:anim>
                                    <p:anim calcmode="lin" valueType="num">
                                      <p:cBhvr additive="base">
                                        <p:cTn id="20" dur="500" fill="hold"/>
                                        <p:tgtEl>
                                          <p:spTgt spid="1105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p:bldP spid="110597" grpId="0"/>
      <p:bldP spid="11059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7219" name="Rectangle 2"/>
          <p:cNvSpPr>
            <a:spLocks noChangeArrowheads="1"/>
          </p:cNvSpPr>
          <p:nvPr/>
        </p:nvSpPr>
        <p:spPr bwMode="auto">
          <a:xfrm>
            <a:off x="620713" y="1851025"/>
            <a:ext cx="11044237" cy="3035300"/>
          </a:xfrm>
          <a:prstGeom prst="rect">
            <a:avLst/>
          </a:prstGeom>
          <a:noFill/>
          <a:ln w="9525">
            <a:noFill/>
            <a:miter lim="800000"/>
          </a:ln>
        </p:spPr>
        <p:txBody>
          <a:bodyPr anchor="ct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接种的疫苗是由病原体制成的，只不过经过处理之后，其毒性减少或失去了活性，但依然是病原体，进入人体后能刺激淋巴细胞产生相应的抗体，增强抵抗力，从而避免传染病的感染。因此接种过乙肝疫苗的人能抵抗乙肝病毒的侵袭，其原因是该人体内产生了能抵抗乙肝病毒的抗体，获得了特异性免疫的能力。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7219"/>
                                        </p:tgtEl>
                                        <p:attrNameLst>
                                          <p:attrName>style.visibility</p:attrName>
                                        </p:attrNameLst>
                                      </p:cBhvr>
                                      <p:to>
                                        <p:strVal val="visible"/>
                                      </p:to>
                                    </p:set>
                                    <p:anim calcmode="lin" valueType="num">
                                      <p:cBhvr additive="base">
                                        <p:cTn id="7" dur="500" fill="hold"/>
                                        <p:tgtEl>
                                          <p:spTgt spid="137219"/>
                                        </p:tgtEl>
                                        <p:attrNameLst>
                                          <p:attrName>ppt_x</p:attrName>
                                        </p:attrNameLst>
                                      </p:cBhvr>
                                      <p:tavLst>
                                        <p:tav tm="0">
                                          <p:val>
                                            <p:strVal val="0-#ppt_w/2"/>
                                          </p:val>
                                        </p:tav>
                                        <p:tav tm="100000">
                                          <p:val>
                                            <p:strVal val="#ppt_x"/>
                                          </p:val>
                                        </p:tav>
                                      </p:tavLst>
                                    </p:anim>
                                    <p:anim calcmode="lin" valueType="num">
                                      <p:cBhvr additive="base">
                                        <p:cTn id="8" dur="500" fill="hold"/>
                                        <p:tgtEl>
                                          <p:spTgt spid="137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11631"/>
          <p:cNvGrpSpPr/>
          <p:nvPr/>
        </p:nvGrpSpPr>
        <p:grpSpPr bwMode="auto">
          <a:xfrm>
            <a:off x="239713" y="527609"/>
            <a:ext cx="11664950" cy="6323481"/>
            <a:chOff x="113" y="568"/>
            <a:chExt cx="5511" cy="4025"/>
          </a:xfrm>
        </p:grpSpPr>
        <p:sp>
          <p:nvSpPr>
            <p:cNvPr id="20484" name="矩形 111628"/>
            <p:cNvSpPr>
              <a:spLocks noChangeArrowheads="1"/>
            </p:cNvSpPr>
            <p:nvPr/>
          </p:nvSpPr>
          <p:spPr bwMode="auto">
            <a:xfrm>
              <a:off x="113" y="568"/>
              <a:ext cx="5511" cy="4025"/>
            </a:xfrm>
            <a:prstGeom prst="rect">
              <a:avLst/>
            </a:prstGeom>
            <a:noFill/>
            <a:ln w="9525">
              <a:noFill/>
              <a:miter lim="800000"/>
            </a:ln>
          </p:spPr>
          <p:txBody>
            <a:bodyPr anchor="ctr">
              <a:spAutoFit/>
            </a:bodyPr>
            <a:lstStyle/>
            <a:p>
              <a:pPr indent="266700" eaLnBrk="0" fontAlgn="auto" hangingPunct="0">
                <a:lnSpc>
                  <a:spcPct val="150000"/>
                </a:lnSpc>
                <a:spcBef>
                  <a:spcPts val="0"/>
                </a:spcBef>
                <a:spcAft>
                  <a:spcPts val="0"/>
                </a:spcAft>
                <a:defRPr/>
              </a:pPr>
              <a:r>
                <a:rPr lang="en-US" altLang="zh-CN" sz="3000" b="1" dirty="0">
                  <a:latin typeface="+mn-ea"/>
                  <a:ea typeface="+mn-ea"/>
                </a:rPr>
                <a:t>5</a:t>
              </a:r>
              <a:r>
                <a:rPr lang="zh-CN" altLang="en-US" sz="3000" b="1" dirty="0">
                  <a:latin typeface="+mn-ea"/>
                  <a:ea typeface="+mn-ea"/>
                </a:rPr>
                <a:t>．</a:t>
              </a:r>
              <a:r>
                <a:rPr lang="en-US" altLang="zh-CN" sz="3000" b="1" dirty="0">
                  <a:solidFill>
                    <a:srgbClr val="FF0000"/>
                  </a:solidFill>
                  <a:latin typeface="+mn-ea"/>
                  <a:ea typeface="+mn-ea"/>
                </a:rPr>
                <a:t> </a:t>
              </a:r>
              <a:r>
                <a:rPr lang="zh-CN" altLang="en-US" sz="3000" b="1" dirty="0">
                  <a:latin typeface="+mn-ea"/>
                  <a:ea typeface="+mn-ea"/>
                </a:rPr>
                <a:t>请根据以下材料回答相关问题。</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zh-CN" altLang="en-US" sz="3000" b="1" dirty="0">
                  <a:latin typeface="+mn-ea"/>
                  <a:ea typeface="+mn-ea"/>
                </a:rPr>
                <a:t>材料一　</a:t>
              </a:r>
              <a:r>
                <a:rPr lang="en-US" altLang="zh-CN" sz="3000" b="1" dirty="0">
                  <a:latin typeface="+mn-ea"/>
                  <a:ea typeface="+mn-ea"/>
                </a:rPr>
                <a:t>2014</a:t>
              </a:r>
              <a:r>
                <a:rPr lang="zh-CN" altLang="en-US" sz="3000" b="1" dirty="0">
                  <a:latin typeface="+mn-ea"/>
                  <a:ea typeface="+mn-ea"/>
                </a:rPr>
                <a:t>年西非爆发了历史上最严重的</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zh-CN" altLang="en-US" sz="3000" b="1" dirty="0">
                  <a:latin typeface="+mn-ea"/>
                  <a:ea typeface="+mn-ea"/>
                </a:rPr>
                <a:t>埃博拉疫情，感染人数超过</a:t>
              </a:r>
              <a:r>
                <a:rPr lang="en-US" altLang="zh-CN" sz="3000" b="1" dirty="0">
                  <a:latin typeface="+mn-ea"/>
                  <a:ea typeface="+mn-ea"/>
                </a:rPr>
                <a:t>2.6</a:t>
              </a:r>
              <a:r>
                <a:rPr lang="zh-CN" altLang="en-US" sz="3000" b="1" dirty="0">
                  <a:latin typeface="+mn-ea"/>
                  <a:ea typeface="+mn-ea"/>
                </a:rPr>
                <a:t>万人，死亡人</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zh-CN" altLang="en-US" sz="3000" b="1" dirty="0">
                  <a:latin typeface="+mn-ea"/>
                  <a:ea typeface="+mn-ea"/>
                </a:rPr>
                <a:t>数</a:t>
              </a:r>
              <a:r>
                <a:rPr lang="en-US" altLang="zh-CN" sz="3000" b="1" dirty="0">
                  <a:latin typeface="+mn-ea"/>
                  <a:ea typeface="+mn-ea"/>
                </a:rPr>
                <a:t>1.1</a:t>
              </a:r>
              <a:r>
                <a:rPr lang="zh-CN" altLang="en-US" sz="3000" b="1" dirty="0">
                  <a:latin typeface="+mn-ea"/>
                  <a:ea typeface="+mn-ea"/>
                </a:rPr>
                <a:t>万人。西非埃博拉疫情发生后，我国医</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zh-CN" altLang="en-US" sz="3000" b="1" dirty="0">
                  <a:latin typeface="+mn-ea"/>
                  <a:ea typeface="+mn-ea"/>
                </a:rPr>
                <a:t>务工作者迅速出击，对西非实行人道主义救助。</a:t>
              </a:r>
              <a:endParaRPr lang="en-US" altLang="zh-CN" sz="3000" b="1" dirty="0">
                <a:latin typeface="+mn-ea"/>
                <a:ea typeface="+mn-ea"/>
              </a:endParaRPr>
            </a:p>
            <a:p>
              <a:pPr indent="266700" eaLnBrk="0" fontAlgn="auto" hangingPunct="0">
                <a:lnSpc>
                  <a:spcPct val="150000"/>
                </a:lnSpc>
                <a:spcBef>
                  <a:spcPts val="0"/>
                </a:spcBef>
                <a:spcAft>
                  <a:spcPts val="0"/>
                </a:spcAft>
                <a:defRPr/>
              </a:pPr>
              <a:r>
                <a:rPr lang="zh-CN" altLang="en-US" sz="3000" b="1" dirty="0">
                  <a:latin typeface="+mn-ea"/>
                  <a:ea typeface="+mn-ea"/>
                </a:rPr>
                <a:t>据有关专家研究，埃博拉病毒</a:t>
              </a:r>
              <a:r>
                <a:rPr lang="en-US" altLang="zh-CN" sz="3000" b="1" dirty="0">
                  <a:latin typeface="+mn-ea"/>
                  <a:ea typeface="+mn-ea"/>
                </a:rPr>
                <a:t>(</a:t>
              </a:r>
              <a:r>
                <a:rPr lang="zh-CN" altLang="en-US" sz="3000" b="1" dirty="0">
                  <a:latin typeface="+mn-ea"/>
                  <a:ea typeface="+mn-ea"/>
                </a:rPr>
                <a:t>如图</a:t>
              </a:r>
              <a:r>
                <a:rPr lang="en-US" altLang="zh-CN" sz="3000" b="1" dirty="0">
                  <a:latin typeface="+mn-ea"/>
                  <a:ea typeface="+mn-ea"/>
                </a:rPr>
                <a:t>3</a:t>
              </a:r>
              <a:r>
                <a:rPr lang="zh-CN" altLang="en-US" sz="3000" b="1" dirty="0">
                  <a:latin typeface="+mn-ea"/>
                  <a:ea typeface="+mn-ea"/>
                </a:rPr>
                <a:t>－</a:t>
              </a:r>
              <a:r>
                <a:rPr lang="en-US" altLang="zh-CN" sz="3000" b="1" dirty="0">
                  <a:latin typeface="+mn-ea"/>
                  <a:ea typeface="+mn-ea"/>
                </a:rPr>
                <a:t>T</a:t>
              </a:r>
              <a:r>
                <a:rPr lang="zh-CN" altLang="en-US" sz="3000" b="1" dirty="0">
                  <a:latin typeface="+mn-ea"/>
                  <a:ea typeface="+mn-ea"/>
                </a:rPr>
                <a:t>－</a:t>
              </a:r>
              <a:r>
                <a:rPr lang="en-US" altLang="zh-CN" sz="3000" b="1" dirty="0">
                  <a:latin typeface="+mn-ea"/>
                  <a:ea typeface="+mn-ea"/>
                </a:rPr>
                <a:t>3)</a:t>
              </a:r>
              <a:r>
                <a:rPr lang="zh-CN" altLang="en-US" sz="3000" b="1" dirty="0">
                  <a:latin typeface="+mn-ea"/>
                  <a:ea typeface="+mn-ea"/>
                </a:rPr>
                <a:t>是引起人类和灵长类动物发生埃博拉出血热的烈性病毒，感染者症状包括恶心、呕吐、腹泻、肤色改变、全身酸痛、体内出血、体外出血、发烧等。接触传播为最主要的途径。</a:t>
              </a:r>
              <a:endParaRPr lang="zh-CN" altLang="en-US" sz="3000" b="1" dirty="0">
                <a:latin typeface="+mn-ea"/>
                <a:ea typeface="+mn-ea"/>
              </a:endParaRPr>
            </a:p>
          </p:txBody>
        </p:sp>
        <p:pic>
          <p:nvPicPr>
            <p:cNvPr id="25604" name="图片 111629" descr="F:/共享文件夹/18春课件/生物/生物苏教八下学练考/第10单元　健康地生活/第10单元　健康地生活/C12.TIF"/>
            <p:cNvPicPr>
              <a:picLocks noChangeAspect="1" noChangeArrowheads="1"/>
            </p:cNvPicPr>
            <p:nvPr/>
          </p:nvPicPr>
          <p:blipFill>
            <a:blip r:embed="rId1" r:link="rId2"/>
            <a:srcRect/>
            <a:stretch>
              <a:fillRect/>
            </a:stretch>
          </p:blipFill>
          <p:spPr bwMode="auto">
            <a:xfrm>
              <a:off x="4332" y="1109"/>
              <a:ext cx="1072" cy="720"/>
            </a:xfrm>
            <a:prstGeom prst="rect">
              <a:avLst/>
            </a:prstGeom>
            <a:noFill/>
            <a:ln w="9525">
              <a:noFill/>
              <a:miter lim="800000"/>
              <a:headEnd/>
              <a:tailEnd/>
            </a:ln>
          </p:spPr>
        </p:pic>
        <p:sp>
          <p:nvSpPr>
            <p:cNvPr id="20486" name="文本框 111630"/>
            <p:cNvSpPr txBox="1">
              <a:spLocks noChangeArrowheads="1"/>
            </p:cNvSpPr>
            <p:nvPr/>
          </p:nvSpPr>
          <p:spPr bwMode="auto">
            <a:xfrm>
              <a:off x="4513" y="1925"/>
              <a:ext cx="862" cy="431"/>
            </a:xfrm>
            <a:prstGeom prst="rect">
              <a:avLst/>
            </a:prstGeom>
            <a:noFill/>
            <a:ln w="9525">
              <a:noFill/>
              <a:miter lim="800000"/>
            </a:ln>
          </p:spPr>
          <p:txBody>
            <a:bodyPr>
              <a:spAutoFit/>
            </a:bodyPr>
            <a:lstStyle/>
            <a:p>
              <a:pPr eaLnBrk="0" fontAlgn="auto" hangingPunct="0">
                <a:lnSpc>
                  <a:spcPct val="150000"/>
                </a:lnSpc>
                <a:spcBef>
                  <a:spcPct val="50000"/>
                </a:spcBef>
                <a:spcAft>
                  <a:spcPts val="0"/>
                </a:spcAft>
                <a:defRPr/>
              </a:pPr>
              <a:r>
                <a:rPr lang="zh-CN" altLang="en-US" sz="3000" b="1">
                  <a:latin typeface="+mn-ea"/>
                  <a:ea typeface="+mn-ea"/>
                </a:rPr>
                <a:t>图</a:t>
              </a:r>
              <a:r>
                <a:rPr lang="en-US" altLang="zh-CN" sz="3000" b="1">
                  <a:latin typeface="+mn-ea"/>
                  <a:ea typeface="+mn-ea"/>
                </a:rPr>
                <a:t>3-T-3</a:t>
              </a:r>
              <a:endParaRPr lang="en-US" altLang="zh-CN" sz="3000" b="1">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3" name="矩形 124932"/>
          <p:cNvSpPr>
            <a:spLocks noChangeArrowheads="1"/>
          </p:cNvSpPr>
          <p:nvPr/>
        </p:nvSpPr>
        <p:spPr bwMode="auto">
          <a:xfrm>
            <a:off x="239713" y="725488"/>
            <a:ext cx="11712575" cy="5853112"/>
          </a:xfrm>
          <a:prstGeom prst="rect">
            <a:avLst/>
          </a:prstGeom>
          <a:noFill/>
          <a:ln w="9525">
            <a:noFill/>
            <a:miter lim="800000"/>
          </a:ln>
        </p:spPr>
        <p:txBody>
          <a:bodyPr tIns="370800" anchor="ctr">
            <a:spAutoFit/>
          </a:bodyPr>
          <a:lstStyle/>
          <a:p>
            <a:pPr eaLnBrk="0" fontAlgn="auto" hangingPunct="0">
              <a:lnSpc>
                <a:spcPct val="150000"/>
              </a:lnSpc>
              <a:spcBef>
                <a:spcPts val="0"/>
              </a:spcBef>
              <a:spcAft>
                <a:spcPts val="0"/>
              </a:spcAft>
              <a:defRPr/>
            </a:pPr>
            <a:r>
              <a:rPr lang="zh-CN" altLang="en-US" sz="3000" b="1" dirty="0">
                <a:latin typeface="+mn-ea"/>
                <a:ea typeface="+mn-ea"/>
              </a:rPr>
              <a:t>材料二　据报道：中国人民解放军军事医学科学院</a:t>
            </a:r>
            <a:r>
              <a:rPr lang="en-US" altLang="zh-CN" sz="3000" b="1" dirty="0">
                <a:latin typeface="+mn-ea"/>
                <a:ea typeface="+mn-ea"/>
              </a:rPr>
              <a:t>2016</a:t>
            </a:r>
            <a:r>
              <a:rPr lang="zh-CN" altLang="en-US" sz="3000" b="1" dirty="0">
                <a:latin typeface="+mn-ea"/>
                <a:ea typeface="+mn-ea"/>
              </a:rPr>
              <a:t>年</a:t>
            </a:r>
            <a:r>
              <a:rPr lang="en-US" altLang="zh-CN" sz="3000" b="1" dirty="0">
                <a:latin typeface="+mn-ea"/>
                <a:ea typeface="+mn-ea"/>
              </a:rPr>
              <a:t>12</a:t>
            </a:r>
            <a:r>
              <a:rPr lang="zh-CN" altLang="en-US" sz="3000" b="1" dirty="0">
                <a:latin typeface="+mn-ea"/>
                <a:ea typeface="+mn-ea"/>
              </a:rPr>
              <a:t>月</a:t>
            </a:r>
            <a:r>
              <a:rPr lang="en-US" altLang="zh-CN" sz="3000" b="1" dirty="0">
                <a:latin typeface="+mn-ea"/>
                <a:ea typeface="+mn-ea"/>
              </a:rPr>
              <a:t>28</a:t>
            </a:r>
            <a:r>
              <a:rPr lang="zh-CN" altLang="en-US" sz="3000" b="1" dirty="0">
                <a:latin typeface="+mn-ea"/>
                <a:ea typeface="+mn-ea"/>
              </a:rPr>
              <a:t>日宣布，由该院生物工程研究所陈薇研究员团队研发的重组埃博拉疫苗，在非洲塞拉利昂开展的</a:t>
            </a:r>
            <a:r>
              <a:rPr lang="en-US" altLang="zh-CN" sz="3000" b="1" dirty="0">
                <a:latin typeface="+mn-ea"/>
                <a:ea typeface="+mn-ea"/>
              </a:rPr>
              <a:t>500</a:t>
            </a:r>
            <a:r>
              <a:rPr lang="zh-CN" altLang="en-US" sz="3000" b="1" dirty="0">
                <a:latin typeface="+mn-ea"/>
                <a:ea typeface="+mn-ea"/>
              </a:rPr>
              <a:t>例临床试验取得成功。</a:t>
            </a:r>
            <a:endParaRPr lang="zh-CN" altLang="en-US" sz="3000" b="1" dirty="0">
              <a:latin typeface="+mn-ea"/>
              <a:ea typeface="+mn-ea"/>
            </a:endParaRPr>
          </a:p>
          <a:p>
            <a:pPr eaLnBrk="0" fontAlgn="auto" hangingPunct="0">
              <a:lnSpc>
                <a:spcPct val="150000"/>
              </a:lnSpc>
              <a:spcBef>
                <a:spcPts val="0"/>
              </a:spcBef>
              <a:spcAft>
                <a:spcPts val="0"/>
              </a:spcAft>
              <a:defRPr/>
            </a:pPr>
            <a:r>
              <a:rPr lang="en-US" altLang="zh-CN" sz="3000" b="1" dirty="0">
                <a:latin typeface="+mn-ea"/>
                <a:ea typeface="+mn-ea"/>
              </a:rPr>
              <a:t>(1)</a:t>
            </a:r>
            <a:r>
              <a:rPr lang="zh-CN" altLang="en-US" sz="3000" b="1" dirty="0">
                <a:latin typeface="+mn-ea"/>
                <a:ea typeface="+mn-ea"/>
              </a:rPr>
              <a:t>埃博拉病毒与引起肺结核的结核杆菌在结构上的主要区别是</a:t>
            </a:r>
            <a:r>
              <a:rPr lang="en-US" altLang="zh-CN" sz="3000" b="1" dirty="0">
                <a:latin typeface="+mn-ea"/>
                <a:ea typeface="+mn-ea"/>
              </a:rPr>
              <a:t>________________ </a:t>
            </a:r>
            <a:r>
              <a:rPr lang="zh-CN" altLang="en-US" sz="3000" b="1" dirty="0">
                <a:latin typeface="+mn-ea"/>
                <a:ea typeface="+mn-ea"/>
              </a:rPr>
              <a:t>。</a:t>
            </a:r>
            <a:endParaRPr lang="zh-CN" altLang="en-US" sz="3000" b="1" dirty="0">
              <a:latin typeface="+mn-ea"/>
              <a:ea typeface="+mn-ea"/>
            </a:endParaRPr>
          </a:p>
          <a:p>
            <a:pPr eaLnBrk="0" fontAlgn="auto" hangingPunct="0">
              <a:lnSpc>
                <a:spcPct val="150000"/>
              </a:lnSpc>
              <a:spcBef>
                <a:spcPts val="0"/>
              </a:spcBef>
              <a:spcAft>
                <a:spcPts val="0"/>
              </a:spcAft>
              <a:defRPr/>
            </a:pPr>
            <a:r>
              <a:rPr lang="en-US" altLang="zh-CN" sz="3000" b="1" dirty="0">
                <a:latin typeface="+mn-ea"/>
                <a:ea typeface="+mn-ea"/>
              </a:rPr>
              <a:t>(2)</a:t>
            </a:r>
            <a:r>
              <a:rPr lang="zh-CN" altLang="en-US" sz="3000" b="1" dirty="0">
                <a:latin typeface="+mn-ea"/>
                <a:ea typeface="+mn-ea"/>
              </a:rPr>
              <a:t>为防止疫情进一步蔓延，在对埃博拉患者积极进行治疗的同时，将患者及时隔离。这属于传染病预防措施中的</a:t>
            </a:r>
            <a:r>
              <a:rPr lang="en-US" altLang="zh-CN" sz="3000" b="1" dirty="0">
                <a:latin typeface="+mn-ea"/>
                <a:ea typeface="+mn-ea"/>
              </a:rPr>
              <a:t>____________</a:t>
            </a:r>
            <a:r>
              <a:rPr lang="zh-CN" altLang="en-US" sz="3000" b="1" dirty="0">
                <a:latin typeface="+mn-ea"/>
                <a:ea typeface="+mn-ea"/>
              </a:rPr>
              <a:t>。</a:t>
            </a:r>
            <a:endParaRPr lang="zh-CN" altLang="en-US" sz="3000" b="1" dirty="0">
              <a:latin typeface="+mn-ea"/>
              <a:ea typeface="+mn-ea"/>
            </a:endParaRPr>
          </a:p>
          <a:p>
            <a:pPr eaLnBrk="0" fontAlgn="auto" hangingPunct="0">
              <a:lnSpc>
                <a:spcPct val="150000"/>
              </a:lnSpc>
              <a:spcBef>
                <a:spcPts val="0"/>
              </a:spcBef>
              <a:spcAft>
                <a:spcPts val="0"/>
              </a:spcAft>
              <a:defRPr/>
            </a:pPr>
            <a:endParaRPr lang="zh-CN" altLang="en-US" sz="3000" b="1" dirty="0">
              <a:latin typeface="+mn-ea"/>
              <a:ea typeface="+mn-ea"/>
            </a:endParaRPr>
          </a:p>
        </p:txBody>
      </p:sp>
      <p:sp>
        <p:nvSpPr>
          <p:cNvPr id="124935" name="文本框 124934"/>
          <p:cNvSpPr txBox="1">
            <a:spLocks noChangeArrowheads="1"/>
          </p:cNvSpPr>
          <p:nvPr/>
        </p:nvSpPr>
        <p:spPr bwMode="auto">
          <a:xfrm>
            <a:off x="692150" y="3748088"/>
            <a:ext cx="2400300" cy="560387"/>
          </a:xfrm>
          <a:prstGeom prst="rect">
            <a:avLst/>
          </a:prstGeom>
          <a:noFill/>
          <a:ln w="9525">
            <a:noFill/>
            <a:miter lim="800000"/>
          </a:ln>
        </p:spPr>
        <p:txBody>
          <a:bodyPr>
            <a:spAutoFit/>
          </a:bodyPr>
          <a:lstStyle/>
          <a:p>
            <a:pPr eaLnBrk="0" fontAlgn="auto" hangingPunct="0">
              <a:lnSpc>
                <a:spcPct val="150000"/>
              </a:lnSpc>
              <a:spcBef>
                <a:spcPct val="50000"/>
              </a:spcBef>
              <a:spcAft>
                <a:spcPts val="0"/>
              </a:spcAft>
              <a:defRPr/>
            </a:pPr>
            <a:r>
              <a:rPr lang="zh-CN" altLang="en-US" sz="2400" b="1" dirty="0">
                <a:solidFill>
                  <a:srgbClr val="FF0000"/>
                </a:solidFill>
                <a:latin typeface="+mn-ea"/>
                <a:ea typeface="+mn-ea"/>
              </a:rPr>
              <a:t>无细胞结构</a:t>
            </a:r>
            <a:endParaRPr lang="zh-CN" altLang="en-US" sz="2400" b="1" dirty="0">
              <a:solidFill>
                <a:srgbClr val="FF0000"/>
              </a:solidFill>
              <a:latin typeface="+mn-ea"/>
              <a:ea typeface="+mn-ea"/>
            </a:endParaRPr>
          </a:p>
        </p:txBody>
      </p:sp>
      <p:sp>
        <p:nvSpPr>
          <p:cNvPr id="124936" name="文本框 124935"/>
          <p:cNvSpPr txBox="1">
            <a:spLocks noChangeArrowheads="1"/>
          </p:cNvSpPr>
          <p:nvPr/>
        </p:nvSpPr>
        <p:spPr bwMode="auto">
          <a:xfrm>
            <a:off x="8104188" y="5154613"/>
            <a:ext cx="2592387" cy="558800"/>
          </a:xfrm>
          <a:prstGeom prst="rect">
            <a:avLst/>
          </a:prstGeom>
          <a:noFill/>
          <a:ln w="9525">
            <a:noFill/>
            <a:miter lim="800000"/>
          </a:ln>
        </p:spPr>
        <p:txBody>
          <a:bodyPr>
            <a:spAutoFit/>
          </a:bodyPr>
          <a:lstStyle/>
          <a:p>
            <a:pPr eaLnBrk="0" fontAlgn="auto" hangingPunct="0">
              <a:lnSpc>
                <a:spcPct val="150000"/>
              </a:lnSpc>
              <a:spcBef>
                <a:spcPct val="50000"/>
              </a:spcBef>
              <a:spcAft>
                <a:spcPts val="0"/>
              </a:spcAft>
              <a:defRPr/>
            </a:pPr>
            <a:r>
              <a:rPr lang="zh-CN" altLang="en-US" sz="2400" b="1" dirty="0">
                <a:solidFill>
                  <a:srgbClr val="FF0000"/>
                </a:solidFill>
                <a:latin typeface="+mn-ea"/>
                <a:ea typeface="+mn-ea"/>
              </a:rPr>
              <a:t>控制传染病</a:t>
            </a:r>
            <a:endParaRPr lang="zh-CN" altLang="en-US"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4933"/>
                                        </p:tgtEl>
                                        <p:attrNameLst>
                                          <p:attrName>style.visibility</p:attrName>
                                        </p:attrNameLst>
                                      </p:cBhvr>
                                      <p:to>
                                        <p:strVal val="visible"/>
                                      </p:to>
                                    </p:set>
                                    <p:anim calcmode="lin" valueType="num">
                                      <p:cBhvr additive="base">
                                        <p:cTn id="7" dur="500" fill="hold"/>
                                        <p:tgtEl>
                                          <p:spTgt spid="124933"/>
                                        </p:tgtEl>
                                        <p:attrNameLst>
                                          <p:attrName>ppt_x</p:attrName>
                                        </p:attrNameLst>
                                      </p:cBhvr>
                                      <p:tavLst>
                                        <p:tav tm="0">
                                          <p:val>
                                            <p:strVal val="0-#ppt_w/2"/>
                                          </p:val>
                                        </p:tav>
                                        <p:tav tm="100000">
                                          <p:val>
                                            <p:strVal val="#ppt_x"/>
                                          </p:val>
                                        </p:tav>
                                      </p:tavLst>
                                    </p:anim>
                                    <p:anim calcmode="lin" valueType="num">
                                      <p:cBhvr additive="base">
                                        <p:cTn id="8" dur="500" fill="hold"/>
                                        <p:tgtEl>
                                          <p:spTgt spid="1249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4935"/>
                                        </p:tgtEl>
                                        <p:attrNameLst>
                                          <p:attrName>style.visibility</p:attrName>
                                        </p:attrNameLst>
                                      </p:cBhvr>
                                      <p:to>
                                        <p:strVal val="visible"/>
                                      </p:to>
                                    </p:set>
                                    <p:anim calcmode="lin" valueType="num">
                                      <p:cBhvr additive="base">
                                        <p:cTn id="13" dur="500" fill="hold"/>
                                        <p:tgtEl>
                                          <p:spTgt spid="124935"/>
                                        </p:tgtEl>
                                        <p:attrNameLst>
                                          <p:attrName>ppt_x</p:attrName>
                                        </p:attrNameLst>
                                      </p:cBhvr>
                                      <p:tavLst>
                                        <p:tav tm="0">
                                          <p:val>
                                            <p:strVal val="#ppt_x"/>
                                          </p:val>
                                        </p:tav>
                                        <p:tav tm="100000">
                                          <p:val>
                                            <p:strVal val="#ppt_x"/>
                                          </p:val>
                                        </p:tav>
                                      </p:tavLst>
                                    </p:anim>
                                    <p:anim calcmode="lin" valueType="num">
                                      <p:cBhvr additive="base">
                                        <p:cTn id="14" dur="500" fill="hold"/>
                                        <p:tgtEl>
                                          <p:spTgt spid="1249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4936"/>
                                        </p:tgtEl>
                                        <p:attrNameLst>
                                          <p:attrName>style.visibility</p:attrName>
                                        </p:attrNameLst>
                                      </p:cBhvr>
                                      <p:to>
                                        <p:strVal val="visible"/>
                                      </p:to>
                                    </p:set>
                                    <p:anim calcmode="lin" valueType="num">
                                      <p:cBhvr additive="base">
                                        <p:cTn id="19" dur="500" fill="hold"/>
                                        <p:tgtEl>
                                          <p:spTgt spid="124936"/>
                                        </p:tgtEl>
                                        <p:attrNameLst>
                                          <p:attrName>ppt_x</p:attrName>
                                        </p:attrNameLst>
                                      </p:cBhvr>
                                      <p:tavLst>
                                        <p:tav tm="0">
                                          <p:val>
                                            <p:strVal val="#ppt_x"/>
                                          </p:val>
                                        </p:tav>
                                        <p:tav tm="100000">
                                          <p:val>
                                            <p:strVal val="#ppt_x"/>
                                          </p:val>
                                        </p:tav>
                                      </p:tavLst>
                                    </p:anim>
                                    <p:anim calcmode="lin" valueType="num">
                                      <p:cBhvr additive="base">
                                        <p:cTn id="20" dur="500" fill="hold"/>
                                        <p:tgtEl>
                                          <p:spTgt spid="1249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P spid="124935" grpId="0"/>
      <p:bldP spid="1249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193" name="组合 16"/>
          <p:cNvGrpSpPr/>
          <p:nvPr/>
        </p:nvGrpSpPr>
        <p:grpSpPr bwMode="auto">
          <a:xfrm>
            <a:off x="3581400" y="3503613"/>
            <a:ext cx="4967288" cy="1038225"/>
            <a:chOff x="4813" y="6850"/>
            <a:chExt cx="9349" cy="1635"/>
          </a:xfrm>
        </p:grpSpPr>
        <p:pic>
          <p:nvPicPr>
            <p:cNvPr id="8197" name="图片 17" descr="图标-03">
              <a:hlinkClick r:id="rId1" action="ppaction://hlinksldjump"/>
            </p:cNvPr>
            <p:cNvPicPr>
              <a:picLocks noChangeAspect="1"/>
            </p:cNvPicPr>
            <p:nvPr/>
          </p:nvPicPr>
          <p:blipFill>
            <a:blip r:embed="rId2"/>
            <a:srcRect/>
            <a:stretch>
              <a:fillRect/>
            </a:stretch>
          </p:blipFill>
          <p:spPr bwMode="auto">
            <a:xfrm>
              <a:off x="4813" y="6850"/>
              <a:ext cx="9349" cy="1635"/>
            </a:xfrm>
            <a:prstGeom prst="rect">
              <a:avLst/>
            </a:prstGeom>
            <a:noFill/>
            <a:ln w="9525">
              <a:noFill/>
              <a:miter lim="800000"/>
              <a:headEnd/>
              <a:tailEnd/>
            </a:ln>
          </p:spPr>
        </p:pic>
        <p:sp>
          <p:nvSpPr>
            <p:cNvPr id="19" name="文本框 4">
              <a:hlinkClick r:id="rId1" action="ppaction://hlinksldjump"/>
            </p:cNvPr>
            <p:cNvSpPr txBox="1"/>
            <p:nvPr/>
          </p:nvSpPr>
          <p:spPr>
            <a:xfrm>
              <a:off x="5154" y="7020"/>
              <a:ext cx="7054" cy="1212"/>
            </a:xfrm>
            <a:prstGeom prst="rect">
              <a:avLst/>
            </a:prstGeom>
            <a:noFill/>
          </p:spPr>
          <p:txBody>
            <a:bodyPr wrap="none">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归类整合创新</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8194" name="组合 22"/>
          <p:cNvGrpSpPr/>
          <p:nvPr/>
        </p:nvGrpSpPr>
        <p:grpSpPr bwMode="auto">
          <a:xfrm>
            <a:off x="3836988" y="1836738"/>
            <a:ext cx="5395912" cy="1008062"/>
            <a:chOff x="5164" y="4732"/>
            <a:chExt cx="7955" cy="1587"/>
          </a:xfrm>
        </p:grpSpPr>
        <p:pic>
          <p:nvPicPr>
            <p:cNvPr id="8195" name="图片 23" descr="图标-02">
              <a:hlinkClick r:id="rId3" action="ppaction://hlinksldjump"/>
            </p:cNvPr>
            <p:cNvPicPr>
              <a:picLocks noChangeAspect="1"/>
            </p:cNvPicPr>
            <p:nvPr/>
          </p:nvPicPr>
          <p:blipFill>
            <a:blip r:embed="rId4"/>
            <a:srcRect/>
            <a:stretch>
              <a:fillRect/>
            </a:stretch>
          </p:blipFill>
          <p:spPr bwMode="auto">
            <a:xfrm>
              <a:off x="5164" y="4732"/>
              <a:ext cx="7955" cy="1587"/>
            </a:xfrm>
            <a:prstGeom prst="rect">
              <a:avLst/>
            </a:prstGeom>
            <a:noFill/>
            <a:ln w="9525">
              <a:noFill/>
              <a:miter lim="800000"/>
              <a:headEnd/>
              <a:tailEnd/>
            </a:ln>
          </p:spPr>
        </p:pic>
        <p:sp>
          <p:nvSpPr>
            <p:cNvPr id="25" name="文本框 3">
              <a:hlinkClick r:id="rId3" action="ppaction://hlinksldjump"/>
            </p:cNvPr>
            <p:cNvSpPr txBox="1"/>
            <p:nvPr/>
          </p:nvSpPr>
          <p:spPr>
            <a:xfrm>
              <a:off x="5702" y="4872"/>
              <a:ext cx="5224" cy="1212"/>
            </a:xfrm>
            <a:prstGeom prst="rect">
              <a:avLst/>
            </a:prstGeom>
            <a:noFill/>
          </p:spPr>
          <p:txBody>
            <a:bodyPr>
              <a:spAutoFit/>
            </a:bodyPr>
            <a:lstStyle/>
            <a:p>
              <a:pPr fontAlgn="auto">
                <a:spcBef>
                  <a:spcPts val="0"/>
                </a:spcBef>
                <a:spcAft>
                  <a:spcPts val="0"/>
                </a:spcAft>
                <a:defRPr/>
              </a:pPr>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构建知识框架</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Tree>
  </p:cSld>
  <p:clrMapOvr>
    <a:masterClrMapping/>
  </p:clrMapOvr>
  <p:transition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38343" name="表格 138342"/>
          <p:cNvGraphicFramePr>
            <a:graphicFrameLocks noGrp="1"/>
          </p:cNvGraphicFramePr>
          <p:nvPr/>
        </p:nvGraphicFramePr>
        <p:xfrm>
          <a:off x="582613" y="3843338"/>
          <a:ext cx="11233150" cy="2651125"/>
        </p:xfrm>
        <a:graphic>
          <a:graphicData uri="http://schemas.openxmlformats.org/drawingml/2006/table">
            <a:tbl>
              <a:tblPr/>
              <a:tblGrid>
                <a:gridCol w="1092200"/>
                <a:gridCol w="3341687"/>
                <a:gridCol w="1447800"/>
                <a:gridCol w="3341688"/>
                <a:gridCol w="2009775"/>
              </a:tblGrid>
              <a:tr h="700088">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组别</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疫苗注</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射情况</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30</a:t>
                      </a: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天后</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病毒注射</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情况</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患病情况</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0088">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甲组</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注射埃博拉</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研发疫苗</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未患病</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注射较强埃</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博拉病毒</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9</a:t>
                      </a: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只未患病</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0088">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乙组</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不注射疫苗</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未患病</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注射较强埃</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博拉病毒</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a:t>
                      </a:r>
                      <a:r>
                        <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只均患病</a:t>
                      </a:r>
                      <a:endParaRPr kumimoji="0" lang="zh-CN" altLang="en-US" sz="3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8344" name="文本框 138343"/>
          <p:cNvSpPr txBox="1">
            <a:spLocks noChangeArrowheads="1"/>
          </p:cNvSpPr>
          <p:nvPr/>
        </p:nvSpPr>
        <p:spPr bwMode="auto">
          <a:xfrm>
            <a:off x="527050" y="895350"/>
            <a:ext cx="11137900" cy="2754313"/>
          </a:xfrm>
          <a:prstGeom prst="rect">
            <a:avLst/>
          </a:prstGeom>
          <a:noFill/>
          <a:ln w="9525">
            <a:noFill/>
            <a:miter lim="800000"/>
          </a:ln>
        </p:spPr>
        <p:txBody>
          <a:bodyPr>
            <a:spAutoFit/>
          </a:bodyPr>
          <a:lstStyle/>
          <a:p>
            <a:pPr eaLnBrk="0" hangingPunct="0">
              <a:lnSpc>
                <a:spcPct val="150000"/>
              </a:lnSpc>
              <a:spcBef>
                <a:spcPct val="50000"/>
              </a:spcBef>
            </a:pPr>
            <a:r>
              <a:rPr lang="en-US" altLang="zh-CN" sz="3000" b="1">
                <a:latin typeface="宋体" panose="02010600030101010101" pitchFamily="2" charset="-122"/>
              </a:rPr>
              <a:t>(3)</a:t>
            </a:r>
            <a:r>
              <a:rPr lang="zh-CN" altLang="en-US" sz="3000" b="1">
                <a:latin typeface="宋体" panose="02010600030101010101" pitchFamily="2" charset="-122"/>
              </a:rPr>
              <a:t>为有效控制埃博拉疫情，陈薇研究员团队研发出了埃博拉疫苗。下面是疫苗在临床试验之前，用小白鼠进行实验的过程：将大小、健康状况相同的</a:t>
            </a:r>
            <a:r>
              <a:rPr lang="en-US" altLang="zh-CN" sz="3000" b="1">
                <a:latin typeface="宋体" panose="02010600030101010101" pitchFamily="2" charset="-122"/>
              </a:rPr>
              <a:t>20</a:t>
            </a:r>
            <a:r>
              <a:rPr lang="zh-CN" altLang="en-US" sz="3000" b="1">
                <a:latin typeface="宋体" panose="02010600030101010101" pitchFamily="2" charset="-122"/>
              </a:rPr>
              <a:t>只小白鼠平均分为甲、乙 两组，实验步骤见下表：</a:t>
            </a:r>
            <a:endParaRPr lang="zh-CN" altLang="en-US" sz="30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8344"/>
                                        </p:tgtEl>
                                        <p:attrNameLst>
                                          <p:attrName>style.visibility</p:attrName>
                                        </p:attrNameLst>
                                      </p:cBhvr>
                                      <p:to>
                                        <p:strVal val="visible"/>
                                      </p:to>
                                    </p:set>
                                    <p:anim calcmode="lin" valueType="num">
                                      <p:cBhvr additive="base">
                                        <p:cTn id="7" dur="500" fill="hold"/>
                                        <p:tgtEl>
                                          <p:spTgt spid="138344"/>
                                        </p:tgtEl>
                                        <p:attrNameLst>
                                          <p:attrName>ppt_x</p:attrName>
                                        </p:attrNameLst>
                                      </p:cBhvr>
                                      <p:tavLst>
                                        <p:tav tm="0">
                                          <p:val>
                                            <p:strVal val="0-#ppt_w/2"/>
                                          </p:val>
                                        </p:tav>
                                        <p:tav tm="100000">
                                          <p:val>
                                            <p:strVal val="#ppt_x"/>
                                          </p:val>
                                        </p:tav>
                                      </p:tavLst>
                                    </p:anim>
                                    <p:anim calcmode="lin" valueType="num">
                                      <p:cBhvr additive="base">
                                        <p:cTn id="8" dur="500" fill="hold"/>
                                        <p:tgtEl>
                                          <p:spTgt spid="13834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8343"/>
                                        </p:tgtEl>
                                        <p:attrNameLst>
                                          <p:attrName>style.visibility</p:attrName>
                                        </p:attrNameLst>
                                      </p:cBhvr>
                                      <p:to>
                                        <p:strVal val="visible"/>
                                      </p:to>
                                    </p:set>
                                    <p:anim calcmode="lin" valueType="num">
                                      <p:cBhvr additive="base">
                                        <p:cTn id="11" dur="500" fill="hold"/>
                                        <p:tgtEl>
                                          <p:spTgt spid="138343"/>
                                        </p:tgtEl>
                                        <p:attrNameLst>
                                          <p:attrName>ppt_x</p:attrName>
                                        </p:attrNameLst>
                                      </p:cBhvr>
                                      <p:tavLst>
                                        <p:tav tm="0">
                                          <p:val>
                                            <p:strVal val="0-#ppt_w/2"/>
                                          </p:val>
                                        </p:tav>
                                        <p:tav tm="100000">
                                          <p:val>
                                            <p:strVal val="#ppt_x"/>
                                          </p:val>
                                        </p:tav>
                                      </p:tavLst>
                                    </p:anim>
                                    <p:anim calcmode="lin" valueType="num">
                                      <p:cBhvr additive="base">
                                        <p:cTn id="12" dur="500" fill="hold"/>
                                        <p:tgtEl>
                                          <p:spTgt spid="1383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34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93" name="文本框 139292"/>
          <p:cNvSpPr txBox="1">
            <a:spLocks noChangeArrowheads="1"/>
          </p:cNvSpPr>
          <p:nvPr/>
        </p:nvSpPr>
        <p:spPr bwMode="auto">
          <a:xfrm>
            <a:off x="588963" y="1130300"/>
            <a:ext cx="9985375" cy="2754313"/>
          </a:xfrm>
          <a:prstGeom prst="rect">
            <a:avLst/>
          </a:prstGeom>
          <a:noFill/>
          <a:ln w="9525">
            <a:noFill/>
            <a:miter lim="800000"/>
          </a:ln>
        </p:spPr>
        <p:txBody>
          <a:bodyPr>
            <a:spAutoFit/>
          </a:bodyPr>
          <a:lstStyle/>
          <a:p>
            <a:pPr eaLnBrk="0" hangingPunct="0">
              <a:lnSpc>
                <a:spcPct val="150000"/>
              </a:lnSpc>
            </a:pPr>
            <a:r>
              <a:rPr lang="zh-CN" altLang="en-US" sz="3000" b="1">
                <a:latin typeface="宋体" panose="02010600030101010101" pitchFamily="2" charset="-122"/>
              </a:rPr>
              <a:t>①该实验的变量是</a:t>
            </a:r>
            <a:r>
              <a:rPr lang="en-US" altLang="zh-CN" sz="3000" b="1">
                <a:latin typeface="宋体" panose="02010600030101010101" pitchFamily="2" charset="-122"/>
              </a:rPr>
              <a:t>_______________________</a:t>
            </a:r>
            <a:r>
              <a:rPr lang="zh-CN" altLang="en-US" sz="3000" b="1">
                <a:latin typeface="宋体" panose="02010600030101010101" pitchFamily="2" charset="-122"/>
              </a:rPr>
              <a:t>。</a:t>
            </a:r>
            <a:endParaRPr lang="zh-CN" altLang="en-US" sz="3000" b="1">
              <a:latin typeface="宋体" panose="02010600030101010101" pitchFamily="2" charset="-122"/>
            </a:endParaRPr>
          </a:p>
          <a:p>
            <a:pPr eaLnBrk="0" hangingPunct="0">
              <a:lnSpc>
                <a:spcPct val="150000"/>
              </a:lnSpc>
            </a:pPr>
            <a:r>
              <a:rPr lang="zh-CN" altLang="en-US" sz="3000" b="1">
                <a:latin typeface="宋体" panose="02010600030101010101" pitchFamily="2" charset="-122"/>
              </a:rPr>
              <a:t>②实验结果说明，注射埃博拉疫苗对埃博拉传染病具有</a:t>
            </a:r>
            <a:r>
              <a:rPr lang="en-US" altLang="zh-CN" sz="3000" b="1">
                <a:latin typeface="宋体" panose="02010600030101010101" pitchFamily="2" charset="-122"/>
              </a:rPr>
              <a:t>______</a:t>
            </a:r>
            <a:r>
              <a:rPr lang="zh-CN" altLang="en-US" sz="3000" b="1">
                <a:latin typeface="宋体" panose="02010600030101010101" pitchFamily="2" charset="-122"/>
              </a:rPr>
              <a:t>作用，其原理是疫苗进入人体后，刺激体内的</a:t>
            </a:r>
            <a:r>
              <a:rPr lang="en-US" altLang="zh-CN" sz="3000" b="1">
                <a:latin typeface="宋体" panose="02010600030101010101" pitchFamily="2" charset="-122"/>
              </a:rPr>
              <a:t>______</a:t>
            </a:r>
            <a:r>
              <a:rPr lang="zh-CN" altLang="en-US" sz="3000" b="1">
                <a:latin typeface="宋体" panose="02010600030101010101" pitchFamily="2" charset="-122"/>
              </a:rPr>
              <a:t>细胞产生抵抗埃博拉病毒的抗体。</a:t>
            </a:r>
            <a:endParaRPr lang="zh-CN" altLang="en-US" sz="3000" b="1">
              <a:latin typeface="宋体" panose="02010600030101010101" pitchFamily="2" charset="-122"/>
            </a:endParaRPr>
          </a:p>
        </p:txBody>
      </p:sp>
      <p:sp>
        <p:nvSpPr>
          <p:cNvPr id="139294" name="文本框 139293"/>
          <p:cNvSpPr txBox="1">
            <a:spLocks noChangeArrowheads="1"/>
          </p:cNvSpPr>
          <p:nvPr/>
        </p:nvSpPr>
        <p:spPr bwMode="auto">
          <a:xfrm>
            <a:off x="3960813" y="1057275"/>
            <a:ext cx="3743325" cy="582613"/>
          </a:xfrm>
          <a:prstGeom prst="rect">
            <a:avLst/>
          </a:prstGeom>
          <a:noFill/>
          <a:ln w="9525">
            <a:noFill/>
            <a:miter lim="800000"/>
          </a:ln>
        </p:spPr>
        <p:txBody>
          <a:bodyPr>
            <a:spAutoFit/>
          </a:bodyPr>
          <a:lstStyle/>
          <a:p>
            <a:pPr eaLnBrk="0" hangingPunct="0">
              <a:lnSpc>
                <a:spcPct val="150000"/>
              </a:lnSpc>
              <a:spcBef>
                <a:spcPct val="50000"/>
              </a:spcBef>
            </a:pPr>
            <a:r>
              <a:rPr lang="zh-CN" altLang="en-US" sz="2400" b="1">
                <a:solidFill>
                  <a:srgbClr val="FF0000"/>
                </a:solidFill>
                <a:latin typeface="Calibri" panose="020F0502020204030204" charset="0"/>
              </a:rPr>
              <a:t>埃博拉疫苗的有无</a:t>
            </a:r>
            <a:endParaRPr lang="zh-CN" altLang="en-US" sz="2400" b="1">
              <a:solidFill>
                <a:srgbClr val="FF0000"/>
              </a:solidFill>
              <a:latin typeface="Calibri" panose="020F0502020204030204" charset="0"/>
            </a:endParaRPr>
          </a:p>
        </p:txBody>
      </p:sp>
      <p:sp>
        <p:nvSpPr>
          <p:cNvPr id="139295" name="文本框 139294"/>
          <p:cNvSpPr txBox="1">
            <a:spLocks noChangeArrowheads="1"/>
          </p:cNvSpPr>
          <p:nvPr/>
        </p:nvSpPr>
        <p:spPr bwMode="auto">
          <a:xfrm>
            <a:off x="596900" y="2432050"/>
            <a:ext cx="1344613" cy="582613"/>
          </a:xfrm>
          <a:prstGeom prst="rect">
            <a:avLst/>
          </a:prstGeom>
          <a:noFill/>
          <a:ln w="9525">
            <a:noFill/>
            <a:miter lim="800000"/>
          </a:ln>
        </p:spPr>
        <p:txBody>
          <a:bodyPr>
            <a:spAutoFit/>
          </a:bodyPr>
          <a:lstStyle/>
          <a:p>
            <a:pPr eaLnBrk="0" hangingPunct="0">
              <a:lnSpc>
                <a:spcPct val="150000"/>
              </a:lnSpc>
              <a:spcBef>
                <a:spcPct val="50000"/>
              </a:spcBef>
            </a:pPr>
            <a:r>
              <a:rPr lang="zh-CN" altLang="en-US" sz="2400" b="1">
                <a:solidFill>
                  <a:srgbClr val="FF0000"/>
                </a:solidFill>
                <a:latin typeface="Calibri" panose="020F0502020204030204" charset="0"/>
              </a:rPr>
              <a:t>免疫</a:t>
            </a:r>
            <a:endParaRPr lang="zh-CN" altLang="en-US" sz="2400" b="1">
              <a:solidFill>
                <a:srgbClr val="FF0000"/>
              </a:solidFill>
              <a:latin typeface="Calibri" panose="020F0502020204030204" charset="0"/>
            </a:endParaRPr>
          </a:p>
        </p:txBody>
      </p:sp>
      <p:sp>
        <p:nvSpPr>
          <p:cNvPr id="139297" name="文本框 139296"/>
          <p:cNvSpPr txBox="1">
            <a:spLocks noChangeArrowheads="1"/>
          </p:cNvSpPr>
          <p:nvPr/>
        </p:nvSpPr>
        <p:spPr bwMode="auto">
          <a:xfrm>
            <a:off x="663575" y="3176588"/>
            <a:ext cx="1247775" cy="582612"/>
          </a:xfrm>
          <a:prstGeom prst="rect">
            <a:avLst/>
          </a:prstGeom>
          <a:noFill/>
          <a:ln w="9525">
            <a:noFill/>
            <a:miter lim="800000"/>
          </a:ln>
        </p:spPr>
        <p:txBody>
          <a:bodyPr>
            <a:spAutoFit/>
          </a:bodyPr>
          <a:lstStyle/>
          <a:p>
            <a:pPr eaLnBrk="0" hangingPunct="0">
              <a:lnSpc>
                <a:spcPct val="150000"/>
              </a:lnSpc>
              <a:spcBef>
                <a:spcPct val="50000"/>
              </a:spcBef>
            </a:pPr>
            <a:r>
              <a:rPr lang="zh-CN" altLang="en-US" sz="2400" b="1">
                <a:solidFill>
                  <a:srgbClr val="FF0000"/>
                </a:solidFill>
                <a:latin typeface="Calibri" panose="020F0502020204030204" charset="0"/>
              </a:rPr>
              <a:t>淋巴</a:t>
            </a:r>
            <a:endParaRPr lang="zh-CN" altLang="en-US" sz="2400" b="1">
              <a:solidFill>
                <a:srgbClr val="FF0000"/>
              </a:solidFill>
              <a:latin typeface="Calibri" panose="020F050202020403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9293"/>
                                        </p:tgtEl>
                                        <p:attrNameLst>
                                          <p:attrName>style.visibility</p:attrName>
                                        </p:attrNameLst>
                                      </p:cBhvr>
                                      <p:to>
                                        <p:strVal val="visible"/>
                                      </p:to>
                                    </p:set>
                                    <p:anim calcmode="lin" valueType="num">
                                      <p:cBhvr additive="base">
                                        <p:cTn id="7" dur="500" fill="hold"/>
                                        <p:tgtEl>
                                          <p:spTgt spid="139293"/>
                                        </p:tgtEl>
                                        <p:attrNameLst>
                                          <p:attrName>ppt_x</p:attrName>
                                        </p:attrNameLst>
                                      </p:cBhvr>
                                      <p:tavLst>
                                        <p:tav tm="0">
                                          <p:val>
                                            <p:strVal val="0-#ppt_w/2"/>
                                          </p:val>
                                        </p:tav>
                                        <p:tav tm="100000">
                                          <p:val>
                                            <p:strVal val="#ppt_x"/>
                                          </p:val>
                                        </p:tav>
                                      </p:tavLst>
                                    </p:anim>
                                    <p:anim calcmode="lin" valueType="num">
                                      <p:cBhvr additive="base">
                                        <p:cTn id="8" dur="500" fill="hold"/>
                                        <p:tgtEl>
                                          <p:spTgt spid="13929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9294"/>
                                        </p:tgtEl>
                                        <p:attrNameLst>
                                          <p:attrName>style.visibility</p:attrName>
                                        </p:attrNameLst>
                                      </p:cBhvr>
                                      <p:to>
                                        <p:strVal val="visible"/>
                                      </p:to>
                                    </p:set>
                                    <p:anim calcmode="lin" valueType="num">
                                      <p:cBhvr additive="base">
                                        <p:cTn id="13" dur="500" fill="hold"/>
                                        <p:tgtEl>
                                          <p:spTgt spid="139294"/>
                                        </p:tgtEl>
                                        <p:attrNameLst>
                                          <p:attrName>ppt_x</p:attrName>
                                        </p:attrNameLst>
                                      </p:cBhvr>
                                      <p:tavLst>
                                        <p:tav tm="0">
                                          <p:val>
                                            <p:strVal val="#ppt_x"/>
                                          </p:val>
                                        </p:tav>
                                        <p:tav tm="100000">
                                          <p:val>
                                            <p:strVal val="#ppt_x"/>
                                          </p:val>
                                        </p:tav>
                                      </p:tavLst>
                                    </p:anim>
                                    <p:anim calcmode="lin" valueType="num">
                                      <p:cBhvr additive="base">
                                        <p:cTn id="14" dur="500" fill="hold"/>
                                        <p:tgtEl>
                                          <p:spTgt spid="1392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9295"/>
                                        </p:tgtEl>
                                        <p:attrNameLst>
                                          <p:attrName>style.visibility</p:attrName>
                                        </p:attrNameLst>
                                      </p:cBhvr>
                                      <p:to>
                                        <p:strVal val="visible"/>
                                      </p:to>
                                    </p:set>
                                    <p:anim calcmode="lin" valueType="num">
                                      <p:cBhvr additive="base">
                                        <p:cTn id="19" dur="500" fill="hold"/>
                                        <p:tgtEl>
                                          <p:spTgt spid="139295"/>
                                        </p:tgtEl>
                                        <p:attrNameLst>
                                          <p:attrName>ppt_x</p:attrName>
                                        </p:attrNameLst>
                                      </p:cBhvr>
                                      <p:tavLst>
                                        <p:tav tm="0">
                                          <p:val>
                                            <p:strVal val="#ppt_x"/>
                                          </p:val>
                                        </p:tav>
                                        <p:tav tm="100000">
                                          <p:val>
                                            <p:strVal val="#ppt_x"/>
                                          </p:val>
                                        </p:tav>
                                      </p:tavLst>
                                    </p:anim>
                                    <p:anim calcmode="lin" valueType="num">
                                      <p:cBhvr additive="base">
                                        <p:cTn id="20" dur="500" fill="hold"/>
                                        <p:tgtEl>
                                          <p:spTgt spid="1392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9297"/>
                                        </p:tgtEl>
                                        <p:attrNameLst>
                                          <p:attrName>style.visibility</p:attrName>
                                        </p:attrNameLst>
                                      </p:cBhvr>
                                      <p:to>
                                        <p:strVal val="visible"/>
                                      </p:to>
                                    </p:set>
                                    <p:anim calcmode="lin" valueType="num">
                                      <p:cBhvr additive="base">
                                        <p:cTn id="25" dur="500" fill="hold"/>
                                        <p:tgtEl>
                                          <p:spTgt spid="139297"/>
                                        </p:tgtEl>
                                        <p:attrNameLst>
                                          <p:attrName>ppt_x</p:attrName>
                                        </p:attrNameLst>
                                      </p:cBhvr>
                                      <p:tavLst>
                                        <p:tav tm="0">
                                          <p:val>
                                            <p:strVal val="#ppt_x"/>
                                          </p:val>
                                        </p:tav>
                                        <p:tav tm="100000">
                                          <p:val>
                                            <p:strVal val="#ppt_x"/>
                                          </p:val>
                                        </p:tav>
                                      </p:tavLst>
                                    </p:anim>
                                    <p:anim calcmode="lin" valueType="num">
                                      <p:cBhvr additive="base">
                                        <p:cTn id="26" dur="500" fill="hold"/>
                                        <p:tgtEl>
                                          <p:spTgt spid="1392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93" grpId="0"/>
      <p:bldP spid="139294" grpId="0"/>
      <p:bldP spid="139295" grpId="0"/>
      <p:bldP spid="13929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2339" name="文本框 142338"/>
          <p:cNvSpPr txBox="1">
            <a:spLocks noChangeArrowheads="1"/>
          </p:cNvSpPr>
          <p:nvPr/>
        </p:nvSpPr>
        <p:spPr bwMode="auto">
          <a:xfrm>
            <a:off x="192088" y="1341438"/>
            <a:ext cx="11760200" cy="4198937"/>
          </a:xfrm>
          <a:prstGeom prst="rect">
            <a:avLst/>
          </a:prstGeom>
          <a:noFill/>
          <a:ln w="9525">
            <a:noFill/>
            <a:miter lim="800000"/>
          </a:ln>
        </p:spPr>
        <p:txBody>
          <a:bodyP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en-US" altLang="zh-CN" sz="2600" b="1">
                <a:latin typeface="仿宋" panose="02010609060101010101" charset="-122"/>
                <a:ea typeface="仿宋" panose="02010609060101010101" charset="-122"/>
              </a:rPr>
              <a:t>(1)</a:t>
            </a:r>
            <a:r>
              <a:rPr lang="zh-CN" altLang="en-US" sz="2600" b="1">
                <a:latin typeface="仿宋" panose="02010609060101010101" charset="-122"/>
                <a:ea typeface="仿宋" panose="02010609060101010101" charset="-122"/>
              </a:rPr>
              <a:t>埃博拉病毒无细胞结构，肺结核的病原体是结核杆菌，这是一种细菌，因此埃博拉病毒与引起肺结核的结核杆菌在结构上的主要区别是埃博拉病毒无细胞结构。</a:t>
            </a:r>
            <a:r>
              <a:rPr lang="en-US" altLang="zh-CN" sz="2600" b="1">
                <a:latin typeface="仿宋" panose="02010609060101010101" charset="-122"/>
                <a:ea typeface="仿宋" panose="02010609060101010101" charset="-122"/>
              </a:rPr>
              <a:t>(2)</a:t>
            </a:r>
            <a:r>
              <a:rPr lang="zh-CN" altLang="en-US" sz="2600" b="1">
                <a:latin typeface="仿宋" panose="02010609060101010101" charset="-122"/>
                <a:ea typeface="仿宋" panose="02010609060101010101" charset="-122"/>
              </a:rPr>
              <a:t>预防传染病的措施有控制传染源、切断传播途径、保护易感人群，将患者及时隔离，这属于传染病预防措施中的控制传染源。</a:t>
            </a:r>
            <a:r>
              <a:rPr lang="en-US" altLang="zh-CN" sz="2600" b="1">
                <a:latin typeface="仿宋" panose="02010609060101010101" charset="-122"/>
                <a:ea typeface="仿宋" panose="02010609060101010101" charset="-122"/>
              </a:rPr>
              <a:t>(3)①</a:t>
            </a:r>
            <a:r>
              <a:rPr lang="zh-CN" altLang="en-US" sz="2600" b="1">
                <a:latin typeface="仿宋" panose="02010609060101010101" charset="-122"/>
                <a:ea typeface="仿宋" panose="02010609060101010101" charset="-122"/>
              </a:rPr>
              <a:t>该实验的变量是埃博拉疫苗的有无；②实验结果说明，注射埃博拉疫苗对埃博拉传染病具有免疫作用，其原理是疫苗进入人体后，刺激体内的淋巴细胞产生抵抗埃博拉病毒的抗体，这种免疫方式属于特异性免疫。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 calcmode="lin" valueType="num">
                                      <p:cBhvr additive="base">
                                        <p:cTn id="7" dur="500" fill="hold"/>
                                        <p:tgtEl>
                                          <p:spTgt spid="142339"/>
                                        </p:tgtEl>
                                        <p:attrNameLst>
                                          <p:attrName>ppt_x</p:attrName>
                                        </p:attrNameLst>
                                      </p:cBhvr>
                                      <p:tavLst>
                                        <p:tav tm="0">
                                          <p:val>
                                            <p:strVal val="0-#ppt_w/2"/>
                                          </p:val>
                                        </p:tav>
                                        <p:tav tm="100000">
                                          <p:val>
                                            <p:strVal val="#ppt_x"/>
                                          </p:val>
                                        </p:tav>
                                      </p:tavLst>
                                    </p:anim>
                                    <p:anim calcmode="lin" valueType="num">
                                      <p:cBhvr additive="base">
                                        <p:cTn id="8" dur="500" fill="hold"/>
                                        <p:tgtEl>
                                          <p:spTgt spid="1423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Rectangle 7"/>
          <p:cNvSpPr>
            <a:spLocks noChangeArrowheads="1"/>
          </p:cNvSpPr>
          <p:nvPr/>
        </p:nvSpPr>
        <p:spPr bwMode="auto">
          <a:xfrm>
            <a:off x="6096000" y="3843338"/>
            <a:ext cx="271463"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sp>
        <p:nvSpPr>
          <p:cNvPr id="30722" name="Rectangle 8"/>
          <p:cNvSpPr>
            <a:spLocks noChangeArrowheads="1"/>
          </p:cNvSpPr>
          <p:nvPr/>
        </p:nvSpPr>
        <p:spPr bwMode="auto">
          <a:xfrm>
            <a:off x="6864350" y="3495675"/>
            <a:ext cx="357188"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sp>
        <p:nvSpPr>
          <p:cNvPr id="30723" name="Rectangle 9"/>
          <p:cNvSpPr>
            <a:spLocks noChangeArrowheads="1"/>
          </p:cNvSpPr>
          <p:nvPr/>
        </p:nvSpPr>
        <p:spPr bwMode="auto">
          <a:xfrm>
            <a:off x="10128250" y="3495675"/>
            <a:ext cx="357188"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pic>
        <p:nvPicPr>
          <p:cNvPr id="30724" name="Picture 4"/>
          <p:cNvPicPr>
            <a:picLocks noChangeAspect="1"/>
          </p:cNvPicPr>
          <p:nvPr/>
        </p:nvPicPr>
        <p:blipFill>
          <a:blip r:embed="rId1"/>
          <a:srcRect/>
          <a:stretch>
            <a:fillRect/>
          </a:stretch>
        </p:blipFill>
        <p:spPr bwMode="auto">
          <a:xfrm>
            <a:off x="473075" y="1152525"/>
            <a:ext cx="84138" cy="414338"/>
          </a:xfrm>
          <a:prstGeom prst="rect">
            <a:avLst/>
          </a:prstGeom>
          <a:noFill/>
          <a:ln w="9525">
            <a:noFill/>
            <a:miter lim="800000"/>
            <a:headEnd/>
            <a:tailEnd/>
          </a:ln>
        </p:spPr>
      </p:pic>
      <p:sp>
        <p:nvSpPr>
          <p:cNvPr id="11" name="Rectangle 10"/>
          <p:cNvSpPr/>
          <p:nvPr/>
        </p:nvSpPr>
        <p:spPr>
          <a:xfrm>
            <a:off x="619125" y="1096963"/>
            <a:ext cx="4518025"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类型三  健康和健康的生活方式</a:t>
            </a:r>
            <a:endParaRPr lang="zh-CN" altLang="en-US" sz="2400" b="1" dirty="0" smtClean="0">
              <a:solidFill>
                <a:srgbClr val="F1AF00"/>
              </a:solidFill>
              <a:latin typeface="+mn-ea"/>
            </a:endParaRPr>
          </a:p>
        </p:txBody>
      </p:sp>
      <p:sp>
        <p:nvSpPr>
          <p:cNvPr id="7" name="Rectangle 2"/>
          <p:cNvSpPr>
            <a:spLocks noChangeArrowheads="1"/>
          </p:cNvSpPr>
          <p:nvPr/>
        </p:nvSpPr>
        <p:spPr bwMode="auto">
          <a:xfrm>
            <a:off x="284163" y="1809750"/>
            <a:ext cx="11471275" cy="1398588"/>
          </a:xfrm>
          <a:prstGeom prst="rect">
            <a:avLst/>
          </a:prstGeom>
          <a:noFill/>
          <a:ln w="9525">
            <a:noFill/>
            <a:miter lim="800000"/>
          </a:ln>
        </p:spPr>
        <p:txBody>
          <a:bodyPr anchor="ctr">
            <a:spAutoFit/>
          </a:bodyPr>
          <a:lstStyle/>
          <a:p>
            <a:pPr>
              <a:lnSpc>
                <a:spcPct val="150000"/>
              </a:lnSpc>
            </a:pPr>
            <a:r>
              <a:rPr lang="zh-CN" altLang="en-US" sz="3000" b="1">
                <a:latin typeface="Calibri" panose="020F0502020204030204" charset="0"/>
              </a:rPr>
              <a:t>个人的生活习惯与行为选择，能对其一生的健康产生重要影响。了解酗酒和吸烟对人体健康的危害。认识毒品及其危害。</a:t>
            </a:r>
            <a:endParaRPr lang="zh-CN" altLang="en-US" sz="3000" b="1">
              <a:latin typeface="Calibri" panose="020F050202020403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4" name="矩形 112643"/>
          <p:cNvSpPr>
            <a:spLocks noChangeArrowheads="1"/>
          </p:cNvSpPr>
          <p:nvPr/>
        </p:nvSpPr>
        <p:spPr bwMode="auto">
          <a:xfrm>
            <a:off x="287338" y="923925"/>
            <a:ext cx="11664950" cy="4140200"/>
          </a:xfrm>
          <a:prstGeom prst="rect">
            <a:avLst/>
          </a:prstGeom>
          <a:noFill/>
          <a:ln w="9525">
            <a:noFill/>
            <a:miter lim="800000"/>
          </a:ln>
        </p:spPr>
        <p:txBody>
          <a:bodyPr anchor="ctr">
            <a:spAutoFit/>
          </a:bodyPr>
          <a:lstStyle/>
          <a:p>
            <a:pPr indent="266700" eaLnBrk="0" fontAlgn="auto" hangingPunct="0">
              <a:lnSpc>
                <a:spcPct val="150000"/>
              </a:lnSpc>
              <a:spcBef>
                <a:spcPts val="0"/>
              </a:spcBef>
              <a:spcAft>
                <a:spcPts val="0"/>
              </a:spcAft>
              <a:defRPr/>
            </a:pPr>
            <a:r>
              <a:rPr lang="zh-CN" altLang="en-US" sz="3000" b="1" dirty="0">
                <a:latin typeface="+mn-ea"/>
                <a:ea typeface="+mn-ea"/>
              </a:rPr>
              <a:t>例</a:t>
            </a:r>
            <a:r>
              <a:rPr lang="en-US" altLang="zh-CN" sz="3000" b="1" dirty="0">
                <a:latin typeface="+mn-ea"/>
                <a:ea typeface="+mn-ea"/>
              </a:rPr>
              <a:t>4</a:t>
            </a:r>
            <a:r>
              <a:rPr lang="zh-CN" altLang="en-US" sz="3000" b="1" dirty="0">
                <a:latin typeface="+mn-ea"/>
                <a:ea typeface="+mn-ea"/>
              </a:rPr>
              <a:t>　我们应该选择健康的生活方式，努力提高生活质量，下列生活习惯和方式中哪项不可取                     </a:t>
            </a:r>
            <a:r>
              <a:rPr lang="en-US" altLang="zh-CN" sz="3000" b="1" dirty="0">
                <a:latin typeface="+mn-ea"/>
                <a:ea typeface="+mn-ea"/>
              </a:rPr>
              <a:t>(</a:t>
            </a:r>
            <a:r>
              <a:rPr lang="zh-CN" altLang="en-US" sz="3000" b="1" dirty="0">
                <a:latin typeface="+mn-ea"/>
                <a:ea typeface="+mn-ea"/>
              </a:rPr>
              <a:t>　　</a:t>
            </a:r>
            <a:r>
              <a:rPr lang="en-US" altLang="zh-CN" sz="3000" b="1" dirty="0">
                <a:latin typeface="+mn-ea"/>
                <a:ea typeface="+mn-ea"/>
              </a:rPr>
              <a:t>)</a:t>
            </a:r>
            <a:endParaRPr lang="en-US" altLang="zh-CN"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A</a:t>
            </a:r>
            <a:r>
              <a:rPr lang="zh-CN" altLang="en-US" sz="3000" b="1" dirty="0">
                <a:latin typeface="+mn-ea"/>
                <a:ea typeface="+mn-ea"/>
              </a:rPr>
              <a:t>．按时作息、生活有规律			</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B</a:t>
            </a:r>
            <a:r>
              <a:rPr lang="zh-CN" altLang="en-US" sz="3000" b="1" dirty="0">
                <a:latin typeface="+mn-ea"/>
                <a:ea typeface="+mn-ea"/>
              </a:rPr>
              <a:t>．每天参加体育活动或义务劳动</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C</a:t>
            </a:r>
            <a:r>
              <a:rPr lang="zh-CN" altLang="en-US" sz="3000" b="1" dirty="0">
                <a:latin typeface="+mn-ea"/>
                <a:ea typeface="+mn-ea"/>
              </a:rPr>
              <a:t>．只喝饮料不喝水				</a:t>
            </a:r>
            <a:endParaRPr lang="zh-CN" altLang="en-US" sz="3000" b="1" dirty="0">
              <a:latin typeface="+mn-ea"/>
              <a:ea typeface="+mn-ea"/>
            </a:endParaRPr>
          </a:p>
          <a:p>
            <a:pPr indent="266700" eaLnBrk="0" fontAlgn="auto" hangingPunct="0">
              <a:lnSpc>
                <a:spcPct val="150000"/>
              </a:lnSpc>
              <a:spcBef>
                <a:spcPts val="0"/>
              </a:spcBef>
              <a:spcAft>
                <a:spcPts val="0"/>
              </a:spcAft>
              <a:defRPr/>
            </a:pPr>
            <a:r>
              <a:rPr lang="en-US" altLang="zh-CN" sz="3000" b="1" dirty="0">
                <a:latin typeface="+mn-ea"/>
                <a:ea typeface="+mn-ea"/>
              </a:rPr>
              <a:t>D</a:t>
            </a:r>
            <a:r>
              <a:rPr lang="zh-CN" altLang="en-US" sz="3000" b="1" dirty="0">
                <a:latin typeface="+mn-ea"/>
                <a:ea typeface="+mn-ea"/>
              </a:rPr>
              <a:t>．遇到问题与人交流，听取他人意见</a:t>
            </a:r>
            <a:endParaRPr lang="en-US" altLang="zh-CN" sz="3000" b="1" dirty="0">
              <a:latin typeface="+mn-ea"/>
              <a:ea typeface="+mn-ea"/>
            </a:endParaRPr>
          </a:p>
        </p:txBody>
      </p:sp>
      <p:sp>
        <p:nvSpPr>
          <p:cNvPr id="112645" name="矩形 112644"/>
          <p:cNvSpPr>
            <a:spLocks noChangeArrowheads="1"/>
          </p:cNvSpPr>
          <p:nvPr/>
        </p:nvSpPr>
        <p:spPr bwMode="auto">
          <a:xfrm>
            <a:off x="9429750" y="1609725"/>
            <a:ext cx="339725" cy="560388"/>
          </a:xfrm>
          <a:prstGeom prst="rect">
            <a:avLst/>
          </a:prstGeom>
          <a:noFill/>
          <a:ln w="9525">
            <a:noFill/>
            <a:miter lim="800000"/>
          </a:ln>
        </p:spPr>
        <p:txBody>
          <a:bodyPr wrap="none">
            <a:spAutoFit/>
          </a:bodyPr>
          <a:lstStyle/>
          <a:p>
            <a:pPr>
              <a:lnSpc>
                <a:spcPct val="150000"/>
              </a:lnSpc>
              <a:spcBef>
                <a:spcPts val="0"/>
              </a:spcBef>
              <a:spcAft>
                <a:spcPts val="0"/>
              </a:spcAft>
              <a:defRPr/>
            </a:pPr>
            <a:r>
              <a:rPr lang="en-US" altLang="zh-CN" sz="2400" b="1" dirty="0">
                <a:solidFill>
                  <a:srgbClr val="FF0000"/>
                </a:solidFill>
                <a:latin typeface="+mn-ea"/>
                <a:ea typeface="+mn-ea"/>
              </a:rPr>
              <a:t>C</a:t>
            </a:r>
            <a:endParaRPr lang="en-US" altLang="zh-CN" sz="2400" b="1" dirty="0">
              <a:solidFill>
                <a:srgbClr val="FF0000"/>
              </a:solidFill>
              <a:latin typeface="+mn-ea"/>
              <a:ea typeface="+mn-ea"/>
            </a:endParaRPr>
          </a:p>
        </p:txBody>
      </p:sp>
      <p:sp>
        <p:nvSpPr>
          <p:cNvPr id="112723" name="文本框 112722"/>
          <p:cNvSpPr txBox="1">
            <a:spLocks noChangeArrowheads="1"/>
          </p:cNvSpPr>
          <p:nvPr/>
        </p:nvSpPr>
        <p:spPr bwMode="auto">
          <a:xfrm>
            <a:off x="377825" y="5137150"/>
            <a:ext cx="10848975" cy="1235075"/>
          </a:xfrm>
          <a:prstGeom prst="rect">
            <a:avLst/>
          </a:prstGeom>
          <a:noFill/>
          <a:ln w="9525">
            <a:noFill/>
            <a:miter lim="800000"/>
          </a:ln>
        </p:spPr>
        <p:txBody>
          <a:bodyPr>
            <a:spAutoFit/>
          </a:bodyPr>
          <a:lstStyle/>
          <a:p>
            <a:pPr eaLnBrk="0" hangingPunct="0">
              <a:lnSpc>
                <a:spcPct val="150000"/>
              </a:lnSpc>
              <a:spcBef>
                <a:spcPct val="50000"/>
              </a:spcBef>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华文仿宋" panose="02010600040101010101" pitchFamily="2" charset="-122"/>
                <a:ea typeface="华文仿宋" panose="02010600040101010101" pitchFamily="2" charset="-122"/>
              </a:rPr>
              <a:t>　</a:t>
            </a:r>
            <a:r>
              <a:rPr lang="zh-CN" altLang="en-US" sz="2600" b="1">
                <a:latin typeface="仿宋" panose="02010609060101010101" charset="-122"/>
                <a:ea typeface="仿宋" panose="02010609060101010101" charset="-122"/>
              </a:rPr>
              <a:t>水是构成细胞的主要成分，人体各项生命活动，离开水都无法运行，只喝饮料不喝水会导致痛风等疾病。</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additive="base">
                                        <p:cTn id="7" dur="500" fill="hold"/>
                                        <p:tgtEl>
                                          <p:spTgt spid="112644"/>
                                        </p:tgtEl>
                                        <p:attrNameLst>
                                          <p:attrName>ppt_x</p:attrName>
                                        </p:attrNameLst>
                                      </p:cBhvr>
                                      <p:tavLst>
                                        <p:tav tm="0">
                                          <p:val>
                                            <p:strVal val="0-#ppt_w/2"/>
                                          </p:val>
                                        </p:tav>
                                        <p:tav tm="100000">
                                          <p:val>
                                            <p:strVal val="#ppt_x"/>
                                          </p:val>
                                        </p:tav>
                                      </p:tavLst>
                                    </p:anim>
                                    <p:anim calcmode="lin" valueType="num">
                                      <p:cBhvr additive="base">
                                        <p:cTn id="8" dur="500" fill="hold"/>
                                        <p:tgtEl>
                                          <p:spTgt spid="1126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45"/>
                                        </p:tgtEl>
                                        <p:attrNameLst>
                                          <p:attrName>style.visibility</p:attrName>
                                        </p:attrNameLst>
                                      </p:cBhvr>
                                      <p:to>
                                        <p:strVal val="visible"/>
                                      </p:to>
                                    </p:set>
                                    <p:anim calcmode="lin" valueType="num">
                                      <p:cBhvr additive="base">
                                        <p:cTn id="13" dur="500" fill="hold"/>
                                        <p:tgtEl>
                                          <p:spTgt spid="112645"/>
                                        </p:tgtEl>
                                        <p:attrNameLst>
                                          <p:attrName>ppt_x</p:attrName>
                                        </p:attrNameLst>
                                      </p:cBhvr>
                                      <p:tavLst>
                                        <p:tav tm="0">
                                          <p:val>
                                            <p:strVal val="#ppt_x"/>
                                          </p:val>
                                        </p:tav>
                                        <p:tav tm="100000">
                                          <p:val>
                                            <p:strVal val="#ppt_x"/>
                                          </p:val>
                                        </p:tav>
                                      </p:tavLst>
                                    </p:anim>
                                    <p:anim calcmode="lin" valueType="num">
                                      <p:cBhvr additive="base">
                                        <p:cTn id="14" dur="500" fill="hold"/>
                                        <p:tgtEl>
                                          <p:spTgt spid="1126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723"/>
                                        </p:tgtEl>
                                        <p:attrNameLst>
                                          <p:attrName>style.visibility</p:attrName>
                                        </p:attrNameLst>
                                      </p:cBhvr>
                                      <p:to>
                                        <p:strVal val="visible"/>
                                      </p:to>
                                    </p:set>
                                    <p:anim calcmode="lin" valueType="num">
                                      <p:cBhvr additive="base">
                                        <p:cTn id="19" dur="500" fill="hold"/>
                                        <p:tgtEl>
                                          <p:spTgt spid="112723"/>
                                        </p:tgtEl>
                                        <p:attrNameLst>
                                          <p:attrName>ppt_x</p:attrName>
                                        </p:attrNameLst>
                                      </p:cBhvr>
                                      <p:tavLst>
                                        <p:tav tm="0">
                                          <p:val>
                                            <p:strVal val="0-#ppt_w/2"/>
                                          </p:val>
                                        </p:tav>
                                        <p:tav tm="100000">
                                          <p:val>
                                            <p:strVal val="#ppt_x"/>
                                          </p:val>
                                        </p:tav>
                                      </p:tavLst>
                                    </p:anim>
                                    <p:anim calcmode="lin" valueType="num">
                                      <p:cBhvr additive="base">
                                        <p:cTn id="20" dur="500" fill="hold"/>
                                        <p:tgtEl>
                                          <p:spTgt spid="1127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72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矩形 35841"/>
          <p:cNvSpPr>
            <a:spLocks noChangeArrowheads="1"/>
          </p:cNvSpPr>
          <p:nvPr/>
        </p:nvSpPr>
        <p:spPr bwMode="auto">
          <a:xfrm>
            <a:off x="431800" y="1700213"/>
            <a:ext cx="11328400" cy="4246245"/>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en-US" altLang="zh-CN" sz="3000" b="1">
                <a:latin typeface="+mn-ea"/>
                <a:ea typeface="+mn-ea"/>
              </a:rPr>
              <a:t>6</a:t>
            </a:r>
            <a:r>
              <a:rPr lang="zh-CN" altLang="en-US" sz="3000" b="1">
                <a:latin typeface="+mn-ea"/>
                <a:ea typeface="+mn-ea"/>
              </a:rPr>
              <a:t>．</a:t>
            </a:r>
            <a:r>
              <a:rPr lang="zh-CN" altLang="zh-CN" sz="3000" b="1">
                <a:latin typeface="+mn-ea"/>
                <a:ea typeface="+mn-ea"/>
              </a:rPr>
              <a:t>选择健康的生活方式，应从学生时期开始。下列哪项属于健康生活的观点</a:t>
            </a:r>
            <a:r>
              <a:rPr lang="zh-CN" altLang="en-US" sz="3000" b="1">
                <a:latin typeface="+mn-ea"/>
                <a:ea typeface="+mn-ea"/>
              </a:rPr>
              <a:t>                    </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a:t>
            </a:r>
            <a:r>
              <a:rPr lang="zh-CN" altLang="en-US" sz="3000" b="1">
                <a:latin typeface="+mn-ea"/>
                <a:ea typeface="+mn-ea"/>
              </a:rPr>
              <a:t>．每天百步走，活到九十九</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B</a:t>
            </a:r>
            <a:r>
              <a:rPr lang="zh-CN" altLang="en-US" sz="3000" b="1">
                <a:latin typeface="+mn-ea"/>
                <a:ea typeface="+mn-ea"/>
              </a:rPr>
              <a:t>．男儿不抽烟，枉活在人间</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．男人不喝酒，枉在世上走</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D</a:t>
            </a:r>
            <a:r>
              <a:rPr lang="zh-CN" altLang="en-US" sz="3000" b="1">
                <a:latin typeface="+mn-ea"/>
                <a:ea typeface="+mn-ea"/>
              </a:rPr>
              <a:t>．常坐网吧间，快活似神仙</a:t>
            </a:r>
            <a:endParaRPr lang="zh-CN" altLang="en-US" sz="3000" b="1">
              <a:latin typeface="+mn-ea"/>
              <a:ea typeface="+mn-ea"/>
            </a:endParaRPr>
          </a:p>
        </p:txBody>
      </p:sp>
      <p:sp>
        <p:nvSpPr>
          <p:cNvPr id="35843" name="Rectangle 2"/>
          <p:cNvSpPr>
            <a:spLocks noChangeArrowheads="1"/>
          </p:cNvSpPr>
          <p:nvPr/>
        </p:nvSpPr>
        <p:spPr bwMode="auto">
          <a:xfrm>
            <a:off x="527050" y="998855"/>
            <a:ext cx="4032250" cy="783590"/>
          </a:xfrm>
          <a:prstGeom prst="rect">
            <a:avLst/>
          </a:prstGeom>
          <a:noFill/>
          <a:ln w="9525">
            <a:noFill/>
            <a:miter lim="800000"/>
          </a:ln>
        </p:spPr>
        <p:txBody>
          <a:bodyPr anchor="ctr">
            <a:spAutoFit/>
          </a:bodyPr>
          <a:lstStyle/>
          <a:p>
            <a:pPr>
              <a:lnSpc>
                <a:spcPct val="150000"/>
              </a:lnSpc>
              <a:spcBef>
                <a:spcPts val="0"/>
              </a:spcBef>
              <a:spcAft>
                <a:spcPts val="0"/>
              </a:spcAft>
              <a:defRPr/>
            </a:pPr>
            <a:r>
              <a:rPr lang="en-US" altLang="zh-CN" sz="3000" b="1">
                <a:solidFill>
                  <a:srgbClr val="FF0000"/>
                </a:solidFill>
                <a:latin typeface="+mn-ea"/>
                <a:ea typeface="+mn-ea"/>
              </a:rPr>
              <a:t>【</a:t>
            </a:r>
            <a:r>
              <a:rPr lang="zh-CN" altLang="en-US" sz="3000" b="1">
                <a:solidFill>
                  <a:srgbClr val="FF0000"/>
                </a:solidFill>
                <a:latin typeface="+mn-ea"/>
                <a:ea typeface="+mn-ea"/>
              </a:rPr>
              <a:t>历年</a:t>
            </a:r>
            <a:r>
              <a:rPr lang="zh-CN" altLang="en-US" sz="3000" b="1">
                <a:solidFill>
                  <a:srgbClr val="FF0000"/>
                </a:solidFill>
                <a:latin typeface="+mn-ea"/>
                <a:ea typeface="+mn-ea"/>
              </a:rPr>
              <a:t>中考</a:t>
            </a:r>
            <a:r>
              <a:rPr lang="en-US" altLang="zh-CN" sz="3000" b="1">
                <a:solidFill>
                  <a:srgbClr val="FF0000"/>
                </a:solidFill>
                <a:latin typeface="+mn-ea"/>
                <a:ea typeface="+mn-ea"/>
              </a:rPr>
              <a:t>】</a:t>
            </a:r>
            <a:endParaRPr lang="en-US" altLang="zh-CN" sz="3000" b="1">
              <a:solidFill>
                <a:srgbClr val="FF0000"/>
              </a:solidFill>
              <a:latin typeface="+mn-ea"/>
              <a:ea typeface="+mn-ea"/>
            </a:endParaRPr>
          </a:p>
        </p:txBody>
      </p:sp>
      <p:sp>
        <p:nvSpPr>
          <p:cNvPr id="35845" name="矩形 35844"/>
          <p:cNvSpPr>
            <a:spLocks noChangeArrowheads="1"/>
          </p:cNvSpPr>
          <p:nvPr/>
        </p:nvSpPr>
        <p:spPr bwMode="auto">
          <a:xfrm>
            <a:off x="6687820" y="2433955"/>
            <a:ext cx="339725" cy="560388"/>
          </a:xfrm>
          <a:prstGeom prst="rect">
            <a:avLst/>
          </a:prstGeom>
          <a:noFill/>
          <a:ln w="9525">
            <a:noFill/>
            <a:miter lim="800000"/>
          </a:ln>
        </p:spPr>
        <p:txBody>
          <a:bodyPr wrap="none">
            <a:spAutoFit/>
          </a:bodyPr>
          <a:lstStyle/>
          <a:p>
            <a:pPr>
              <a:lnSpc>
                <a:spcPct val="150000"/>
              </a:lnSpc>
              <a:spcBef>
                <a:spcPts val="0"/>
              </a:spcBef>
              <a:spcAft>
                <a:spcPts val="0"/>
              </a:spcAft>
              <a:defRPr/>
            </a:pPr>
            <a:r>
              <a:rPr lang="en-US" altLang="zh-CN" sz="2400" b="1" dirty="0">
                <a:solidFill>
                  <a:srgbClr val="FF0000"/>
                </a:solidFill>
                <a:latin typeface="+mn-ea"/>
                <a:ea typeface="+mn-ea"/>
              </a:rPr>
              <a:t>A</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0-#ppt_w/2"/>
                                          </p:val>
                                        </p:tav>
                                        <p:tav tm="100000">
                                          <p:val>
                                            <p:strVal val="#ppt_x"/>
                                          </p:val>
                                        </p:tav>
                                      </p:tavLst>
                                    </p:anim>
                                    <p:anim calcmode="lin" valueType="num">
                                      <p:cBhvr additive="base">
                                        <p:cTn id="8"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2"/>
                                        </p:tgtEl>
                                        <p:attrNameLst>
                                          <p:attrName>style.visibility</p:attrName>
                                        </p:attrNameLst>
                                      </p:cBhvr>
                                      <p:to>
                                        <p:strVal val="visible"/>
                                      </p:to>
                                    </p:set>
                                    <p:anim calcmode="lin" valueType="num">
                                      <p:cBhvr additive="base">
                                        <p:cTn id="13" dur="500" fill="hold"/>
                                        <p:tgtEl>
                                          <p:spTgt spid="35842"/>
                                        </p:tgtEl>
                                        <p:attrNameLst>
                                          <p:attrName>ppt_x</p:attrName>
                                        </p:attrNameLst>
                                      </p:cBhvr>
                                      <p:tavLst>
                                        <p:tav tm="0">
                                          <p:val>
                                            <p:strVal val="0-#ppt_w/2"/>
                                          </p:val>
                                        </p:tav>
                                        <p:tav tm="100000">
                                          <p:val>
                                            <p:strVal val="#ppt_x"/>
                                          </p:val>
                                        </p:tav>
                                      </p:tavLst>
                                    </p:anim>
                                    <p:anim calcmode="lin" valueType="num">
                                      <p:cBhvr additive="base">
                                        <p:cTn id="14" dur="500" fill="hold"/>
                                        <p:tgtEl>
                                          <p:spTgt spid="3584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additive="base">
                                        <p:cTn id="19" dur="500" fill="hold"/>
                                        <p:tgtEl>
                                          <p:spTgt spid="35845"/>
                                        </p:tgtEl>
                                        <p:attrNameLst>
                                          <p:attrName>ppt_x</p:attrName>
                                        </p:attrNameLst>
                                      </p:cBhvr>
                                      <p:tavLst>
                                        <p:tav tm="0">
                                          <p:val>
                                            <p:strVal val="#ppt_x"/>
                                          </p:val>
                                        </p:tav>
                                        <p:tav tm="100000">
                                          <p:val>
                                            <p:strVal val="#ppt_x"/>
                                          </p:val>
                                        </p:tav>
                                      </p:tavLst>
                                    </p:anim>
                                    <p:anim calcmode="lin" valueType="num">
                                      <p:cBhvr additive="base">
                                        <p:cTn id="20"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P spid="3584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4" name="矩形 141313"/>
          <p:cNvSpPr>
            <a:spLocks noChangeArrowheads="1"/>
          </p:cNvSpPr>
          <p:nvPr/>
        </p:nvSpPr>
        <p:spPr bwMode="auto">
          <a:xfrm>
            <a:off x="431800" y="1700213"/>
            <a:ext cx="11328400" cy="2435225"/>
          </a:xfrm>
          <a:prstGeom prst="rect">
            <a:avLst/>
          </a:prstGeom>
          <a:noFill/>
          <a:ln w="9525">
            <a:noFill/>
            <a:miter lim="800000"/>
          </a:ln>
        </p:spPr>
        <p:txBody>
          <a:bodyP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健康的生活方式不仅有利于预防各种疾病，而且有利于提高人们的健康水平，提高生活质量。健康的生活方式是：吃营养配餐；坚持体育锻炼；按时作息；不吸烟、不喝酒；拒绝毒品；积极参加集体活动。可见每天百步走，活到九十九属于健康生活的观点。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1314"/>
                                        </p:tgtEl>
                                        <p:attrNameLst>
                                          <p:attrName>style.visibility</p:attrName>
                                        </p:attrNameLst>
                                      </p:cBhvr>
                                      <p:to>
                                        <p:strVal val="visible"/>
                                      </p:to>
                                    </p:set>
                                    <p:anim calcmode="lin" valueType="num">
                                      <p:cBhvr additive="base">
                                        <p:cTn id="7" dur="500" fill="hold"/>
                                        <p:tgtEl>
                                          <p:spTgt spid="141314"/>
                                        </p:tgtEl>
                                        <p:attrNameLst>
                                          <p:attrName>ppt_x</p:attrName>
                                        </p:attrNameLst>
                                      </p:cBhvr>
                                      <p:tavLst>
                                        <p:tav tm="0">
                                          <p:val>
                                            <p:strVal val="0-#ppt_w/2"/>
                                          </p:val>
                                        </p:tav>
                                        <p:tav tm="100000">
                                          <p:val>
                                            <p:strVal val="#ppt_x"/>
                                          </p:val>
                                        </p:tav>
                                      </p:tavLst>
                                    </p:anim>
                                    <p:anim calcmode="lin" valueType="num">
                                      <p:cBhvr additive="base">
                                        <p:cTn id="8" dur="500" fill="hold"/>
                                        <p:tgtEl>
                                          <p:spTgt spid="1413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矩形 69633"/>
          <p:cNvSpPr>
            <a:spLocks noChangeArrowheads="1"/>
          </p:cNvSpPr>
          <p:nvPr/>
        </p:nvSpPr>
        <p:spPr bwMode="auto">
          <a:xfrm>
            <a:off x="541338" y="1065213"/>
            <a:ext cx="10658475" cy="4939030"/>
          </a:xfrm>
          <a:prstGeom prst="rect">
            <a:avLst/>
          </a:prstGeom>
          <a:noFill/>
          <a:ln w="9525">
            <a:noFill/>
            <a:miter lim="800000"/>
          </a:ln>
        </p:spPr>
        <p:txBody>
          <a:bodyPr>
            <a:spAutoFit/>
          </a:bodyPr>
          <a:lstStyle/>
          <a:p>
            <a:pPr eaLnBrk="0" hangingPunct="0">
              <a:lnSpc>
                <a:spcPct val="150000"/>
              </a:lnSpc>
            </a:pPr>
            <a:r>
              <a:rPr lang="en-US" altLang="zh-CN" sz="3000" b="1">
                <a:latin typeface="宋体" panose="02010600030101010101" pitchFamily="2" charset="-122"/>
              </a:rPr>
              <a:t>7</a:t>
            </a:r>
            <a:r>
              <a:rPr lang="zh-CN" altLang="en-US" sz="3000" b="1">
                <a:latin typeface="宋体" panose="02010600030101010101" pitchFamily="2" charset="-122"/>
              </a:rPr>
              <a:t>．</a:t>
            </a:r>
            <a:r>
              <a:rPr lang="zh-CN" altLang="zh-CN" sz="3000" b="1">
                <a:latin typeface="宋体" panose="02010600030101010101" pitchFamily="2" charset="-122"/>
              </a:rPr>
              <a:t>下列有关人体健康生活方式的叙述，不正确的一项是</a:t>
            </a:r>
            <a:r>
              <a:rPr lang="zh-CN" altLang="en-US" sz="3000" b="1">
                <a:latin typeface="宋体" panose="02010600030101010101" pitchFamily="2" charset="-122"/>
              </a:rPr>
              <a:t>                        </a:t>
            </a:r>
            <a:r>
              <a:rPr lang="en-US" altLang="zh-CN" sz="3000" b="1">
                <a:latin typeface="宋体" panose="02010600030101010101" pitchFamily="2" charset="-122"/>
              </a:rPr>
              <a:t>(</a:t>
            </a:r>
            <a:r>
              <a:rPr lang="zh-CN" altLang="en-US" sz="3000" b="1">
                <a:latin typeface="宋体" panose="02010600030101010101" pitchFamily="2" charset="-122"/>
              </a:rPr>
              <a:t>　　</a:t>
            </a:r>
            <a:r>
              <a:rPr lang="en-US" altLang="zh-CN" sz="3000" b="1">
                <a:latin typeface="宋体" panose="02010600030101010101" pitchFamily="2" charset="-122"/>
              </a:rPr>
              <a:t>)</a:t>
            </a:r>
            <a:endParaRPr lang="en-US" altLang="zh-CN"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①</a:t>
            </a:r>
            <a:r>
              <a:rPr lang="zh-CN" altLang="en-US" sz="3000" b="1">
                <a:latin typeface="宋体" panose="02010600030101010101" pitchFamily="2" charset="-122"/>
              </a:rPr>
              <a:t>要有充分的睡眠　②高蛋白食品吃得越多越好　③酗酒主要导致呼吸道疾病的发生　④吸烟可诱发肺癌　⑤青少年可以利用网络获取知识　⑥吸毒会损害人的神经系统</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A</a:t>
            </a:r>
            <a:r>
              <a:rPr lang="zh-CN" altLang="en-US" sz="3000" b="1">
                <a:latin typeface="宋体" panose="02010600030101010101" pitchFamily="2" charset="-122"/>
              </a:rPr>
              <a:t>．①④  </a:t>
            </a:r>
            <a:r>
              <a:rPr lang="en-US" altLang="zh-CN" sz="3000" b="1">
                <a:latin typeface="宋体" panose="02010600030101010101" pitchFamily="2" charset="-122"/>
              </a:rPr>
              <a:t>B</a:t>
            </a:r>
            <a:r>
              <a:rPr lang="zh-CN" altLang="en-US" sz="3000" b="1">
                <a:latin typeface="宋体" panose="02010600030101010101" pitchFamily="2" charset="-122"/>
              </a:rPr>
              <a:t>．③⑤</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C</a:t>
            </a:r>
            <a:r>
              <a:rPr lang="zh-CN" altLang="en-US" sz="3000" b="1">
                <a:latin typeface="宋体" panose="02010600030101010101" pitchFamily="2" charset="-122"/>
              </a:rPr>
              <a:t>．②③  </a:t>
            </a:r>
            <a:r>
              <a:rPr lang="en-US" altLang="zh-CN" sz="3000" b="1">
                <a:latin typeface="宋体" panose="02010600030101010101" pitchFamily="2" charset="-122"/>
              </a:rPr>
              <a:t>D</a:t>
            </a:r>
            <a:r>
              <a:rPr lang="zh-CN" altLang="en-US" sz="3000" b="1">
                <a:latin typeface="宋体" panose="02010600030101010101" pitchFamily="2" charset="-122"/>
              </a:rPr>
              <a:t>．②⑥</a:t>
            </a:r>
            <a:endParaRPr lang="zh-CN" altLang="en-US" sz="3000" b="1">
              <a:latin typeface="宋体" panose="02010600030101010101" pitchFamily="2" charset="-122"/>
            </a:endParaRPr>
          </a:p>
        </p:txBody>
      </p:sp>
      <p:sp>
        <p:nvSpPr>
          <p:cNvPr id="69642" name="文本框 69641"/>
          <p:cNvSpPr txBox="1">
            <a:spLocks noChangeArrowheads="1"/>
          </p:cNvSpPr>
          <p:nvPr/>
        </p:nvSpPr>
        <p:spPr bwMode="auto">
          <a:xfrm>
            <a:off x="810260" y="1782445"/>
            <a:ext cx="866775" cy="560388"/>
          </a:xfrm>
          <a:prstGeom prst="rect">
            <a:avLst/>
          </a:prstGeom>
          <a:noFill/>
          <a:ln w="9525">
            <a:noFill/>
            <a:miter lim="800000"/>
          </a:ln>
        </p:spPr>
        <p:txBody>
          <a:bodyPr>
            <a:spAutoFit/>
          </a:bodyPr>
          <a:lstStyle/>
          <a:p>
            <a:pPr algn="ctr" eaLnBrk="0" hangingPunct="0">
              <a:lnSpc>
                <a:spcPct val="150000"/>
              </a:lnSpc>
              <a:spcBef>
                <a:spcPct val="50000"/>
              </a:spcBef>
            </a:pPr>
            <a:r>
              <a:rPr lang="en-US" altLang="zh-CN" sz="2400" b="1">
                <a:solidFill>
                  <a:srgbClr val="FF0000"/>
                </a:solidFill>
                <a:latin typeface="宋体" panose="02010600030101010101" pitchFamily="2" charset="-122"/>
              </a:rPr>
              <a:t>C</a:t>
            </a:r>
            <a:endParaRPr lang="en-US" altLang="zh-CN" sz="24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additive="base">
                                        <p:cTn id="7" dur="500" fill="hold"/>
                                        <p:tgtEl>
                                          <p:spTgt spid="69634"/>
                                        </p:tgtEl>
                                        <p:attrNameLst>
                                          <p:attrName>ppt_x</p:attrName>
                                        </p:attrNameLst>
                                      </p:cBhvr>
                                      <p:tavLst>
                                        <p:tav tm="0">
                                          <p:val>
                                            <p:strVal val="0-#ppt_w/2"/>
                                          </p:val>
                                        </p:tav>
                                        <p:tav tm="100000">
                                          <p:val>
                                            <p:strVal val="#ppt_x"/>
                                          </p:val>
                                        </p:tav>
                                      </p:tavLst>
                                    </p:anim>
                                    <p:anim calcmode="lin" valueType="num">
                                      <p:cBhvr additive="base">
                                        <p:cTn id="8" dur="500" fill="hold"/>
                                        <p:tgtEl>
                                          <p:spTgt spid="696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642"/>
                                        </p:tgtEl>
                                        <p:attrNameLst>
                                          <p:attrName>style.visibility</p:attrName>
                                        </p:attrNameLst>
                                      </p:cBhvr>
                                      <p:to>
                                        <p:strVal val="visible"/>
                                      </p:to>
                                    </p:set>
                                    <p:anim calcmode="lin" valueType="num">
                                      <p:cBhvr additive="base">
                                        <p:cTn id="13" dur="500" fill="hold"/>
                                        <p:tgtEl>
                                          <p:spTgt spid="69642"/>
                                        </p:tgtEl>
                                        <p:attrNameLst>
                                          <p:attrName>ppt_x</p:attrName>
                                        </p:attrNameLst>
                                      </p:cBhvr>
                                      <p:tavLst>
                                        <p:tav tm="0">
                                          <p:val>
                                            <p:strVal val="#ppt_x"/>
                                          </p:val>
                                        </p:tav>
                                        <p:tav tm="100000">
                                          <p:val>
                                            <p:strVal val="#ppt_x"/>
                                          </p:val>
                                        </p:tav>
                                      </p:tavLst>
                                    </p:anim>
                                    <p:anim calcmode="lin" valueType="num">
                                      <p:cBhvr additive="base">
                                        <p:cTn id="14" dur="500" fill="hold"/>
                                        <p:tgtEl>
                                          <p:spTgt spid="696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4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63" name="矩形 143362"/>
          <p:cNvSpPr>
            <a:spLocks noChangeArrowheads="1"/>
          </p:cNvSpPr>
          <p:nvPr/>
        </p:nvSpPr>
        <p:spPr bwMode="auto">
          <a:xfrm>
            <a:off x="719138" y="2182813"/>
            <a:ext cx="10848975" cy="2435225"/>
          </a:xfrm>
          <a:prstGeom prst="rect">
            <a:avLst/>
          </a:prstGeom>
          <a:noFill/>
          <a:ln w="9525">
            <a:noFill/>
            <a:miter lim="800000"/>
          </a:ln>
        </p:spPr>
        <p:txBody>
          <a:bodyP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过多地食用高蛋白食物会加重身体的负担，因此并不是高蛋白食品营养丰富，吃得越多越好。长期酗酒对人体的危害非常大，过量的酒精能使脂肪沉淀到血管壁上，使得管腔变窄，继而使血压升高，加速人体动脉硬化的过程，使脂肪肝以及冠心病的发病率增高。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3"/>
                                        </p:tgtEl>
                                        <p:attrNameLst>
                                          <p:attrName>style.visibility</p:attrName>
                                        </p:attrNameLst>
                                      </p:cBhvr>
                                      <p:to>
                                        <p:strVal val="visible"/>
                                      </p:to>
                                    </p:set>
                                    <p:anim calcmode="lin" valueType="num">
                                      <p:cBhvr additive="base">
                                        <p:cTn id="7" dur="500" fill="hold"/>
                                        <p:tgtEl>
                                          <p:spTgt spid="143363"/>
                                        </p:tgtEl>
                                        <p:attrNameLst>
                                          <p:attrName>ppt_x</p:attrName>
                                        </p:attrNameLst>
                                      </p:cBhvr>
                                      <p:tavLst>
                                        <p:tav tm="0">
                                          <p:val>
                                            <p:strVal val="0-#ppt_w/2"/>
                                          </p:val>
                                        </p:tav>
                                        <p:tav tm="100000">
                                          <p:val>
                                            <p:strVal val="#ppt_x"/>
                                          </p:val>
                                        </p:tav>
                                      </p:tavLst>
                                    </p:anim>
                                    <p:anim calcmode="lin" valueType="num">
                                      <p:cBhvr additive="base">
                                        <p:cTn id="8" dur="500" fill="hold"/>
                                        <p:tgtEl>
                                          <p:spTgt spid="1433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63" name="矩形 78862"/>
          <p:cNvSpPr>
            <a:spLocks noChangeArrowheads="1"/>
          </p:cNvSpPr>
          <p:nvPr/>
        </p:nvSpPr>
        <p:spPr bwMode="auto">
          <a:xfrm>
            <a:off x="527050" y="939800"/>
            <a:ext cx="11328400" cy="5631180"/>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en-US" altLang="zh-CN" sz="3000" b="1">
                <a:latin typeface="+mn-ea"/>
                <a:ea typeface="+mn-ea"/>
              </a:rPr>
              <a:t>8</a:t>
            </a:r>
            <a:r>
              <a:rPr lang="zh-CN" altLang="en-US" sz="3000" b="1">
                <a:latin typeface="+mn-ea"/>
                <a:ea typeface="+mn-ea"/>
              </a:rPr>
              <a:t>．</a:t>
            </a:r>
            <a:r>
              <a:rPr lang="zh-CN" altLang="zh-CN" sz="3000" b="1">
                <a:latin typeface="+mn-ea"/>
                <a:ea typeface="+mn-ea"/>
              </a:rPr>
              <a:t>近期媒体报道了一位中学生因为一部手机而发生跳楼的极端事件。请你结合所学知识和这名学生的行为，判断以下说法错误的是</a:t>
            </a:r>
            <a:r>
              <a:rPr lang="zh-CN" altLang="en-US" sz="3000" b="1">
                <a:latin typeface="+mn-ea"/>
                <a:ea typeface="+mn-ea"/>
              </a:rPr>
              <a:t>                         </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a:t>
            </a:r>
            <a:r>
              <a:rPr lang="zh-CN" altLang="en-US" sz="3000" b="1">
                <a:latin typeface="+mn-ea"/>
                <a:ea typeface="+mn-ea"/>
              </a:rPr>
              <a:t>．这位同学身体没有疾病，他就是健康的</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B</a:t>
            </a:r>
            <a:r>
              <a:rPr lang="zh-CN" altLang="en-US" sz="3000" b="1">
                <a:latin typeface="+mn-ea"/>
                <a:ea typeface="+mn-ea"/>
              </a:rPr>
              <a:t>．心情愉快是儿童青少年心理健康的核心</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．在日常生活中遇到挫折时，可以通过听音乐、打球等方式缓解情绪</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D</a:t>
            </a:r>
            <a:r>
              <a:rPr lang="zh-CN" altLang="en-US" sz="3000" b="1">
                <a:latin typeface="+mn-ea"/>
                <a:ea typeface="+mn-ea"/>
              </a:rPr>
              <a:t>．健康是指身体上、心理上和社会适应方面的良好状态</a:t>
            </a:r>
            <a:endParaRPr lang="en-US" altLang="zh-CN" sz="3000" b="1">
              <a:latin typeface="+mn-ea"/>
              <a:ea typeface="+mn-ea"/>
            </a:endParaRPr>
          </a:p>
        </p:txBody>
      </p:sp>
      <p:sp>
        <p:nvSpPr>
          <p:cNvPr id="78859" name="文本框 78858"/>
          <p:cNvSpPr txBox="1">
            <a:spLocks noChangeArrowheads="1"/>
          </p:cNvSpPr>
          <p:nvPr/>
        </p:nvSpPr>
        <p:spPr bwMode="auto">
          <a:xfrm>
            <a:off x="930275" y="2346643"/>
            <a:ext cx="477838" cy="558800"/>
          </a:xfrm>
          <a:prstGeom prst="rect">
            <a:avLst/>
          </a:prstGeom>
          <a:noFill/>
          <a:ln w="9525">
            <a:noFill/>
            <a:miter lim="800000"/>
          </a:ln>
        </p:spPr>
        <p:txBody>
          <a:bodyPr>
            <a:spAutoFit/>
          </a:bodyPr>
          <a:lstStyle/>
          <a:p>
            <a:pPr algn="ctr" eaLnBrk="0" hangingPunct="0">
              <a:lnSpc>
                <a:spcPct val="150000"/>
              </a:lnSpc>
              <a:spcBef>
                <a:spcPct val="50000"/>
              </a:spcBef>
              <a:spcAft>
                <a:spcPts val="0"/>
              </a:spcAft>
              <a:defRPr/>
            </a:pPr>
            <a:r>
              <a:rPr lang="en-US" altLang="zh-CN" sz="2400" b="1">
                <a:solidFill>
                  <a:srgbClr val="FF0000"/>
                </a:solidFill>
                <a:latin typeface="+mn-ea"/>
                <a:ea typeface="+mn-ea"/>
              </a:rPr>
              <a:t>A</a:t>
            </a:r>
            <a:endParaRPr lang="en-US" altLang="zh-CN" sz="2400" b="1">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63"/>
                                        </p:tgtEl>
                                        <p:attrNameLst>
                                          <p:attrName>style.visibility</p:attrName>
                                        </p:attrNameLst>
                                      </p:cBhvr>
                                      <p:to>
                                        <p:strVal val="visible"/>
                                      </p:to>
                                    </p:set>
                                    <p:anim calcmode="lin" valueType="num">
                                      <p:cBhvr additive="base">
                                        <p:cTn id="7" dur="500" fill="hold"/>
                                        <p:tgtEl>
                                          <p:spTgt spid="78863"/>
                                        </p:tgtEl>
                                        <p:attrNameLst>
                                          <p:attrName>ppt_x</p:attrName>
                                        </p:attrNameLst>
                                      </p:cBhvr>
                                      <p:tavLst>
                                        <p:tav tm="0">
                                          <p:val>
                                            <p:strVal val="0-#ppt_w/2"/>
                                          </p:val>
                                        </p:tav>
                                        <p:tav tm="100000">
                                          <p:val>
                                            <p:strVal val="#ppt_x"/>
                                          </p:val>
                                        </p:tav>
                                      </p:tavLst>
                                    </p:anim>
                                    <p:anim calcmode="lin" valueType="num">
                                      <p:cBhvr additive="base">
                                        <p:cTn id="8" dur="500" fill="hold"/>
                                        <p:tgtEl>
                                          <p:spTgt spid="788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8859"/>
                                        </p:tgtEl>
                                        <p:attrNameLst>
                                          <p:attrName>style.visibility</p:attrName>
                                        </p:attrNameLst>
                                      </p:cBhvr>
                                      <p:to>
                                        <p:strVal val="visible"/>
                                      </p:to>
                                    </p:set>
                                    <p:anim calcmode="lin" valueType="num">
                                      <p:cBhvr additive="base">
                                        <p:cTn id="13" dur="500" fill="hold"/>
                                        <p:tgtEl>
                                          <p:spTgt spid="78859"/>
                                        </p:tgtEl>
                                        <p:attrNameLst>
                                          <p:attrName>ppt_x</p:attrName>
                                        </p:attrNameLst>
                                      </p:cBhvr>
                                      <p:tavLst>
                                        <p:tav tm="0">
                                          <p:val>
                                            <p:strVal val="#ppt_x"/>
                                          </p:val>
                                        </p:tav>
                                        <p:tav tm="100000">
                                          <p:val>
                                            <p:strVal val="#ppt_x"/>
                                          </p:val>
                                        </p:tav>
                                      </p:tavLst>
                                    </p:anim>
                                    <p:anim calcmode="lin" valueType="num">
                                      <p:cBhvr additive="base">
                                        <p:cTn id="14" dur="500" fill="hold"/>
                                        <p:tgtEl>
                                          <p:spTgt spid="788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3" grpId="0"/>
      <p:bldP spid="7885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102" name="文本框 132101"/>
          <p:cNvSpPr txBox="1">
            <a:spLocks noChangeArrowheads="1"/>
          </p:cNvSpPr>
          <p:nvPr/>
        </p:nvSpPr>
        <p:spPr bwMode="auto">
          <a:xfrm>
            <a:off x="6854825" y="3213100"/>
            <a:ext cx="585788" cy="1655763"/>
          </a:xfrm>
          <a:prstGeom prst="rect">
            <a:avLst/>
          </a:prstGeom>
          <a:noFill/>
          <a:ln w="9525">
            <a:solidFill>
              <a:schemeClr val="tx1"/>
            </a:solidFill>
            <a:miter lim="800000"/>
          </a:ln>
        </p:spPr>
        <p:txBody>
          <a:bodyPr vert="eaVert">
            <a:spAutoFit/>
          </a:bodyPr>
          <a:lstStyle/>
          <a:p>
            <a:pPr algn="ctr" eaLnBrk="0" hangingPunct="0">
              <a:spcBef>
                <a:spcPct val="50000"/>
              </a:spcBef>
              <a:spcAft>
                <a:spcPts val="0"/>
              </a:spcAft>
              <a:defRPr/>
            </a:pPr>
            <a:r>
              <a:rPr lang="zh-CN" altLang="en-US" sz="2600" b="1">
                <a:latin typeface="+mn-ea"/>
                <a:ea typeface="+mn-ea"/>
              </a:rPr>
              <a:t>安全用药</a:t>
            </a:r>
            <a:endParaRPr lang="zh-CN" altLang="en-US" sz="2600" b="1">
              <a:latin typeface="+mn-ea"/>
              <a:ea typeface="+mn-ea"/>
            </a:endParaRPr>
          </a:p>
        </p:txBody>
      </p:sp>
      <p:sp>
        <p:nvSpPr>
          <p:cNvPr id="132108" name="文本框 132107"/>
          <p:cNvSpPr txBox="1">
            <a:spLocks noChangeArrowheads="1"/>
          </p:cNvSpPr>
          <p:nvPr/>
        </p:nvSpPr>
        <p:spPr bwMode="auto">
          <a:xfrm>
            <a:off x="3600450" y="1773238"/>
            <a:ext cx="1249363" cy="892175"/>
          </a:xfrm>
          <a:prstGeom prst="rect">
            <a:avLst/>
          </a:prstGeom>
          <a:noFill/>
          <a:ln w="9525">
            <a:solidFill>
              <a:schemeClr val="tx1"/>
            </a:solidFill>
            <a:miter lim="800000"/>
          </a:ln>
        </p:spPr>
        <p:txBody>
          <a:bodyPr>
            <a:spAutoFit/>
          </a:bodyPr>
          <a:lstStyle/>
          <a:p>
            <a:pPr algn="ctr" eaLnBrk="0" hangingPunct="0">
              <a:spcBef>
                <a:spcPct val="50000"/>
              </a:spcBef>
              <a:spcAft>
                <a:spcPts val="0"/>
              </a:spcAft>
              <a:defRPr/>
            </a:pPr>
            <a:r>
              <a:rPr lang="zh-CN" altLang="en-US" sz="2600" b="1">
                <a:latin typeface="+mn-ea"/>
                <a:ea typeface="+mn-ea"/>
              </a:rPr>
              <a:t>远离烟酒</a:t>
            </a:r>
            <a:endParaRPr lang="zh-CN" altLang="en-US" sz="2600" b="1">
              <a:latin typeface="+mn-ea"/>
              <a:ea typeface="+mn-ea"/>
            </a:endParaRPr>
          </a:p>
        </p:txBody>
      </p:sp>
      <p:sp>
        <p:nvSpPr>
          <p:cNvPr id="132109" name="文本框 132108"/>
          <p:cNvSpPr txBox="1">
            <a:spLocks noChangeArrowheads="1"/>
          </p:cNvSpPr>
          <p:nvPr/>
        </p:nvSpPr>
        <p:spPr bwMode="auto">
          <a:xfrm>
            <a:off x="5422900" y="1800225"/>
            <a:ext cx="1150938" cy="892175"/>
          </a:xfrm>
          <a:prstGeom prst="rect">
            <a:avLst/>
          </a:prstGeom>
          <a:noFill/>
          <a:ln w="9525">
            <a:solidFill>
              <a:schemeClr val="tx1"/>
            </a:solidFill>
            <a:miter lim="800000"/>
          </a:ln>
        </p:spPr>
        <p:txBody>
          <a:bodyPr>
            <a:spAutoFit/>
          </a:bodyPr>
          <a:lstStyle/>
          <a:p>
            <a:pPr algn="ctr" eaLnBrk="0" hangingPunct="0">
              <a:spcBef>
                <a:spcPct val="50000"/>
              </a:spcBef>
              <a:spcAft>
                <a:spcPts val="0"/>
              </a:spcAft>
              <a:defRPr/>
            </a:pPr>
            <a:r>
              <a:rPr lang="zh-CN" altLang="en-US" sz="2600" b="1">
                <a:latin typeface="+mn-ea"/>
                <a:ea typeface="+mn-ea"/>
              </a:rPr>
              <a:t>珍爱生命</a:t>
            </a:r>
            <a:endParaRPr lang="zh-CN" altLang="en-US" sz="2600" b="1">
              <a:latin typeface="+mn-ea"/>
              <a:ea typeface="+mn-ea"/>
            </a:endParaRPr>
          </a:p>
        </p:txBody>
      </p:sp>
      <p:sp>
        <p:nvSpPr>
          <p:cNvPr id="132141" name="文本框 132140"/>
          <p:cNvSpPr txBox="1">
            <a:spLocks noChangeArrowheads="1"/>
          </p:cNvSpPr>
          <p:nvPr/>
        </p:nvSpPr>
        <p:spPr bwMode="auto">
          <a:xfrm>
            <a:off x="5137150" y="3500438"/>
            <a:ext cx="1150938" cy="892175"/>
          </a:xfrm>
          <a:prstGeom prst="rect">
            <a:avLst/>
          </a:prstGeom>
          <a:noFill/>
          <a:ln w="9525">
            <a:solidFill>
              <a:schemeClr val="tx1"/>
            </a:solidFill>
            <a:miter lim="800000"/>
          </a:ln>
        </p:spPr>
        <p:txBody>
          <a:bodyPr>
            <a:spAutoFit/>
          </a:bodyPr>
          <a:lstStyle/>
          <a:p>
            <a:pPr eaLnBrk="0" hangingPunct="0">
              <a:spcBef>
                <a:spcPct val="50000"/>
              </a:spcBef>
              <a:spcAft>
                <a:spcPts val="0"/>
              </a:spcAft>
              <a:defRPr/>
            </a:pPr>
            <a:r>
              <a:rPr lang="zh-CN" altLang="en-US" sz="2600" b="1">
                <a:latin typeface="+mn-ea"/>
                <a:ea typeface="+mn-ea"/>
              </a:rPr>
              <a:t>拒绝毒品</a:t>
            </a:r>
            <a:endParaRPr lang="zh-CN" altLang="en-US" sz="2600" b="1">
              <a:latin typeface="+mn-ea"/>
              <a:ea typeface="+mn-ea"/>
            </a:endParaRPr>
          </a:p>
        </p:txBody>
      </p:sp>
      <p:sp>
        <p:nvSpPr>
          <p:cNvPr id="132165" name="文本框 132164"/>
          <p:cNvSpPr txBox="1">
            <a:spLocks noChangeArrowheads="1"/>
          </p:cNvSpPr>
          <p:nvPr/>
        </p:nvSpPr>
        <p:spPr bwMode="auto">
          <a:xfrm>
            <a:off x="7151688" y="2058988"/>
            <a:ext cx="1922462" cy="492125"/>
          </a:xfrm>
          <a:prstGeom prst="rect">
            <a:avLst/>
          </a:prstGeom>
          <a:noFill/>
          <a:ln w="9525">
            <a:solidFill>
              <a:schemeClr val="tx1"/>
            </a:solidFill>
            <a:miter lim="800000"/>
          </a:ln>
        </p:spPr>
        <p:txBody>
          <a:bodyPr>
            <a:spAutoFit/>
          </a:bodyPr>
          <a:lstStyle/>
          <a:p>
            <a:pPr eaLnBrk="0" hangingPunct="0">
              <a:spcBef>
                <a:spcPct val="50000"/>
              </a:spcBef>
              <a:spcAft>
                <a:spcPts val="0"/>
              </a:spcAft>
              <a:defRPr/>
            </a:pPr>
            <a:r>
              <a:rPr lang="zh-CN" altLang="en-US" sz="2600" b="1">
                <a:latin typeface="+mn-ea"/>
                <a:ea typeface="+mn-ea"/>
              </a:rPr>
              <a:t>关注健康</a:t>
            </a:r>
            <a:endParaRPr lang="zh-CN" altLang="en-US" sz="2600" b="1">
              <a:latin typeface="+mn-ea"/>
              <a:ea typeface="+mn-ea"/>
            </a:endParaRPr>
          </a:p>
        </p:txBody>
      </p:sp>
      <p:sp>
        <p:nvSpPr>
          <p:cNvPr id="132172" name="文本框 132171"/>
          <p:cNvSpPr txBox="1">
            <a:spLocks noChangeArrowheads="1"/>
          </p:cNvSpPr>
          <p:nvPr/>
        </p:nvSpPr>
        <p:spPr bwMode="auto">
          <a:xfrm>
            <a:off x="9840913" y="1844675"/>
            <a:ext cx="1631950" cy="892175"/>
          </a:xfrm>
          <a:prstGeom prst="rect">
            <a:avLst/>
          </a:prstGeom>
          <a:noFill/>
          <a:ln w="9525">
            <a:solidFill>
              <a:schemeClr val="tx1"/>
            </a:solidFill>
            <a:miter lim="800000"/>
          </a:ln>
        </p:spPr>
        <p:txBody>
          <a:bodyPr>
            <a:spAutoFit/>
          </a:bodyPr>
          <a:lstStyle/>
          <a:p>
            <a:pPr eaLnBrk="0" hangingPunct="0">
              <a:spcBef>
                <a:spcPct val="50000"/>
              </a:spcBef>
              <a:spcAft>
                <a:spcPts val="0"/>
              </a:spcAft>
              <a:defRPr/>
            </a:pPr>
            <a:r>
              <a:rPr lang="zh-CN" altLang="en-US" sz="2600" b="1">
                <a:latin typeface="+mn-ea"/>
                <a:ea typeface="+mn-ea"/>
              </a:rPr>
              <a:t>健康的新概念</a:t>
            </a:r>
            <a:endParaRPr lang="zh-CN" altLang="en-US" sz="2600" b="1">
              <a:latin typeface="+mn-ea"/>
              <a:ea typeface="+mn-ea"/>
            </a:endParaRPr>
          </a:p>
        </p:txBody>
      </p:sp>
      <p:sp>
        <p:nvSpPr>
          <p:cNvPr id="132176" name="直接连接符 132175"/>
          <p:cNvSpPr>
            <a:spLocks noChangeShapeType="1"/>
          </p:cNvSpPr>
          <p:nvPr/>
        </p:nvSpPr>
        <p:spPr bwMode="auto">
          <a:xfrm flipH="1">
            <a:off x="4846638" y="2276475"/>
            <a:ext cx="574675"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77" name="直接连接符 132176"/>
          <p:cNvSpPr>
            <a:spLocks noChangeShapeType="1"/>
          </p:cNvSpPr>
          <p:nvPr/>
        </p:nvSpPr>
        <p:spPr bwMode="auto">
          <a:xfrm flipH="1">
            <a:off x="3213100" y="1916113"/>
            <a:ext cx="290513"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78" name="直接连接符 132177"/>
          <p:cNvSpPr>
            <a:spLocks noChangeShapeType="1"/>
          </p:cNvSpPr>
          <p:nvPr/>
        </p:nvSpPr>
        <p:spPr bwMode="auto">
          <a:xfrm>
            <a:off x="9072563" y="2420938"/>
            <a:ext cx="765175"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79" name="文本框 132178"/>
          <p:cNvSpPr txBox="1">
            <a:spLocks noChangeArrowheads="1"/>
          </p:cNvSpPr>
          <p:nvPr/>
        </p:nvSpPr>
        <p:spPr bwMode="auto">
          <a:xfrm>
            <a:off x="239713" y="1484313"/>
            <a:ext cx="2784475" cy="492125"/>
          </a:xfrm>
          <a:prstGeom prst="rect">
            <a:avLst/>
          </a:prstGeom>
          <a:noFill/>
          <a:ln w="9525">
            <a:solidFill>
              <a:schemeClr val="tx1"/>
            </a:solidFill>
            <a:miter lim="800000"/>
          </a:ln>
        </p:spPr>
        <p:txBody>
          <a:bodyPr>
            <a:spAutoFit/>
          </a:bodyPr>
          <a:lstStyle/>
          <a:p>
            <a:pPr eaLnBrk="0" fontAlgn="auto" hangingPunct="0">
              <a:spcBef>
                <a:spcPct val="50000"/>
              </a:spcBef>
              <a:spcAft>
                <a:spcPts val="0"/>
              </a:spcAft>
              <a:defRPr/>
            </a:pPr>
            <a:r>
              <a:rPr lang="zh-CN" altLang="en-US" sz="2600" b="1">
                <a:latin typeface="+mn-ea"/>
                <a:ea typeface="+mn-ea"/>
              </a:rPr>
              <a:t>酗酒危害健康</a:t>
            </a:r>
            <a:endParaRPr lang="zh-CN" altLang="en-US" sz="2600" b="1">
              <a:latin typeface="+mn-ea"/>
              <a:ea typeface="+mn-ea"/>
            </a:endParaRPr>
          </a:p>
        </p:txBody>
      </p:sp>
      <p:sp>
        <p:nvSpPr>
          <p:cNvPr id="132180" name="直接连接符 132179"/>
          <p:cNvSpPr>
            <a:spLocks noChangeShapeType="1"/>
          </p:cNvSpPr>
          <p:nvPr/>
        </p:nvSpPr>
        <p:spPr bwMode="auto">
          <a:xfrm flipH="1">
            <a:off x="3024188" y="2781300"/>
            <a:ext cx="574675"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81" name="文本框 132180"/>
          <p:cNvSpPr txBox="1">
            <a:spLocks noChangeArrowheads="1"/>
          </p:cNvSpPr>
          <p:nvPr/>
        </p:nvSpPr>
        <p:spPr bwMode="auto">
          <a:xfrm>
            <a:off x="239713" y="2420938"/>
            <a:ext cx="2784475" cy="492125"/>
          </a:xfrm>
          <a:prstGeom prst="rect">
            <a:avLst/>
          </a:prstGeom>
          <a:noFill/>
          <a:ln w="9525">
            <a:solidFill>
              <a:schemeClr val="tx1"/>
            </a:solidFill>
            <a:miter lim="800000"/>
          </a:ln>
        </p:spPr>
        <p:txBody>
          <a:bodyPr>
            <a:spAutoFit/>
          </a:bodyPr>
          <a:lstStyle/>
          <a:p>
            <a:pPr eaLnBrk="0" fontAlgn="auto" hangingPunct="0">
              <a:spcBef>
                <a:spcPct val="50000"/>
              </a:spcBef>
              <a:spcAft>
                <a:spcPts val="0"/>
              </a:spcAft>
              <a:defRPr/>
            </a:pPr>
            <a:r>
              <a:rPr lang="zh-CN" altLang="en-US" sz="2600" b="1">
                <a:latin typeface="+mn-ea"/>
                <a:ea typeface="+mn-ea"/>
              </a:rPr>
              <a:t>吸烟危害健康</a:t>
            </a:r>
            <a:endParaRPr lang="zh-CN" altLang="en-US" sz="2600" b="1">
              <a:latin typeface="+mn-ea"/>
              <a:ea typeface="+mn-ea"/>
            </a:endParaRPr>
          </a:p>
        </p:txBody>
      </p:sp>
      <p:sp>
        <p:nvSpPr>
          <p:cNvPr id="132182" name="直接连接符 132181"/>
          <p:cNvSpPr>
            <a:spLocks noChangeShapeType="1"/>
          </p:cNvSpPr>
          <p:nvPr/>
        </p:nvSpPr>
        <p:spPr bwMode="auto">
          <a:xfrm>
            <a:off x="6577013" y="2349500"/>
            <a:ext cx="574675"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83" name="直接连接符 132182"/>
          <p:cNvSpPr>
            <a:spLocks noChangeShapeType="1"/>
          </p:cNvSpPr>
          <p:nvPr/>
        </p:nvSpPr>
        <p:spPr bwMode="auto">
          <a:xfrm>
            <a:off x="7246938" y="2708275"/>
            <a:ext cx="0" cy="503238"/>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84" name="文本框 132183"/>
          <p:cNvSpPr txBox="1">
            <a:spLocks noChangeArrowheads="1"/>
          </p:cNvSpPr>
          <p:nvPr/>
        </p:nvSpPr>
        <p:spPr bwMode="auto">
          <a:xfrm>
            <a:off x="7837488" y="3224213"/>
            <a:ext cx="585787" cy="1655762"/>
          </a:xfrm>
          <a:prstGeom prst="rect">
            <a:avLst/>
          </a:prstGeom>
          <a:noFill/>
          <a:ln w="9525">
            <a:solidFill>
              <a:schemeClr val="tx1"/>
            </a:solidFill>
            <a:miter lim="800000"/>
          </a:ln>
        </p:spPr>
        <p:txBody>
          <a:bodyPr vert="eaVert">
            <a:spAutoFit/>
          </a:bodyPr>
          <a:lstStyle/>
          <a:p>
            <a:pPr algn="ctr" eaLnBrk="0" hangingPunct="0">
              <a:spcBef>
                <a:spcPct val="50000"/>
              </a:spcBef>
              <a:spcAft>
                <a:spcPts val="0"/>
              </a:spcAft>
              <a:defRPr/>
            </a:pPr>
            <a:r>
              <a:rPr lang="zh-CN" altLang="en-US" sz="2600" b="1" dirty="0">
                <a:latin typeface="+mn-ea"/>
                <a:ea typeface="+mn-ea"/>
              </a:rPr>
              <a:t>家庭药箱</a:t>
            </a:r>
            <a:endParaRPr lang="zh-CN" altLang="en-US" sz="2600" b="1" dirty="0">
              <a:latin typeface="+mn-ea"/>
              <a:ea typeface="+mn-ea"/>
            </a:endParaRPr>
          </a:p>
        </p:txBody>
      </p:sp>
      <p:sp>
        <p:nvSpPr>
          <p:cNvPr id="132185" name="直接连接符 132184"/>
          <p:cNvSpPr>
            <a:spLocks noChangeShapeType="1"/>
          </p:cNvSpPr>
          <p:nvPr/>
        </p:nvSpPr>
        <p:spPr bwMode="auto">
          <a:xfrm>
            <a:off x="8015288" y="2708275"/>
            <a:ext cx="0" cy="503238"/>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86" name="直接连接符 132185"/>
          <p:cNvSpPr>
            <a:spLocks noChangeShapeType="1"/>
          </p:cNvSpPr>
          <p:nvPr/>
        </p:nvSpPr>
        <p:spPr bwMode="auto">
          <a:xfrm>
            <a:off x="8878888" y="2708275"/>
            <a:ext cx="0" cy="503238"/>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87" name="文本框 132186"/>
          <p:cNvSpPr txBox="1">
            <a:spLocks noChangeArrowheads="1"/>
          </p:cNvSpPr>
          <p:nvPr/>
        </p:nvSpPr>
        <p:spPr bwMode="auto">
          <a:xfrm>
            <a:off x="8697913" y="3224213"/>
            <a:ext cx="584200" cy="1655762"/>
          </a:xfrm>
          <a:prstGeom prst="rect">
            <a:avLst/>
          </a:prstGeom>
          <a:noFill/>
          <a:ln w="9525">
            <a:solidFill>
              <a:schemeClr val="tx1"/>
            </a:solidFill>
            <a:miter lim="800000"/>
          </a:ln>
        </p:spPr>
        <p:txBody>
          <a:bodyPr vert="eaVert">
            <a:spAutoFit/>
          </a:bodyPr>
          <a:lstStyle/>
          <a:p>
            <a:pPr algn="ctr" eaLnBrk="0" hangingPunct="0">
              <a:spcBef>
                <a:spcPct val="50000"/>
              </a:spcBef>
              <a:spcAft>
                <a:spcPts val="0"/>
              </a:spcAft>
              <a:defRPr/>
            </a:pPr>
            <a:r>
              <a:rPr lang="zh-CN" altLang="en-US" sz="2600" b="1">
                <a:latin typeface="+mn-ea"/>
                <a:ea typeface="+mn-ea"/>
              </a:rPr>
              <a:t>急救方法</a:t>
            </a:r>
            <a:endParaRPr lang="zh-CN" altLang="en-US" sz="2600" b="1">
              <a:latin typeface="+mn-ea"/>
              <a:ea typeface="+mn-ea"/>
            </a:endParaRPr>
          </a:p>
        </p:txBody>
      </p:sp>
      <p:sp>
        <p:nvSpPr>
          <p:cNvPr id="132188" name="直接连接符 132187"/>
          <p:cNvSpPr>
            <a:spLocks noChangeShapeType="1"/>
          </p:cNvSpPr>
          <p:nvPr/>
        </p:nvSpPr>
        <p:spPr bwMode="auto">
          <a:xfrm>
            <a:off x="5808663" y="2997200"/>
            <a:ext cx="0" cy="503238"/>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89" name="直接连接符 132188"/>
          <p:cNvSpPr>
            <a:spLocks noChangeShapeType="1"/>
          </p:cNvSpPr>
          <p:nvPr/>
        </p:nvSpPr>
        <p:spPr bwMode="auto">
          <a:xfrm flipH="1">
            <a:off x="4559300" y="3573463"/>
            <a:ext cx="573088"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90" name="文本框 132189"/>
          <p:cNvSpPr txBox="1">
            <a:spLocks noChangeArrowheads="1"/>
          </p:cNvSpPr>
          <p:nvPr/>
        </p:nvSpPr>
        <p:spPr bwMode="auto">
          <a:xfrm>
            <a:off x="2446338" y="3284538"/>
            <a:ext cx="2112962" cy="492125"/>
          </a:xfrm>
          <a:prstGeom prst="rect">
            <a:avLst/>
          </a:prstGeom>
          <a:noFill/>
          <a:ln w="9525">
            <a:solidFill>
              <a:schemeClr val="tx1"/>
            </a:solidFill>
            <a:miter lim="800000"/>
          </a:ln>
        </p:spPr>
        <p:txBody>
          <a:bodyPr>
            <a:spAutoFit/>
          </a:bodyPr>
          <a:lstStyle/>
          <a:p>
            <a:pPr eaLnBrk="0" fontAlgn="auto" hangingPunct="0">
              <a:spcBef>
                <a:spcPct val="50000"/>
              </a:spcBef>
              <a:spcAft>
                <a:spcPts val="0"/>
              </a:spcAft>
              <a:defRPr/>
            </a:pPr>
            <a:r>
              <a:rPr lang="zh-CN" altLang="en-US" sz="2600" b="1">
                <a:latin typeface="+mn-ea"/>
                <a:ea typeface="+mn-ea"/>
              </a:rPr>
              <a:t>认识毒品</a:t>
            </a:r>
            <a:endParaRPr lang="zh-CN" altLang="en-US" sz="2600" b="1">
              <a:latin typeface="+mn-ea"/>
              <a:ea typeface="+mn-ea"/>
            </a:endParaRPr>
          </a:p>
        </p:txBody>
      </p:sp>
      <p:sp>
        <p:nvSpPr>
          <p:cNvPr id="132191" name="直接连接符 132190"/>
          <p:cNvSpPr>
            <a:spLocks noChangeShapeType="1"/>
          </p:cNvSpPr>
          <p:nvPr/>
        </p:nvSpPr>
        <p:spPr bwMode="auto">
          <a:xfrm flipH="1">
            <a:off x="4560888" y="4283075"/>
            <a:ext cx="574675" cy="0"/>
          </a:xfrm>
          <a:prstGeom prst="line">
            <a:avLst/>
          </a:prstGeom>
          <a:noFill/>
          <a:ln w="9525">
            <a:solidFill>
              <a:schemeClr val="tx1"/>
            </a:solidFill>
            <a:round/>
            <a:tailEnd type="triangle" w="med" len="med"/>
          </a:ln>
        </p:spPr>
        <p:txBody>
          <a:bodyPr/>
          <a:lstStyle/>
          <a:p>
            <a:pPr fontAlgn="auto">
              <a:spcBef>
                <a:spcPts val="0"/>
              </a:spcBef>
              <a:spcAft>
                <a:spcPts val="0"/>
              </a:spcAft>
              <a:defRPr/>
            </a:pPr>
            <a:endParaRPr lang="zh-CN" altLang="en-US" sz="2600" b="1">
              <a:latin typeface="+mn-ea"/>
              <a:ea typeface="+mn-ea"/>
            </a:endParaRPr>
          </a:p>
        </p:txBody>
      </p:sp>
      <p:sp>
        <p:nvSpPr>
          <p:cNvPr id="132192" name="文本框 132191"/>
          <p:cNvSpPr txBox="1">
            <a:spLocks noChangeArrowheads="1"/>
          </p:cNvSpPr>
          <p:nvPr/>
        </p:nvSpPr>
        <p:spPr bwMode="auto">
          <a:xfrm>
            <a:off x="2446338" y="4149725"/>
            <a:ext cx="2112962" cy="492125"/>
          </a:xfrm>
          <a:prstGeom prst="rect">
            <a:avLst/>
          </a:prstGeom>
          <a:noFill/>
          <a:ln w="9525">
            <a:solidFill>
              <a:schemeClr val="tx1"/>
            </a:solidFill>
            <a:miter lim="800000"/>
          </a:ln>
        </p:spPr>
        <p:txBody>
          <a:bodyPr>
            <a:spAutoFit/>
          </a:bodyPr>
          <a:lstStyle/>
          <a:p>
            <a:pPr eaLnBrk="0" fontAlgn="auto" hangingPunct="0">
              <a:spcBef>
                <a:spcPct val="50000"/>
              </a:spcBef>
              <a:spcAft>
                <a:spcPts val="0"/>
              </a:spcAft>
              <a:defRPr/>
            </a:pPr>
            <a:r>
              <a:rPr lang="zh-CN" altLang="en-US" sz="2600" b="1">
                <a:latin typeface="+mn-ea"/>
                <a:ea typeface="+mn-ea"/>
              </a:rPr>
              <a:t>拒绝毒品</a:t>
            </a:r>
            <a:endParaRPr lang="zh-CN" altLang="en-US" sz="2600" b="1">
              <a:latin typeface="+mn-ea"/>
              <a:ea typeface="+mn-ea"/>
            </a:endParaRPr>
          </a:p>
        </p:txBody>
      </p:sp>
      <p:grpSp>
        <p:nvGrpSpPr>
          <p:cNvPr id="9217" name="组合 2"/>
          <p:cNvGrpSpPr/>
          <p:nvPr/>
        </p:nvGrpSpPr>
        <p:grpSpPr bwMode="auto">
          <a:xfrm>
            <a:off x="141288" y="538480"/>
            <a:ext cx="3167062" cy="676275"/>
            <a:chOff x="183" y="1646"/>
            <a:chExt cx="4986" cy="1063"/>
          </a:xfrm>
        </p:grpSpPr>
        <p:pic>
          <p:nvPicPr>
            <p:cNvPr id="9264" name="图片 8" descr="图标-02"/>
            <p:cNvPicPr>
              <a:picLocks noChangeAspect="1"/>
            </p:cNvPicPr>
            <p:nvPr/>
          </p:nvPicPr>
          <p:blipFill>
            <a:blip r:embed="rId1"/>
            <a:srcRect/>
            <a:stretch>
              <a:fillRect/>
            </a:stretch>
          </p:blipFill>
          <p:spPr bwMode="auto">
            <a:xfrm>
              <a:off x="183" y="1646"/>
              <a:ext cx="4986" cy="1063"/>
            </a:xfrm>
            <a:prstGeom prst="rect">
              <a:avLst/>
            </a:prstGeom>
            <a:noFill/>
            <a:ln w="9525">
              <a:noFill/>
              <a:miter lim="800000"/>
              <a:headEnd/>
              <a:tailEnd/>
            </a:ln>
          </p:spPr>
        </p:pic>
        <p:sp>
          <p:nvSpPr>
            <p:cNvPr id="4" name="文本框 3"/>
            <p:cNvSpPr txBox="1"/>
            <p:nvPr/>
          </p:nvSpPr>
          <p:spPr>
            <a:xfrm>
              <a:off x="305" y="1731"/>
              <a:ext cx="3684" cy="826"/>
            </a:xfrm>
            <a:prstGeom prst="rect">
              <a:avLst/>
            </a:prstGeom>
            <a:noFill/>
          </p:spPr>
          <p:txBody>
            <a:bodyPr wrap="none">
              <a:spAutoFit/>
            </a:bodyPr>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构建知识框架</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109"/>
                                        </p:tgtEl>
                                        <p:attrNameLst>
                                          <p:attrName>style.visibility</p:attrName>
                                        </p:attrNameLst>
                                      </p:cBhvr>
                                      <p:to>
                                        <p:strVal val="visible"/>
                                      </p:to>
                                    </p:set>
                                    <p:anim calcmode="lin" valueType="num">
                                      <p:cBhvr additive="base">
                                        <p:cTn id="7" dur="500" fill="hold"/>
                                        <p:tgtEl>
                                          <p:spTgt spid="132109"/>
                                        </p:tgtEl>
                                        <p:attrNameLst>
                                          <p:attrName>ppt_x</p:attrName>
                                        </p:attrNameLst>
                                      </p:cBhvr>
                                      <p:tavLst>
                                        <p:tav tm="0">
                                          <p:val>
                                            <p:strVal val="0-#ppt_w/2"/>
                                          </p:val>
                                        </p:tav>
                                        <p:tav tm="100000">
                                          <p:val>
                                            <p:strVal val="#ppt_x"/>
                                          </p:val>
                                        </p:tav>
                                      </p:tavLst>
                                    </p:anim>
                                    <p:anim calcmode="lin" valueType="num">
                                      <p:cBhvr additive="base">
                                        <p:cTn id="8" dur="500" fill="hold"/>
                                        <p:tgtEl>
                                          <p:spTgt spid="1321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2176"/>
                                        </p:tgtEl>
                                        <p:attrNameLst>
                                          <p:attrName>style.visibility</p:attrName>
                                        </p:attrNameLst>
                                      </p:cBhvr>
                                      <p:to>
                                        <p:strVal val="visible"/>
                                      </p:to>
                                    </p:set>
                                    <p:anim calcmode="lin" valueType="num">
                                      <p:cBhvr additive="base">
                                        <p:cTn id="13" dur="500" fill="hold"/>
                                        <p:tgtEl>
                                          <p:spTgt spid="132176"/>
                                        </p:tgtEl>
                                        <p:attrNameLst>
                                          <p:attrName>ppt_x</p:attrName>
                                        </p:attrNameLst>
                                      </p:cBhvr>
                                      <p:tavLst>
                                        <p:tav tm="0">
                                          <p:val>
                                            <p:strVal val="0-#ppt_w/2"/>
                                          </p:val>
                                        </p:tav>
                                        <p:tav tm="100000">
                                          <p:val>
                                            <p:strVal val="#ppt_x"/>
                                          </p:val>
                                        </p:tav>
                                      </p:tavLst>
                                    </p:anim>
                                    <p:anim calcmode="lin" valueType="num">
                                      <p:cBhvr additive="base">
                                        <p:cTn id="14" dur="500" fill="hold"/>
                                        <p:tgtEl>
                                          <p:spTgt spid="13217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2108"/>
                                        </p:tgtEl>
                                        <p:attrNameLst>
                                          <p:attrName>style.visibility</p:attrName>
                                        </p:attrNameLst>
                                      </p:cBhvr>
                                      <p:to>
                                        <p:strVal val="visible"/>
                                      </p:to>
                                    </p:set>
                                    <p:anim calcmode="lin" valueType="num">
                                      <p:cBhvr additive="base">
                                        <p:cTn id="19" dur="500" fill="hold"/>
                                        <p:tgtEl>
                                          <p:spTgt spid="132108"/>
                                        </p:tgtEl>
                                        <p:attrNameLst>
                                          <p:attrName>ppt_x</p:attrName>
                                        </p:attrNameLst>
                                      </p:cBhvr>
                                      <p:tavLst>
                                        <p:tav tm="0">
                                          <p:val>
                                            <p:strVal val="0-#ppt_w/2"/>
                                          </p:val>
                                        </p:tav>
                                        <p:tav tm="100000">
                                          <p:val>
                                            <p:strVal val="#ppt_x"/>
                                          </p:val>
                                        </p:tav>
                                      </p:tavLst>
                                    </p:anim>
                                    <p:anim calcmode="lin" valueType="num">
                                      <p:cBhvr additive="base">
                                        <p:cTn id="20" dur="500" fill="hold"/>
                                        <p:tgtEl>
                                          <p:spTgt spid="1321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32177"/>
                                        </p:tgtEl>
                                        <p:attrNameLst>
                                          <p:attrName>style.visibility</p:attrName>
                                        </p:attrNameLst>
                                      </p:cBhvr>
                                      <p:to>
                                        <p:strVal val="visible"/>
                                      </p:to>
                                    </p:set>
                                    <p:anim calcmode="lin" valueType="num">
                                      <p:cBhvr additive="base">
                                        <p:cTn id="25" dur="500" fill="hold"/>
                                        <p:tgtEl>
                                          <p:spTgt spid="132177"/>
                                        </p:tgtEl>
                                        <p:attrNameLst>
                                          <p:attrName>ppt_x</p:attrName>
                                        </p:attrNameLst>
                                      </p:cBhvr>
                                      <p:tavLst>
                                        <p:tav tm="0">
                                          <p:val>
                                            <p:strVal val="0-#ppt_w/2"/>
                                          </p:val>
                                        </p:tav>
                                        <p:tav tm="100000">
                                          <p:val>
                                            <p:strVal val="#ppt_x"/>
                                          </p:val>
                                        </p:tav>
                                      </p:tavLst>
                                    </p:anim>
                                    <p:anim calcmode="lin" valueType="num">
                                      <p:cBhvr additive="base">
                                        <p:cTn id="26" dur="500" fill="hold"/>
                                        <p:tgtEl>
                                          <p:spTgt spid="13217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2179"/>
                                        </p:tgtEl>
                                        <p:attrNameLst>
                                          <p:attrName>style.visibility</p:attrName>
                                        </p:attrNameLst>
                                      </p:cBhvr>
                                      <p:to>
                                        <p:strVal val="visible"/>
                                      </p:to>
                                    </p:set>
                                    <p:anim calcmode="lin" valueType="num">
                                      <p:cBhvr additive="base">
                                        <p:cTn id="31" dur="500" fill="hold"/>
                                        <p:tgtEl>
                                          <p:spTgt spid="132179"/>
                                        </p:tgtEl>
                                        <p:attrNameLst>
                                          <p:attrName>ppt_x</p:attrName>
                                        </p:attrNameLst>
                                      </p:cBhvr>
                                      <p:tavLst>
                                        <p:tav tm="0">
                                          <p:val>
                                            <p:strVal val="0-#ppt_w/2"/>
                                          </p:val>
                                        </p:tav>
                                        <p:tav tm="100000">
                                          <p:val>
                                            <p:strVal val="#ppt_x"/>
                                          </p:val>
                                        </p:tav>
                                      </p:tavLst>
                                    </p:anim>
                                    <p:anim calcmode="lin" valueType="num">
                                      <p:cBhvr additive="base">
                                        <p:cTn id="32" dur="500" fill="hold"/>
                                        <p:tgtEl>
                                          <p:spTgt spid="13217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32180"/>
                                        </p:tgtEl>
                                        <p:attrNameLst>
                                          <p:attrName>style.visibility</p:attrName>
                                        </p:attrNameLst>
                                      </p:cBhvr>
                                      <p:to>
                                        <p:strVal val="visible"/>
                                      </p:to>
                                    </p:set>
                                    <p:anim calcmode="lin" valueType="num">
                                      <p:cBhvr additive="base">
                                        <p:cTn id="37" dur="500" fill="hold"/>
                                        <p:tgtEl>
                                          <p:spTgt spid="132180"/>
                                        </p:tgtEl>
                                        <p:attrNameLst>
                                          <p:attrName>ppt_x</p:attrName>
                                        </p:attrNameLst>
                                      </p:cBhvr>
                                      <p:tavLst>
                                        <p:tav tm="0">
                                          <p:val>
                                            <p:strVal val="0-#ppt_w/2"/>
                                          </p:val>
                                        </p:tav>
                                        <p:tav tm="100000">
                                          <p:val>
                                            <p:strVal val="#ppt_x"/>
                                          </p:val>
                                        </p:tav>
                                      </p:tavLst>
                                    </p:anim>
                                    <p:anim calcmode="lin" valueType="num">
                                      <p:cBhvr additive="base">
                                        <p:cTn id="38" dur="500" fill="hold"/>
                                        <p:tgtEl>
                                          <p:spTgt spid="13218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32181"/>
                                        </p:tgtEl>
                                        <p:attrNameLst>
                                          <p:attrName>style.visibility</p:attrName>
                                        </p:attrNameLst>
                                      </p:cBhvr>
                                      <p:to>
                                        <p:strVal val="visible"/>
                                      </p:to>
                                    </p:set>
                                    <p:anim calcmode="lin" valueType="num">
                                      <p:cBhvr additive="base">
                                        <p:cTn id="43" dur="500" fill="hold"/>
                                        <p:tgtEl>
                                          <p:spTgt spid="132181"/>
                                        </p:tgtEl>
                                        <p:attrNameLst>
                                          <p:attrName>ppt_x</p:attrName>
                                        </p:attrNameLst>
                                      </p:cBhvr>
                                      <p:tavLst>
                                        <p:tav tm="0">
                                          <p:val>
                                            <p:strVal val="0-#ppt_w/2"/>
                                          </p:val>
                                        </p:tav>
                                        <p:tav tm="100000">
                                          <p:val>
                                            <p:strVal val="#ppt_x"/>
                                          </p:val>
                                        </p:tav>
                                      </p:tavLst>
                                    </p:anim>
                                    <p:anim calcmode="lin" valueType="num">
                                      <p:cBhvr additive="base">
                                        <p:cTn id="44" dur="500" fill="hold"/>
                                        <p:tgtEl>
                                          <p:spTgt spid="13218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32182"/>
                                        </p:tgtEl>
                                        <p:attrNameLst>
                                          <p:attrName>style.visibility</p:attrName>
                                        </p:attrNameLst>
                                      </p:cBhvr>
                                      <p:to>
                                        <p:strVal val="visible"/>
                                      </p:to>
                                    </p:set>
                                    <p:anim calcmode="lin" valueType="num">
                                      <p:cBhvr additive="base">
                                        <p:cTn id="49" dur="500" fill="hold"/>
                                        <p:tgtEl>
                                          <p:spTgt spid="132182"/>
                                        </p:tgtEl>
                                        <p:attrNameLst>
                                          <p:attrName>ppt_x</p:attrName>
                                        </p:attrNameLst>
                                      </p:cBhvr>
                                      <p:tavLst>
                                        <p:tav tm="0">
                                          <p:val>
                                            <p:strVal val="0-#ppt_w/2"/>
                                          </p:val>
                                        </p:tav>
                                        <p:tav tm="100000">
                                          <p:val>
                                            <p:strVal val="#ppt_x"/>
                                          </p:val>
                                        </p:tav>
                                      </p:tavLst>
                                    </p:anim>
                                    <p:anim calcmode="lin" valueType="num">
                                      <p:cBhvr additive="base">
                                        <p:cTn id="50" dur="500" fill="hold"/>
                                        <p:tgtEl>
                                          <p:spTgt spid="13218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32165"/>
                                        </p:tgtEl>
                                        <p:attrNameLst>
                                          <p:attrName>style.visibility</p:attrName>
                                        </p:attrNameLst>
                                      </p:cBhvr>
                                      <p:to>
                                        <p:strVal val="visible"/>
                                      </p:to>
                                    </p:set>
                                    <p:anim calcmode="lin" valueType="num">
                                      <p:cBhvr additive="base">
                                        <p:cTn id="55" dur="500" fill="hold"/>
                                        <p:tgtEl>
                                          <p:spTgt spid="132165"/>
                                        </p:tgtEl>
                                        <p:attrNameLst>
                                          <p:attrName>ppt_x</p:attrName>
                                        </p:attrNameLst>
                                      </p:cBhvr>
                                      <p:tavLst>
                                        <p:tav tm="0">
                                          <p:val>
                                            <p:strVal val="0-#ppt_w/2"/>
                                          </p:val>
                                        </p:tav>
                                        <p:tav tm="100000">
                                          <p:val>
                                            <p:strVal val="#ppt_x"/>
                                          </p:val>
                                        </p:tav>
                                      </p:tavLst>
                                    </p:anim>
                                    <p:anim calcmode="lin" valueType="num">
                                      <p:cBhvr additive="base">
                                        <p:cTn id="56" dur="500" fill="hold"/>
                                        <p:tgtEl>
                                          <p:spTgt spid="13216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32178"/>
                                        </p:tgtEl>
                                        <p:attrNameLst>
                                          <p:attrName>style.visibility</p:attrName>
                                        </p:attrNameLst>
                                      </p:cBhvr>
                                      <p:to>
                                        <p:strVal val="visible"/>
                                      </p:to>
                                    </p:set>
                                    <p:anim calcmode="lin" valueType="num">
                                      <p:cBhvr additive="base">
                                        <p:cTn id="61" dur="500" fill="hold"/>
                                        <p:tgtEl>
                                          <p:spTgt spid="132178"/>
                                        </p:tgtEl>
                                        <p:attrNameLst>
                                          <p:attrName>ppt_x</p:attrName>
                                        </p:attrNameLst>
                                      </p:cBhvr>
                                      <p:tavLst>
                                        <p:tav tm="0">
                                          <p:val>
                                            <p:strVal val="0-#ppt_w/2"/>
                                          </p:val>
                                        </p:tav>
                                        <p:tav tm="100000">
                                          <p:val>
                                            <p:strVal val="#ppt_x"/>
                                          </p:val>
                                        </p:tav>
                                      </p:tavLst>
                                    </p:anim>
                                    <p:anim calcmode="lin" valueType="num">
                                      <p:cBhvr additive="base">
                                        <p:cTn id="62" dur="500" fill="hold"/>
                                        <p:tgtEl>
                                          <p:spTgt spid="13217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32172"/>
                                        </p:tgtEl>
                                        <p:attrNameLst>
                                          <p:attrName>style.visibility</p:attrName>
                                        </p:attrNameLst>
                                      </p:cBhvr>
                                      <p:to>
                                        <p:strVal val="visible"/>
                                      </p:to>
                                    </p:set>
                                    <p:anim calcmode="lin" valueType="num">
                                      <p:cBhvr additive="base">
                                        <p:cTn id="67" dur="500" fill="hold"/>
                                        <p:tgtEl>
                                          <p:spTgt spid="132172"/>
                                        </p:tgtEl>
                                        <p:attrNameLst>
                                          <p:attrName>ppt_x</p:attrName>
                                        </p:attrNameLst>
                                      </p:cBhvr>
                                      <p:tavLst>
                                        <p:tav tm="0">
                                          <p:val>
                                            <p:strVal val="0-#ppt_w/2"/>
                                          </p:val>
                                        </p:tav>
                                        <p:tav tm="100000">
                                          <p:val>
                                            <p:strVal val="#ppt_x"/>
                                          </p:val>
                                        </p:tav>
                                      </p:tavLst>
                                    </p:anim>
                                    <p:anim calcmode="lin" valueType="num">
                                      <p:cBhvr additive="base">
                                        <p:cTn id="68" dur="500" fill="hold"/>
                                        <p:tgtEl>
                                          <p:spTgt spid="13217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32183"/>
                                        </p:tgtEl>
                                        <p:attrNameLst>
                                          <p:attrName>style.visibility</p:attrName>
                                        </p:attrNameLst>
                                      </p:cBhvr>
                                      <p:to>
                                        <p:strVal val="visible"/>
                                      </p:to>
                                    </p:set>
                                    <p:anim calcmode="lin" valueType="num">
                                      <p:cBhvr additive="base">
                                        <p:cTn id="73" dur="500" fill="hold"/>
                                        <p:tgtEl>
                                          <p:spTgt spid="132183"/>
                                        </p:tgtEl>
                                        <p:attrNameLst>
                                          <p:attrName>ppt_x</p:attrName>
                                        </p:attrNameLst>
                                      </p:cBhvr>
                                      <p:tavLst>
                                        <p:tav tm="0">
                                          <p:val>
                                            <p:strVal val="0-#ppt_w/2"/>
                                          </p:val>
                                        </p:tav>
                                        <p:tav tm="100000">
                                          <p:val>
                                            <p:strVal val="#ppt_x"/>
                                          </p:val>
                                        </p:tav>
                                      </p:tavLst>
                                    </p:anim>
                                    <p:anim calcmode="lin" valueType="num">
                                      <p:cBhvr additive="base">
                                        <p:cTn id="74" dur="500" fill="hold"/>
                                        <p:tgtEl>
                                          <p:spTgt spid="13218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32102"/>
                                        </p:tgtEl>
                                        <p:attrNameLst>
                                          <p:attrName>style.visibility</p:attrName>
                                        </p:attrNameLst>
                                      </p:cBhvr>
                                      <p:to>
                                        <p:strVal val="visible"/>
                                      </p:to>
                                    </p:set>
                                    <p:anim calcmode="lin" valueType="num">
                                      <p:cBhvr additive="base">
                                        <p:cTn id="79" dur="500" fill="hold"/>
                                        <p:tgtEl>
                                          <p:spTgt spid="132102"/>
                                        </p:tgtEl>
                                        <p:attrNameLst>
                                          <p:attrName>ppt_x</p:attrName>
                                        </p:attrNameLst>
                                      </p:cBhvr>
                                      <p:tavLst>
                                        <p:tav tm="0">
                                          <p:val>
                                            <p:strVal val="0-#ppt_w/2"/>
                                          </p:val>
                                        </p:tav>
                                        <p:tav tm="100000">
                                          <p:val>
                                            <p:strVal val="#ppt_x"/>
                                          </p:val>
                                        </p:tav>
                                      </p:tavLst>
                                    </p:anim>
                                    <p:anim calcmode="lin" valueType="num">
                                      <p:cBhvr additive="base">
                                        <p:cTn id="80" dur="500" fill="hold"/>
                                        <p:tgtEl>
                                          <p:spTgt spid="13210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32185"/>
                                        </p:tgtEl>
                                        <p:attrNameLst>
                                          <p:attrName>style.visibility</p:attrName>
                                        </p:attrNameLst>
                                      </p:cBhvr>
                                      <p:to>
                                        <p:strVal val="visible"/>
                                      </p:to>
                                    </p:set>
                                    <p:anim calcmode="lin" valueType="num">
                                      <p:cBhvr additive="base">
                                        <p:cTn id="85" dur="500" fill="hold"/>
                                        <p:tgtEl>
                                          <p:spTgt spid="132185"/>
                                        </p:tgtEl>
                                        <p:attrNameLst>
                                          <p:attrName>ppt_x</p:attrName>
                                        </p:attrNameLst>
                                      </p:cBhvr>
                                      <p:tavLst>
                                        <p:tav tm="0">
                                          <p:val>
                                            <p:strVal val="0-#ppt_w/2"/>
                                          </p:val>
                                        </p:tav>
                                        <p:tav tm="100000">
                                          <p:val>
                                            <p:strVal val="#ppt_x"/>
                                          </p:val>
                                        </p:tav>
                                      </p:tavLst>
                                    </p:anim>
                                    <p:anim calcmode="lin" valueType="num">
                                      <p:cBhvr additive="base">
                                        <p:cTn id="86" dur="500" fill="hold"/>
                                        <p:tgtEl>
                                          <p:spTgt spid="132185"/>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32184"/>
                                        </p:tgtEl>
                                        <p:attrNameLst>
                                          <p:attrName>style.visibility</p:attrName>
                                        </p:attrNameLst>
                                      </p:cBhvr>
                                      <p:to>
                                        <p:strVal val="visible"/>
                                      </p:to>
                                    </p:set>
                                    <p:anim calcmode="lin" valueType="num">
                                      <p:cBhvr additive="base">
                                        <p:cTn id="91" dur="500" fill="hold"/>
                                        <p:tgtEl>
                                          <p:spTgt spid="132184"/>
                                        </p:tgtEl>
                                        <p:attrNameLst>
                                          <p:attrName>ppt_x</p:attrName>
                                        </p:attrNameLst>
                                      </p:cBhvr>
                                      <p:tavLst>
                                        <p:tav tm="0">
                                          <p:val>
                                            <p:strVal val="0-#ppt_w/2"/>
                                          </p:val>
                                        </p:tav>
                                        <p:tav tm="100000">
                                          <p:val>
                                            <p:strVal val="#ppt_x"/>
                                          </p:val>
                                        </p:tav>
                                      </p:tavLst>
                                    </p:anim>
                                    <p:anim calcmode="lin" valueType="num">
                                      <p:cBhvr additive="base">
                                        <p:cTn id="92" dur="500" fill="hold"/>
                                        <p:tgtEl>
                                          <p:spTgt spid="132184"/>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132186"/>
                                        </p:tgtEl>
                                        <p:attrNameLst>
                                          <p:attrName>style.visibility</p:attrName>
                                        </p:attrNameLst>
                                      </p:cBhvr>
                                      <p:to>
                                        <p:strVal val="visible"/>
                                      </p:to>
                                    </p:set>
                                    <p:anim calcmode="lin" valueType="num">
                                      <p:cBhvr additive="base">
                                        <p:cTn id="97" dur="500" fill="hold"/>
                                        <p:tgtEl>
                                          <p:spTgt spid="132186"/>
                                        </p:tgtEl>
                                        <p:attrNameLst>
                                          <p:attrName>ppt_x</p:attrName>
                                        </p:attrNameLst>
                                      </p:cBhvr>
                                      <p:tavLst>
                                        <p:tav tm="0">
                                          <p:val>
                                            <p:strVal val="0-#ppt_w/2"/>
                                          </p:val>
                                        </p:tav>
                                        <p:tav tm="100000">
                                          <p:val>
                                            <p:strVal val="#ppt_x"/>
                                          </p:val>
                                        </p:tav>
                                      </p:tavLst>
                                    </p:anim>
                                    <p:anim calcmode="lin" valueType="num">
                                      <p:cBhvr additive="base">
                                        <p:cTn id="98" dur="500" fill="hold"/>
                                        <p:tgtEl>
                                          <p:spTgt spid="132186"/>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32187"/>
                                        </p:tgtEl>
                                        <p:attrNameLst>
                                          <p:attrName>style.visibility</p:attrName>
                                        </p:attrNameLst>
                                      </p:cBhvr>
                                      <p:to>
                                        <p:strVal val="visible"/>
                                      </p:to>
                                    </p:set>
                                    <p:anim calcmode="lin" valueType="num">
                                      <p:cBhvr additive="base">
                                        <p:cTn id="103" dur="500" fill="hold"/>
                                        <p:tgtEl>
                                          <p:spTgt spid="132187"/>
                                        </p:tgtEl>
                                        <p:attrNameLst>
                                          <p:attrName>ppt_x</p:attrName>
                                        </p:attrNameLst>
                                      </p:cBhvr>
                                      <p:tavLst>
                                        <p:tav tm="0">
                                          <p:val>
                                            <p:strVal val="0-#ppt_w/2"/>
                                          </p:val>
                                        </p:tav>
                                        <p:tav tm="100000">
                                          <p:val>
                                            <p:strVal val="#ppt_x"/>
                                          </p:val>
                                        </p:tav>
                                      </p:tavLst>
                                    </p:anim>
                                    <p:anim calcmode="lin" valueType="num">
                                      <p:cBhvr additive="base">
                                        <p:cTn id="104" dur="500" fill="hold"/>
                                        <p:tgtEl>
                                          <p:spTgt spid="13218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32188"/>
                                        </p:tgtEl>
                                        <p:attrNameLst>
                                          <p:attrName>style.visibility</p:attrName>
                                        </p:attrNameLst>
                                      </p:cBhvr>
                                      <p:to>
                                        <p:strVal val="visible"/>
                                      </p:to>
                                    </p:set>
                                    <p:anim calcmode="lin" valueType="num">
                                      <p:cBhvr additive="base">
                                        <p:cTn id="109" dur="500" fill="hold"/>
                                        <p:tgtEl>
                                          <p:spTgt spid="132188"/>
                                        </p:tgtEl>
                                        <p:attrNameLst>
                                          <p:attrName>ppt_x</p:attrName>
                                        </p:attrNameLst>
                                      </p:cBhvr>
                                      <p:tavLst>
                                        <p:tav tm="0">
                                          <p:val>
                                            <p:strVal val="0-#ppt_w/2"/>
                                          </p:val>
                                        </p:tav>
                                        <p:tav tm="100000">
                                          <p:val>
                                            <p:strVal val="#ppt_x"/>
                                          </p:val>
                                        </p:tav>
                                      </p:tavLst>
                                    </p:anim>
                                    <p:anim calcmode="lin" valueType="num">
                                      <p:cBhvr additive="base">
                                        <p:cTn id="110" dur="500" fill="hold"/>
                                        <p:tgtEl>
                                          <p:spTgt spid="132188"/>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132141"/>
                                        </p:tgtEl>
                                        <p:attrNameLst>
                                          <p:attrName>style.visibility</p:attrName>
                                        </p:attrNameLst>
                                      </p:cBhvr>
                                      <p:to>
                                        <p:strVal val="visible"/>
                                      </p:to>
                                    </p:set>
                                    <p:anim calcmode="lin" valueType="num">
                                      <p:cBhvr additive="base">
                                        <p:cTn id="115" dur="500" fill="hold"/>
                                        <p:tgtEl>
                                          <p:spTgt spid="132141"/>
                                        </p:tgtEl>
                                        <p:attrNameLst>
                                          <p:attrName>ppt_x</p:attrName>
                                        </p:attrNameLst>
                                      </p:cBhvr>
                                      <p:tavLst>
                                        <p:tav tm="0">
                                          <p:val>
                                            <p:strVal val="0-#ppt_w/2"/>
                                          </p:val>
                                        </p:tav>
                                        <p:tav tm="100000">
                                          <p:val>
                                            <p:strVal val="#ppt_x"/>
                                          </p:val>
                                        </p:tav>
                                      </p:tavLst>
                                    </p:anim>
                                    <p:anim calcmode="lin" valueType="num">
                                      <p:cBhvr additive="base">
                                        <p:cTn id="116" dur="500" fill="hold"/>
                                        <p:tgtEl>
                                          <p:spTgt spid="132141"/>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32189"/>
                                        </p:tgtEl>
                                        <p:attrNameLst>
                                          <p:attrName>style.visibility</p:attrName>
                                        </p:attrNameLst>
                                      </p:cBhvr>
                                      <p:to>
                                        <p:strVal val="visible"/>
                                      </p:to>
                                    </p:set>
                                    <p:anim calcmode="lin" valueType="num">
                                      <p:cBhvr additive="base">
                                        <p:cTn id="121" dur="500" fill="hold"/>
                                        <p:tgtEl>
                                          <p:spTgt spid="132189"/>
                                        </p:tgtEl>
                                        <p:attrNameLst>
                                          <p:attrName>ppt_x</p:attrName>
                                        </p:attrNameLst>
                                      </p:cBhvr>
                                      <p:tavLst>
                                        <p:tav tm="0">
                                          <p:val>
                                            <p:strVal val="0-#ppt_w/2"/>
                                          </p:val>
                                        </p:tav>
                                        <p:tav tm="100000">
                                          <p:val>
                                            <p:strVal val="#ppt_x"/>
                                          </p:val>
                                        </p:tav>
                                      </p:tavLst>
                                    </p:anim>
                                    <p:anim calcmode="lin" valueType="num">
                                      <p:cBhvr additive="base">
                                        <p:cTn id="122" dur="500" fill="hold"/>
                                        <p:tgtEl>
                                          <p:spTgt spid="132189"/>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32190"/>
                                        </p:tgtEl>
                                        <p:attrNameLst>
                                          <p:attrName>style.visibility</p:attrName>
                                        </p:attrNameLst>
                                      </p:cBhvr>
                                      <p:to>
                                        <p:strVal val="visible"/>
                                      </p:to>
                                    </p:set>
                                    <p:anim calcmode="lin" valueType="num">
                                      <p:cBhvr additive="base">
                                        <p:cTn id="127" dur="500" fill="hold"/>
                                        <p:tgtEl>
                                          <p:spTgt spid="132190"/>
                                        </p:tgtEl>
                                        <p:attrNameLst>
                                          <p:attrName>ppt_x</p:attrName>
                                        </p:attrNameLst>
                                      </p:cBhvr>
                                      <p:tavLst>
                                        <p:tav tm="0">
                                          <p:val>
                                            <p:strVal val="#ppt_x"/>
                                          </p:val>
                                        </p:tav>
                                        <p:tav tm="100000">
                                          <p:val>
                                            <p:strVal val="#ppt_x"/>
                                          </p:val>
                                        </p:tav>
                                      </p:tavLst>
                                    </p:anim>
                                    <p:anim calcmode="lin" valueType="num">
                                      <p:cBhvr additive="base">
                                        <p:cTn id="128" dur="500" fill="hold"/>
                                        <p:tgtEl>
                                          <p:spTgt spid="132190"/>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132191"/>
                                        </p:tgtEl>
                                        <p:attrNameLst>
                                          <p:attrName>style.visibility</p:attrName>
                                        </p:attrNameLst>
                                      </p:cBhvr>
                                      <p:to>
                                        <p:strVal val="visible"/>
                                      </p:to>
                                    </p:set>
                                    <p:anim calcmode="lin" valueType="num">
                                      <p:cBhvr additive="base">
                                        <p:cTn id="133" dur="500" fill="hold"/>
                                        <p:tgtEl>
                                          <p:spTgt spid="132191"/>
                                        </p:tgtEl>
                                        <p:attrNameLst>
                                          <p:attrName>ppt_x</p:attrName>
                                        </p:attrNameLst>
                                      </p:cBhvr>
                                      <p:tavLst>
                                        <p:tav tm="0">
                                          <p:val>
                                            <p:strVal val="0-#ppt_w/2"/>
                                          </p:val>
                                        </p:tav>
                                        <p:tav tm="100000">
                                          <p:val>
                                            <p:strVal val="#ppt_x"/>
                                          </p:val>
                                        </p:tav>
                                      </p:tavLst>
                                    </p:anim>
                                    <p:anim calcmode="lin" valueType="num">
                                      <p:cBhvr additive="base">
                                        <p:cTn id="134" dur="500" fill="hold"/>
                                        <p:tgtEl>
                                          <p:spTgt spid="132191"/>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132192"/>
                                        </p:tgtEl>
                                        <p:attrNameLst>
                                          <p:attrName>style.visibility</p:attrName>
                                        </p:attrNameLst>
                                      </p:cBhvr>
                                      <p:to>
                                        <p:strVal val="visible"/>
                                      </p:to>
                                    </p:set>
                                    <p:anim calcmode="lin" valueType="num">
                                      <p:cBhvr additive="base">
                                        <p:cTn id="139" dur="500" fill="hold"/>
                                        <p:tgtEl>
                                          <p:spTgt spid="132192"/>
                                        </p:tgtEl>
                                        <p:attrNameLst>
                                          <p:attrName>ppt_x</p:attrName>
                                        </p:attrNameLst>
                                      </p:cBhvr>
                                      <p:tavLst>
                                        <p:tav tm="0">
                                          <p:val>
                                            <p:strVal val="0-#ppt_w/2"/>
                                          </p:val>
                                        </p:tav>
                                        <p:tav tm="100000">
                                          <p:val>
                                            <p:strVal val="#ppt_x"/>
                                          </p:val>
                                        </p:tav>
                                      </p:tavLst>
                                    </p:anim>
                                    <p:anim calcmode="lin" valueType="num">
                                      <p:cBhvr additive="base">
                                        <p:cTn id="140" dur="500" fill="hold"/>
                                        <p:tgtEl>
                                          <p:spTgt spid="1321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2" grpId="0" animBg="1"/>
      <p:bldP spid="132108" grpId="0" animBg="1"/>
      <p:bldP spid="132109" grpId="0" animBg="1"/>
      <p:bldP spid="132141" grpId="0" animBg="1"/>
      <p:bldP spid="132165" grpId="0" animBg="1"/>
      <p:bldP spid="132172" grpId="0" animBg="1"/>
      <p:bldP spid="132179" grpId="0" animBg="1"/>
      <p:bldP spid="132181" grpId="0" animBg="1"/>
      <p:bldP spid="132184" grpId="0" animBg="1"/>
      <p:bldP spid="132187" grpId="0" animBg="1"/>
      <p:bldP spid="132190" grpId="0" animBg="1"/>
      <p:bldP spid="13219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8" name="文本框 131077"/>
          <p:cNvSpPr txBox="1">
            <a:spLocks noChangeArrowheads="1"/>
          </p:cNvSpPr>
          <p:nvPr/>
        </p:nvSpPr>
        <p:spPr bwMode="auto">
          <a:xfrm>
            <a:off x="817563" y="2298700"/>
            <a:ext cx="10560050" cy="2435225"/>
          </a:xfrm>
          <a:prstGeom prst="rect">
            <a:avLst/>
          </a:prstGeom>
          <a:noFill/>
          <a:ln w="9525">
            <a:noFill/>
            <a:miter lim="800000"/>
          </a:ln>
        </p:spPr>
        <p:txBody>
          <a:bodyPr>
            <a:spAutoFit/>
          </a:bodyPr>
          <a:lstStyle/>
          <a:p>
            <a:pPr eaLnBrk="0" hangingPunct="0">
              <a:lnSpc>
                <a:spcPct val="150000"/>
              </a:lnSpc>
              <a:spcBef>
                <a:spcPct val="50000"/>
              </a:spcBef>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传统的健康观是“无病即健康”，现代的健康观是整体健康，世界卫生组织认为，健康是指一种身体上、心理上和社会适应方面的良好状态，而不仅仅是没有疾病和不虚弱。因此，没有疾病就是健康的说法错误。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1078"/>
                                        </p:tgtEl>
                                        <p:attrNameLst>
                                          <p:attrName>style.visibility</p:attrName>
                                        </p:attrNameLst>
                                      </p:cBhvr>
                                      <p:to>
                                        <p:strVal val="visible"/>
                                      </p:to>
                                    </p:set>
                                    <p:anim calcmode="lin" valueType="num">
                                      <p:cBhvr additive="base">
                                        <p:cTn id="7" dur="500" fill="hold"/>
                                        <p:tgtEl>
                                          <p:spTgt spid="131078"/>
                                        </p:tgtEl>
                                        <p:attrNameLst>
                                          <p:attrName>ppt_x</p:attrName>
                                        </p:attrNameLst>
                                      </p:cBhvr>
                                      <p:tavLst>
                                        <p:tav tm="0">
                                          <p:val>
                                            <p:strVal val="0-#ppt_w/2"/>
                                          </p:val>
                                        </p:tav>
                                        <p:tav tm="100000">
                                          <p:val>
                                            <p:strVal val="#ppt_x"/>
                                          </p:val>
                                        </p:tav>
                                      </p:tavLst>
                                    </p:anim>
                                    <p:anim calcmode="lin" valueType="num">
                                      <p:cBhvr additive="base">
                                        <p:cTn id="8" dur="500" fill="hold"/>
                                        <p:tgtEl>
                                          <p:spTgt spid="1310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Rectangle 7"/>
          <p:cNvSpPr>
            <a:spLocks noChangeArrowheads="1"/>
          </p:cNvSpPr>
          <p:nvPr/>
        </p:nvSpPr>
        <p:spPr bwMode="auto">
          <a:xfrm>
            <a:off x="6096000" y="3843338"/>
            <a:ext cx="271463"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sp>
        <p:nvSpPr>
          <p:cNvPr id="38914" name="Rectangle 8"/>
          <p:cNvSpPr>
            <a:spLocks noChangeArrowheads="1"/>
          </p:cNvSpPr>
          <p:nvPr/>
        </p:nvSpPr>
        <p:spPr bwMode="auto">
          <a:xfrm>
            <a:off x="6864350" y="3495675"/>
            <a:ext cx="357188"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sp>
        <p:nvSpPr>
          <p:cNvPr id="38915" name="Rectangle 9"/>
          <p:cNvSpPr>
            <a:spLocks noChangeArrowheads="1"/>
          </p:cNvSpPr>
          <p:nvPr/>
        </p:nvSpPr>
        <p:spPr bwMode="auto">
          <a:xfrm>
            <a:off x="10128250" y="3495675"/>
            <a:ext cx="357188" cy="552450"/>
          </a:xfrm>
          <a:prstGeom prst="rect">
            <a:avLst/>
          </a:prstGeom>
          <a:noFill/>
          <a:ln w="9525" algn="ctr">
            <a:noFill/>
            <a:miter lim="800000"/>
          </a:ln>
        </p:spPr>
        <p:txBody>
          <a:bodyPr wrap="none" anchor="ctr">
            <a:spAutoFit/>
          </a:bodyPr>
          <a:lstStyle/>
          <a:p>
            <a:r>
              <a:rPr lang="zh-CN" altLang="en-US" sz="3000">
                <a:solidFill>
                  <a:srgbClr val="FF0000"/>
                </a:solidFill>
                <a:latin typeface="Calibri" panose="020F0502020204030204" charset="0"/>
              </a:rPr>
              <a:t>  </a:t>
            </a:r>
            <a:endParaRPr lang="zh-CN" altLang="en-US" sz="3000">
              <a:solidFill>
                <a:srgbClr val="FF0000"/>
              </a:solidFill>
              <a:latin typeface="Calibri" panose="020F0502020204030204" charset="0"/>
            </a:endParaRPr>
          </a:p>
        </p:txBody>
      </p:sp>
      <p:pic>
        <p:nvPicPr>
          <p:cNvPr id="38916" name="Picture 4"/>
          <p:cNvPicPr>
            <a:picLocks noChangeAspect="1"/>
          </p:cNvPicPr>
          <p:nvPr/>
        </p:nvPicPr>
        <p:blipFill>
          <a:blip r:embed="rId1"/>
          <a:srcRect/>
          <a:stretch>
            <a:fillRect/>
          </a:stretch>
        </p:blipFill>
        <p:spPr bwMode="auto">
          <a:xfrm>
            <a:off x="473075" y="1152525"/>
            <a:ext cx="84138" cy="414338"/>
          </a:xfrm>
          <a:prstGeom prst="rect">
            <a:avLst/>
          </a:prstGeom>
          <a:noFill/>
          <a:ln w="9525">
            <a:noFill/>
            <a:miter lim="800000"/>
            <a:headEnd/>
            <a:tailEnd/>
          </a:ln>
        </p:spPr>
      </p:pic>
      <p:sp>
        <p:nvSpPr>
          <p:cNvPr id="11" name="Rectangle 10"/>
          <p:cNvSpPr/>
          <p:nvPr/>
        </p:nvSpPr>
        <p:spPr>
          <a:xfrm>
            <a:off x="619125" y="1096963"/>
            <a:ext cx="3589338"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类型四  医药常识和急救</a:t>
            </a:r>
            <a:endParaRPr lang="zh-CN" altLang="en-US" sz="2400" b="1" dirty="0" smtClean="0">
              <a:solidFill>
                <a:srgbClr val="F1AF00"/>
              </a:solidFill>
              <a:latin typeface="+mn-ea"/>
            </a:endParaRPr>
          </a:p>
        </p:txBody>
      </p:sp>
      <p:sp>
        <p:nvSpPr>
          <p:cNvPr id="7" name="Rectangle 2"/>
          <p:cNvSpPr>
            <a:spLocks noChangeArrowheads="1"/>
          </p:cNvSpPr>
          <p:nvPr/>
        </p:nvSpPr>
        <p:spPr bwMode="auto">
          <a:xfrm>
            <a:off x="284163" y="1809750"/>
            <a:ext cx="11471275" cy="3475038"/>
          </a:xfrm>
          <a:prstGeom prst="rect">
            <a:avLst/>
          </a:prstGeom>
          <a:noFill/>
          <a:ln w="9525">
            <a:noFill/>
            <a:miter lim="800000"/>
          </a:ln>
        </p:spPr>
        <p:txBody>
          <a:bodyPr anchor="ctr">
            <a:spAutoFit/>
          </a:bodyPr>
          <a:lstStyle/>
          <a:p>
            <a:pPr>
              <a:lnSpc>
                <a:spcPct val="150000"/>
              </a:lnSpc>
            </a:pPr>
            <a:r>
              <a:rPr lang="zh-CN" altLang="en-US" sz="3000" b="1">
                <a:latin typeface="Calibri" panose="020F0502020204030204" charset="0"/>
              </a:rPr>
              <a:t>说出一些常用药物的名称和作用。概述安全用药的常识等。由于本节知识比较抽象，可以认真观察教材中的插图，结合文字叙述对照理解。安全用药的常识部分，主要考查如何区分处方药和非处方药，和生活实际相联系，解读用药说明，学会安全用药，以及简单的急救常识。</a:t>
            </a:r>
            <a:endParaRPr lang="zh-CN" altLang="en-US" sz="3000" b="1">
              <a:latin typeface="Calibri" panose="020F050202020403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8" name="矩形 116737"/>
          <p:cNvSpPr>
            <a:spLocks noChangeArrowheads="1"/>
          </p:cNvSpPr>
          <p:nvPr/>
        </p:nvSpPr>
        <p:spPr bwMode="auto">
          <a:xfrm>
            <a:off x="527050" y="1893888"/>
            <a:ext cx="11328400" cy="3446462"/>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zh-CN" altLang="en-US" sz="3000" b="1" dirty="0">
                <a:latin typeface="+mn-ea"/>
                <a:ea typeface="+mn-ea"/>
              </a:rPr>
              <a:t>例</a:t>
            </a:r>
            <a:r>
              <a:rPr lang="en-US" altLang="zh-CN" sz="3000" b="1" dirty="0">
                <a:latin typeface="+mn-ea"/>
                <a:ea typeface="+mn-ea"/>
              </a:rPr>
              <a:t>5</a:t>
            </a:r>
            <a:r>
              <a:rPr lang="zh-CN" altLang="en-US" sz="3000" b="1" dirty="0">
                <a:latin typeface="+mn-ea"/>
                <a:ea typeface="+mn-ea"/>
              </a:rPr>
              <a:t>　“是药三分毒”，安全用药是指           </a:t>
            </a:r>
            <a:r>
              <a:rPr lang="en-US" altLang="zh-CN" sz="3000" b="1" dirty="0">
                <a:latin typeface="+mn-ea"/>
                <a:ea typeface="+mn-ea"/>
              </a:rPr>
              <a:t>(</a:t>
            </a:r>
            <a:r>
              <a:rPr lang="zh-CN" altLang="en-US" sz="3000" b="1" dirty="0">
                <a:latin typeface="+mn-ea"/>
                <a:ea typeface="+mn-ea"/>
              </a:rPr>
              <a:t>　　</a:t>
            </a:r>
            <a:r>
              <a:rPr lang="en-US" altLang="zh-CN" sz="3000" b="1" dirty="0">
                <a:latin typeface="+mn-ea"/>
                <a:ea typeface="+mn-ea"/>
              </a:rPr>
              <a:t>)</a:t>
            </a:r>
            <a:endParaRPr lang="en-US" altLang="zh-CN" sz="3000" b="1" dirty="0">
              <a:latin typeface="+mn-ea"/>
              <a:ea typeface="+mn-ea"/>
            </a:endParaRPr>
          </a:p>
          <a:p>
            <a:pPr eaLnBrk="0" fontAlgn="auto" hangingPunct="0">
              <a:lnSpc>
                <a:spcPct val="150000"/>
              </a:lnSpc>
              <a:spcBef>
                <a:spcPts val="0"/>
              </a:spcBef>
              <a:spcAft>
                <a:spcPts val="0"/>
              </a:spcAft>
              <a:defRPr/>
            </a:pPr>
            <a:r>
              <a:rPr lang="en-US" altLang="zh-CN" sz="3000" b="1" dirty="0">
                <a:latin typeface="+mn-ea"/>
                <a:ea typeface="+mn-ea"/>
              </a:rPr>
              <a:t>A</a:t>
            </a:r>
            <a:r>
              <a:rPr lang="zh-CN" altLang="en-US" sz="3000" b="1" dirty="0">
                <a:latin typeface="+mn-ea"/>
                <a:ea typeface="+mn-ea"/>
              </a:rPr>
              <a:t>．减少药物的服用种类</a:t>
            </a:r>
            <a:endParaRPr lang="zh-CN" altLang="en-US" sz="3000" b="1" dirty="0">
              <a:latin typeface="+mn-ea"/>
              <a:ea typeface="+mn-ea"/>
            </a:endParaRPr>
          </a:p>
          <a:p>
            <a:pPr eaLnBrk="0" fontAlgn="auto" hangingPunct="0">
              <a:lnSpc>
                <a:spcPct val="150000"/>
              </a:lnSpc>
              <a:spcBef>
                <a:spcPts val="0"/>
              </a:spcBef>
              <a:spcAft>
                <a:spcPts val="0"/>
              </a:spcAft>
              <a:defRPr/>
            </a:pPr>
            <a:r>
              <a:rPr lang="en-US" altLang="zh-CN" sz="3000" b="1" dirty="0">
                <a:latin typeface="+mn-ea"/>
                <a:ea typeface="+mn-ea"/>
              </a:rPr>
              <a:t>B</a:t>
            </a:r>
            <a:r>
              <a:rPr lang="zh-CN" altLang="en-US" sz="3000" b="1" dirty="0">
                <a:latin typeface="+mn-ea"/>
                <a:ea typeface="+mn-ea"/>
              </a:rPr>
              <a:t>．选择价格高的药物</a:t>
            </a:r>
            <a:endParaRPr lang="zh-CN" altLang="en-US" sz="3000" b="1" dirty="0">
              <a:latin typeface="+mn-ea"/>
              <a:ea typeface="+mn-ea"/>
            </a:endParaRPr>
          </a:p>
          <a:p>
            <a:pPr eaLnBrk="0" fontAlgn="auto" hangingPunct="0">
              <a:lnSpc>
                <a:spcPct val="150000"/>
              </a:lnSpc>
              <a:spcBef>
                <a:spcPts val="0"/>
              </a:spcBef>
              <a:spcAft>
                <a:spcPts val="0"/>
              </a:spcAft>
              <a:defRPr/>
            </a:pPr>
            <a:r>
              <a:rPr lang="en-US" altLang="zh-CN" sz="3000" b="1" dirty="0">
                <a:latin typeface="+mn-ea"/>
                <a:ea typeface="+mn-ea"/>
              </a:rPr>
              <a:t>C</a:t>
            </a:r>
            <a:r>
              <a:rPr lang="zh-CN" altLang="en-US" sz="3000" b="1" dirty="0">
                <a:latin typeface="+mn-ea"/>
                <a:ea typeface="+mn-ea"/>
              </a:rPr>
              <a:t>．减少药物的服用剂量</a:t>
            </a:r>
            <a:endParaRPr lang="zh-CN" altLang="en-US" sz="3000" b="1" dirty="0">
              <a:latin typeface="+mn-ea"/>
              <a:ea typeface="+mn-ea"/>
            </a:endParaRPr>
          </a:p>
          <a:p>
            <a:pPr eaLnBrk="0" fontAlgn="auto" hangingPunct="0">
              <a:lnSpc>
                <a:spcPct val="150000"/>
              </a:lnSpc>
              <a:spcBef>
                <a:spcPts val="0"/>
              </a:spcBef>
              <a:spcAft>
                <a:spcPts val="0"/>
              </a:spcAft>
              <a:defRPr/>
            </a:pPr>
            <a:r>
              <a:rPr lang="en-US" altLang="zh-CN" sz="3000" b="1" dirty="0">
                <a:latin typeface="+mn-ea"/>
                <a:ea typeface="+mn-ea"/>
              </a:rPr>
              <a:t>D</a:t>
            </a:r>
            <a:r>
              <a:rPr lang="zh-CN" altLang="en-US" sz="3000" b="1" dirty="0">
                <a:latin typeface="+mn-ea"/>
                <a:ea typeface="+mn-ea"/>
              </a:rPr>
              <a:t>．根据病情需要选择恰当的药物品种、剂量和服用时间 </a:t>
            </a:r>
            <a:endParaRPr lang="en-US" altLang="zh-CN" sz="3000" b="1" dirty="0">
              <a:latin typeface="+mn-ea"/>
              <a:ea typeface="+mn-ea"/>
            </a:endParaRPr>
          </a:p>
        </p:txBody>
      </p:sp>
      <p:sp>
        <p:nvSpPr>
          <p:cNvPr id="116739" name="矩形 116738"/>
          <p:cNvSpPr>
            <a:spLocks noChangeArrowheads="1"/>
          </p:cNvSpPr>
          <p:nvPr/>
        </p:nvSpPr>
        <p:spPr bwMode="auto">
          <a:xfrm>
            <a:off x="9393238" y="2017713"/>
            <a:ext cx="341312" cy="558800"/>
          </a:xfrm>
          <a:prstGeom prst="rect">
            <a:avLst/>
          </a:prstGeom>
          <a:noFill/>
          <a:ln w="9525">
            <a:noFill/>
            <a:miter lim="800000"/>
          </a:ln>
        </p:spPr>
        <p:txBody>
          <a:bodyPr wrap="none">
            <a:spAutoFit/>
          </a:bodyPr>
          <a:lstStyle/>
          <a:p>
            <a:pPr>
              <a:lnSpc>
                <a:spcPct val="150000"/>
              </a:lnSpc>
              <a:spcBef>
                <a:spcPts val="0"/>
              </a:spcBef>
              <a:spcAft>
                <a:spcPts val="0"/>
              </a:spcAft>
              <a:defRPr/>
            </a:pPr>
            <a:r>
              <a:rPr lang="en-US" altLang="zh-CN" sz="2400" b="1" dirty="0">
                <a:solidFill>
                  <a:srgbClr val="FF0000"/>
                </a:solidFill>
                <a:latin typeface="+mn-ea"/>
                <a:ea typeface="+mn-ea"/>
              </a:rPr>
              <a:t>D</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anim calcmode="lin" valueType="num">
                                      <p:cBhvr additive="base">
                                        <p:cTn id="7" dur="500" fill="hold"/>
                                        <p:tgtEl>
                                          <p:spTgt spid="116738"/>
                                        </p:tgtEl>
                                        <p:attrNameLst>
                                          <p:attrName>ppt_x</p:attrName>
                                        </p:attrNameLst>
                                      </p:cBhvr>
                                      <p:tavLst>
                                        <p:tav tm="0">
                                          <p:val>
                                            <p:strVal val="0-#ppt_w/2"/>
                                          </p:val>
                                        </p:tav>
                                        <p:tav tm="100000">
                                          <p:val>
                                            <p:strVal val="#ppt_x"/>
                                          </p:val>
                                        </p:tav>
                                      </p:tavLst>
                                    </p:anim>
                                    <p:anim calcmode="lin" valueType="num">
                                      <p:cBhvr additive="base">
                                        <p:cTn id="8" dur="500" fill="hold"/>
                                        <p:tgtEl>
                                          <p:spTgt spid="1167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6739"/>
                                        </p:tgtEl>
                                        <p:attrNameLst>
                                          <p:attrName>style.visibility</p:attrName>
                                        </p:attrNameLst>
                                      </p:cBhvr>
                                      <p:to>
                                        <p:strVal val="visible"/>
                                      </p:to>
                                    </p:set>
                                    <p:anim calcmode="lin" valueType="num">
                                      <p:cBhvr additive="base">
                                        <p:cTn id="13" dur="500" fill="hold"/>
                                        <p:tgtEl>
                                          <p:spTgt spid="116739"/>
                                        </p:tgtEl>
                                        <p:attrNameLst>
                                          <p:attrName>ppt_x</p:attrName>
                                        </p:attrNameLst>
                                      </p:cBhvr>
                                      <p:tavLst>
                                        <p:tav tm="0">
                                          <p:val>
                                            <p:strVal val="#ppt_x"/>
                                          </p:val>
                                        </p:tav>
                                        <p:tav tm="100000">
                                          <p:val>
                                            <p:strVal val="#ppt_x"/>
                                          </p:val>
                                        </p:tav>
                                      </p:tavLst>
                                    </p:anim>
                                    <p:anim calcmode="lin" valueType="num">
                                      <p:cBhvr additive="base">
                                        <p:cTn id="14" dur="500" fill="hold"/>
                                        <p:tgtEl>
                                          <p:spTgt spid="1167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11673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5410" name="矩形 145409"/>
          <p:cNvSpPr>
            <a:spLocks noChangeArrowheads="1"/>
          </p:cNvSpPr>
          <p:nvPr/>
        </p:nvSpPr>
        <p:spPr bwMode="auto">
          <a:xfrm>
            <a:off x="527050" y="1893888"/>
            <a:ext cx="11328400" cy="2435225"/>
          </a:xfrm>
          <a:prstGeom prst="rect">
            <a:avLst/>
          </a:prstGeom>
          <a:noFill/>
          <a:ln w="9525">
            <a:noFill/>
            <a:miter lim="800000"/>
          </a:ln>
        </p:spPr>
        <p:txBody>
          <a:bodyP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华文仿宋" panose="02010600040101010101" pitchFamily="2" charset="-122"/>
                <a:ea typeface="华文仿宋" panose="02010600040101010101" pitchFamily="2" charset="-122"/>
              </a:rPr>
              <a:t>　</a:t>
            </a:r>
            <a:r>
              <a:rPr lang="zh-CN" altLang="en-US" sz="2600" b="1">
                <a:latin typeface="仿宋" panose="02010609060101010101" charset="-122"/>
                <a:ea typeface="仿宋" panose="02010609060101010101" charset="-122"/>
              </a:rPr>
              <a:t>凡是药物都带有一定的毒性或副作用。安全用药是指在选择药物的品种、剂量和服用时间等方面都恰到好处，充分发挥药物的最佳效果，尽量避免药物对人体所产生的不良反应和危害。而不是说，价格越高越好，一味地减少用药剂量就好。服药的种类要根据病情需要而定。 </a:t>
            </a:r>
            <a:endParaRPr lang="en-US" altLang="zh-CN"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矩形 117761"/>
          <p:cNvSpPr>
            <a:spLocks noChangeArrowheads="1"/>
          </p:cNvSpPr>
          <p:nvPr/>
        </p:nvSpPr>
        <p:spPr bwMode="auto">
          <a:xfrm>
            <a:off x="623888" y="1006475"/>
            <a:ext cx="11041062" cy="2168525"/>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en-US" altLang="zh-CN" sz="3000" b="1">
                <a:latin typeface="+mn-ea"/>
                <a:ea typeface="+mn-ea"/>
              </a:rPr>
              <a:t>9</a:t>
            </a:r>
            <a:r>
              <a:rPr lang="zh-CN" altLang="en-US" sz="3000" b="1">
                <a:latin typeface="+mn-ea"/>
                <a:ea typeface="+mn-ea"/>
              </a:rPr>
              <a:t>．</a:t>
            </a:r>
            <a:r>
              <a:rPr lang="en-US" altLang="zh-CN" sz="3000" b="1">
                <a:latin typeface="+mn-ea"/>
                <a:ea typeface="+mn-ea"/>
              </a:rPr>
              <a:t> </a:t>
            </a:r>
            <a:r>
              <a:rPr lang="zh-CN" altLang="en-US" sz="3000" b="1">
                <a:latin typeface="+mn-ea"/>
                <a:ea typeface="+mn-ea"/>
              </a:rPr>
              <a:t>下列与安全用药无关的是       </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 </a:t>
            </a:r>
            <a:r>
              <a:rPr lang="zh-CN" altLang="en-US" sz="3000" b="1">
                <a:latin typeface="+mn-ea"/>
                <a:ea typeface="+mn-ea"/>
              </a:rPr>
              <a:t>用法用量      </a:t>
            </a:r>
            <a:r>
              <a:rPr lang="en-US" altLang="zh-CN" sz="3000" b="1">
                <a:latin typeface="+mn-ea"/>
                <a:ea typeface="+mn-ea"/>
              </a:rPr>
              <a:t>B</a:t>
            </a:r>
            <a:r>
              <a:rPr lang="zh-CN" altLang="en-US" sz="3000" b="1">
                <a:latin typeface="+mn-ea"/>
                <a:ea typeface="+mn-ea"/>
              </a:rPr>
              <a:t>．是否到期</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．药物价格      </a:t>
            </a:r>
            <a:r>
              <a:rPr lang="en-US" altLang="zh-CN" sz="3000" b="1">
                <a:latin typeface="+mn-ea"/>
                <a:ea typeface="+mn-ea"/>
              </a:rPr>
              <a:t>D</a:t>
            </a:r>
            <a:r>
              <a:rPr lang="zh-CN" altLang="en-US" sz="3000" b="1">
                <a:latin typeface="+mn-ea"/>
                <a:ea typeface="+mn-ea"/>
              </a:rPr>
              <a:t>．药的功效</a:t>
            </a:r>
            <a:endParaRPr lang="en-US" altLang="zh-CN" sz="3000" b="1">
              <a:latin typeface="+mn-ea"/>
              <a:ea typeface="+mn-ea"/>
            </a:endParaRPr>
          </a:p>
        </p:txBody>
      </p:sp>
      <p:sp>
        <p:nvSpPr>
          <p:cNvPr id="117763" name="矩形 117762"/>
          <p:cNvSpPr>
            <a:spLocks noChangeArrowheads="1"/>
          </p:cNvSpPr>
          <p:nvPr/>
        </p:nvSpPr>
        <p:spPr bwMode="auto">
          <a:xfrm>
            <a:off x="7444740" y="1109345"/>
            <a:ext cx="341313" cy="558800"/>
          </a:xfrm>
          <a:prstGeom prst="rect">
            <a:avLst/>
          </a:prstGeom>
          <a:noFill/>
          <a:ln w="9525">
            <a:noFill/>
            <a:miter lim="800000"/>
          </a:ln>
        </p:spPr>
        <p:txBody>
          <a:bodyPr wrap="none">
            <a:spAutoFit/>
          </a:bodyPr>
          <a:lstStyle/>
          <a:p>
            <a:pPr>
              <a:lnSpc>
                <a:spcPct val="150000"/>
              </a:lnSpc>
              <a:spcBef>
                <a:spcPts val="0"/>
              </a:spcBef>
              <a:spcAft>
                <a:spcPts val="0"/>
              </a:spcAft>
              <a:defRPr/>
            </a:pPr>
            <a:r>
              <a:rPr lang="en-US" altLang="zh-CN" sz="2400" b="1" dirty="0">
                <a:solidFill>
                  <a:srgbClr val="FF0000"/>
                </a:solidFill>
                <a:latin typeface="+mn-ea"/>
                <a:ea typeface="+mn-ea"/>
              </a:rPr>
              <a:t>C</a:t>
            </a:r>
            <a:endParaRPr lang="en-US" altLang="zh-CN" sz="2400" b="1" dirty="0">
              <a:solidFill>
                <a:srgbClr val="FF0000"/>
              </a:solidFill>
              <a:latin typeface="+mn-ea"/>
              <a:ea typeface="+mn-ea"/>
            </a:endParaRPr>
          </a:p>
        </p:txBody>
      </p:sp>
      <p:sp>
        <p:nvSpPr>
          <p:cNvPr id="117766" name="文本框 117765"/>
          <p:cNvSpPr txBox="1">
            <a:spLocks noChangeArrowheads="1"/>
          </p:cNvSpPr>
          <p:nvPr/>
        </p:nvSpPr>
        <p:spPr bwMode="auto">
          <a:xfrm>
            <a:off x="536575" y="3430588"/>
            <a:ext cx="10752138" cy="1835150"/>
          </a:xfrm>
          <a:prstGeom prst="rect">
            <a:avLst/>
          </a:prstGeom>
          <a:noFill/>
          <a:ln w="9525">
            <a:noFill/>
            <a:miter lim="800000"/>
          </a:ln>
        </p:spPr>
        <p:txBody>
          <a:bodyPr>
            <a:spAutoFit/>
          </a:bodyPr>
          <a:lstStyle/>
          <a:p>
            <a:pPr eaLnBrk="0" hangingPunct="0">
              <a:lnSpc>
                <a:spcPct val="150000"/>
              </a:lnSpc>
              <a:spcBef>
                <a:spcPct val="50000"/>
              </a:spcBef>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无论是处方药还是非处方药，在使用之前，都应该仔细阅读使用说明书，了解药物的主要成分、适应症、用法与用量、药品规格、注意事项、生产日期和有效期等，以确保用药安全。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 calcmode="lin" valueType="num">
                                      <p:cBhvr additive="base">
                                        <p:cTn id="7" dur="500" fill="hold"/>
                                        <p:tgtEl>
                                          <p:spTgt spid="117762"/>
                                        </p:tgtEl>
                                        <p:attrNameLst>
                                          <p:attrName>ppt_x</p:attrName>
                                        </p:attrNameLst>
                                      </p:cBhvr>
                                      <p:tavLst>
                                        <p:tav tm="0">
                                          <p:val>
                                            <p:strVal val="0-#ppt_w/2"/>
                                          </p:val>
                                        </p:tav>
                                        <p:tav tm="100000">
                                          <p:val>
                                            <p:strVal val="#ppt_x"/>
                                          </p:val>
                                        </p:tav>
                                      </p:tavLst>
                                    </p:anim>
                                    <p:anim calcmode="lin" valueType="num">
                                      <p:cBhvr additive="base">
                                        <p:cTn id="8" dur="500" fill="hold"/>
                                        <p:tgtEl>
                                          <p:spTgt spid="1177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7763"/>
                                        </p:tgtEl>
                                        <p:attrNameLst>
                                          <p:attrName>style.visibility</p:attrName>
                                        </p:attrNameLst>
                                      </p:cBhvr>
                                      <p:to>
                                        <p:strVal val="visible"/>
                                      </p:to>
                                    </p:set>
                                    <p:anim calcmode="lin" valueType="num">
                                      <p:cBhvr additive="base">
                                        <p:cTn id="13" dur="500" fill="hold"/>
                                        <p:tgtEl>
                                          <p:spTgt spid="117763"/>
                                        </p:tgtEl>
                                        <p:attrNameLst>
                                          <p:attrName>ppt_x</p:attrName>
                                        </p:attrNameLst>
                                      </p:cBhvr>
                                      <p:tavLst>
                                        <p:tav tm="0">
                                          <p:val>
                                            <p:strVal val="#ppt_x"/>
                                          </p:val>
                                        </p:tav>
                                        <p:tav tm="100000">
                                          <p:val>
                                            <p:strVal val="#ppt_x"/>
                                          </p:val>
                                        </p:tav>
                                      </p:tavLst>
                                    </p:anim>
                                    <p:anim calcmode="lin" valueType="num">
                                      <p:cBhvr additive="base">
                                        <p:cTn id="14" dur="500" fill="hold"/>
                                        <p:tgtEl>
                                          <p:spTgt spid="1177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7766"/>
                                        </p:tgtEl>
                                        <p:attrNameLst>
                                          <p:attrName>style.visibility</p:attrName>
                                        </p:attrNameLst>
                                      </p:cBhvr>
                                      <p:to>
                                        <p:strVal val="visible"/>
                                      </p:to>
                                    </p:set>
                                    <p:anim calcmode="lin" valueType="num">
                                      <p:cBhvr additive="base">
                                        <p:cTn id="19" dur="500" fill="hold"/>
                                        <p:tgtEl>
                                          <p:spTgt spid="117766"/>
                                        </p:tgtEl>
                                        <p:attrNameLst>
                                          <p:attrName>ppt_x</p:attrName>
                                        </p:attrNameLst>
                                      </p:cBhvr>
                                      <p:tavLst>
                                        <p:tav tm="0">
                                          <p:val>
                                            <p:strVal val="0-#ppt_w/2"/>
                                          </p:val>
                                        </p:tav>
                                        <p:tav tm="100000">
                                          <p:val>
                                            <p:strVal val="#ppt_x"/>
                                          </p:val>
                                        </p:tav>
                                      </p:tavLst>
                                    </p:anim>
                                    <p:anim calcmode="lin" valueType="num">
                                      <p:cBhvr additive="base">
                                        <p:cTn id="20" dur="500" fill="hold"/>
                                        <p:tgtEl>
                                          <p:spTgt spid="1177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63" grpId="0"/>
      <p:bldP spid="11776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矩形 118785"/>
          <p:cNvSpPr>
            <a:spLocks noChangeArrowheads="1"/>
          </p:cNvSpPr>
          <p:nvPr/>
        </p:nvSpPr>
        <p:spPr bwMode="auto">
          <a:xfrm>
            <a:off x="527050" y="966788"/>
            <a:ext cx="11328400" cy="5631180"/>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en-US" altLang="zh-CN" sz="3000" b="1">
                <a:latin typeface="+mn-ea"/>
                <a:ea typeface="+mn-ea"/>
              </a:rPr>
              <a:t>10</a:t>
            </a:r>
            <a:r>
              <a:rPr lang="zh-CN" altLang="en-US" sz="3000" b="1">
                <a:latin typeface="+mn-ea"/>
                <a:ea typeface="+mn-ea"/>
              </a:rPr>
              <a:t>．每年暑假都有学生溺水事件的发生，当你遇到有人因溺水停止呼吸时，正确的急救措施及顺序是  </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①</a:t>
            </a:r>
            <a:r>
              <a:rPr lang="zh-CN" altLang="en-US" sz="3000" b="1">
                <a:latin typeface="+mn-ea"/>
                <a:ea typeface="+mn-ea"/>
              </a:rPr>
              <a:t>仰卧平躺</a:t>
            </a:r>
            <a:endParaRPr lang="zh-CN" altLang="en-US" sz="3000" b="1">
              <a:latin typeface="+mn-ea"/>
              <a:ea typeface="+mn-ea"/>
            </a:endParaRPr>
          </a:p>
          <a:p>
            <a:pPr eaLnBrk="0" fontAlgn="auto" hangingPunct="0">
              <a:lnSpc>
                <a:spcPct val="150000"/>
              </a:lnSpc>
              <a:spcBef>
                <a:spcPts val="0"/>
              </a:spcBef>
              <a:spcAft>
                <a:spcPts val="0"/>
              </a:spcAft>
              <a:defRPr/>
            </a:pPr>
            <a:r>
              <a:rPr lang="zh-CN" altLang="en-US" sz="3000" b="1">
                <a:latin typeface="+mn-ea"/>
                <a:ea typeface="+mn-ea"/>
              </a:rPr>
              <a:t>②打“</a:t>
            </a:r>
            <a:r>
              <a:rPr lang="en-US" altLang="zh-CN" sz="3000" b="1">
                <a:latin typeface="+mn-ea"/>
                <a:ea typeface="+mn-ea"/>
              </a:rPr>
              <a:t>120”</a:t>
            </a:r>
            <a:r>
              <a:rPr lang="zh-CN" altLang="en-US" sz="3000" b="1">
                <a:latin typeface="+mn-ea"/>
                <a:ea typeface="+mn-ea"/>
              </a:rPr>
              <a:t>急救电话</a:t>
            </a:r>
            <a:endParaRPr lang="zh-CN" altLang="en-US" sz="3000" b="1">
              <a:latin typeface="+mn-ea"/>
              <a:ea typeface="+mn-ea"/>
            </a:endParaRPr>
          </a:p>
          <a:p>
            <a:pPr eaLnBrk="0" fontAlgn="auto" hangingPunct="0">
              <a:lnSpc>
                <a:spcPct val="150000"/>
              </a:lnSpc>
              <a:spcBef>
                <a:spcPts val="0"/>
              </a:spcBef>
              <a:spcAft>
                <a:spcPts val="0"/>
              </a:spcAft>
              <a:defRPr/>
            </a:pPr>
            <a:r>
              <a:rPr lang="zh-CN" altLang="en-US" sz="3000" b="1">
                <a:latin typeface="+mn-ea"/>
                <a:ea typeface="+mn-ea"/>
              </a:rPr>
              <a:t>③口对口吹气</a:t>
            </a:r>
            <a:endParaRPr lang="zh-CN" altLang="en-US" sz="3000" b="1">
              <a:latin typeface="+mn-ea"/>
              <a:ea typeface="+mn-ea"/>
            </a:endParaRPr>
          </a:p>
          <a:p>
            <a:pPr eaLnBrk="0" fontAlgn="auto" hangingPunct="0">
              <a:lnSpc>
                <a:spcPct val="150000"/>
              </a:lnSpc>
              <a:spcBef>
                <a:spcPts val="0"/>
              </a:spcBef>
              <a:spcAft>
                <a:spcPts val="0"/>
              </a:spcAft>
              <a:defRPr/>
            </a:pPr>
            <a:r>
              <a:rPr lang="zh-CN" altLang="en-US" sz="3000" b="1">
                <a:latin typeface="+mn-ea"/>
                <a:ea typeface="+mn-ea"/>
              </a:rPr>
              <a:t>④清除口、鼻内异物和污物</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a:t>
            </a:r>
            <a:r>
              <a:rPr lang="zh-CN" altLang="en-US" sz="3000" b="1">
                <a:latin typeface="+mn-ea"/>
                <a:ea typeface="+mn-ea"/>
              </a:rPr>
              <a:t>．①③④②        </a:t>
            </a:r>
            <a:r>
              <a:rPr lang="en-US" altLang="zh-CN" sz="3000" b="1">
                <a:latin typeface="+mn-ea"/>
                <a:ea typeface="+mn-ea"/>
              </a:rPr>
              <a:t>B</a:t>
            </a:r>
            <a:r>
              <a:rPr lang="zh-CN" altLang="en-US" sz="3000" b="1">
                <a:latin typeface="+mn-ea"/>
                <a:ea typeface="+mn-ea"/>
              </a:rPr>
              <a:t>．②①④③</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．①②③④        </a:t>
            </a:r>
            <a:r>
              <a:rPr lang="en-US" altLang="zh-CN" sz="3000" b="1">
                <a:latin typeface="+mn-ea"/>
                <a:ea typeface="+mn-ea"/>
              </a:rPr>
              <a:t>D</a:t>
            </a:r>
            <a:r>
              <a:rPr lang="zh-CN" altLang="en-US" sz="3000" b="1">
                <a:latin typeface="+mn-ea"/>
                <a:ea typeface="+mn-ea"/>
              </a:rPr>
              <a:t>．②①③④</a:t>
            </a:r>
            <a:endParaRPr lang="en-US" altLang="zh-CN" sz="3000" b="1">
              <a:latin typeface="+mn-ea"/>
              <a:ea typeface="+mn-ea"/>
            </a:endParaRPr>
          </a:p>
        </p:txBody>
      </p:sp>
      <p:sp>
        <p:nvSpPr>
          <p:cNvPr id="118790" name="文本框 118789"/>
          <p:cNvSpPr txBox="1">
            <a:spLocks noChangeArrowheads="1"/>
          </p:cNvSpPr>
          <p:nvPr/>
        </p:nvSpPr>
        <p:spPr bwMode="auto">
          <a:xfrm>
            <a:off x="6655435" y="1698308"/>
            <a:ext cx="1249363" cy="560387"/>
          </a:xfrm>
          <a:prstGeom prst="rect">
            <a:avLst/>
          </a:prstGeom>
          <a:noFill/>
          <a:ln w="9525">
            <a:noFill/>
            <a:miter lim="800000"/>
          </a:ln>
        </p:spPr>
        <p:txBody>
          <a:bodyPr>
            <a:spAutoFit/>
          </a:bodyPr>
          <a:lstStyle/>
          <a:p>
            <a:pPr algn="ctr" eaLnBrk="0" hangingPunct="0">
              <a:lnSpc>
                <a:spcPct val="150000"/>
              </a:lnSpc>
              <a:spcBef>
                <a:spcPct val="50000"/>
              </a:spcBef>
              <a:spcAft>
                <a:spcPts val="0"/>
              </a:spcAft>
              <a:defRPr/>
            </a:pPr>
            <a:r>
              <a:rPr lang="en-US" altLang="zh-CN" sz="2400" b="1" dirty="0">
                <a:solidFill>
                  <a:srgbClr val="FF0000"/>
                </a:solidFill>
                <a:latin typeface="+mn-ea"/>
                <a:ea typeface="+mn-ea"/>
              </a:rPr>
              <a:t>B</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8786"/>
                                        </p:tgtEl>
                                        <p:attrNameLst>
                                          <p:attrName>style.visibility</p:attrName>
                                        </p:attrNameLst>
                                      </p:cBhvr>
                                      <p:to>
                                        <p:strVal val="visible"/>
                                      </p:to>
                                    </p:set>
                                    <p:anim calcmode="lin" valueType="num">
                                      <p:cBhvr additive="base">
                                        <p:cTn id="7" dur="500" fill="hold"/>
                                        <p:tgtEl>
                                          <p:spTgt spid="118786"/>
                                        </p:tgtEl>
                                        <p:attrNameLst>
                                          <p:attrName>ppt_x</p:attrName>
                                        </p:attrNameLst>
                                      </p:cBhvr>
                                      <p:tavLst>
                                        <p:tav tm="0">
                                          <p:val>
                                            <p:strVal val="0-#ppt_w/2"/>
                                          </p:val>
                                        </p:tav>
                                        <p:tav tm="100000">
                                          <p:val>
                                            <p:strVal val="#ppt_x"/>
                                          </p:val>
                                        </p:tav>
                                      </p:tavLst>
                                    </p:anim>
                                    <p:anim calcmode="lin" valueType="num">
                                      <p:cBhvr additive="base">
                                        <p:cTn id="8" dur="500" fill="hold"/>
                                        <p:tgtEl>
                                          <p:spTgt spid="1187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8790"/>
                                        </p:tgtEl>
                                        <p:attrNameLst>
                                          <p:attrName>style.visibility</p:attrName>
                                        </p:attrNameLst>
                                      </p:cBhvr>
                                      <p:to>
                                        <p:strVal val="visible"/>
                                      </p:to>
                                    </p:set>
                                    <p:anim calcmode="lin" valueType="num">
                                      <p:cBhvr additive="base">
                                        <p:cTn id="13" dur="500" fill="hold"/>
                                        <p:tgtEl>
                                          <p:spTgt spid="118790"/>
                                        </p:tgtEl>
                                        <p:attrNameLst>
                                          <p:attrName>ppt_x</p:attrName>
                                        </p:attrNameLst>
                                      </p:cBhvr>
                                      <p:tavLst>
                                        <p:tav tm="0">
                                          <p:val>
                                            <p:strVal val="#ppt_x"/>
                                          </p:val>
                                        </p:tav>
                                        <p:tav tm="100000">
                                          <p:val>
                                            <p:strVal val="#ppt_x"/>
                                          </p:val>
                                        </p:tav>
                                      </p:tavLst>
                                    </p:anim>
                                    <p:anim calcmode="lin" valueType="num">
                                      <p:cBhvr additive="base">
                                        <p:cTn id="14" dur="500" fill="hold"/>
                                        <p:tgtEl>
                                          <p:spTgt spid="1187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p:bldP spid="118790"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26" name="矩形 133125"/>
          <p:cNvSpPr>
            <a:spLocks noChangeArrowheads="1"/>
          </p:cNvSpPr>
          <p:nvPr/>
        </p:nvSpPr>
        <p:spPr bwMode="auto">
          <a:xfrm>
            <a:off x="431800" y="1476375"/>
            <a:ext cx="11425238" cy="4237038"/>
          </a:xfrm>
          <a:prstGeom prst="rect">
            <a:avLst/>
          </a:prstGeom>
          <a:noFill/>
          <a:ln w="9525">
            <a:noFill/>
            <a:miter lim="800000"/>
          </a:ln>
        </p:spPr>
        <p:txBody>
          <a:bodyPr anchor="ct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当你遇到某人因溺水导致呼吸和心跳停止时，一定要尽快②拨打“</a:t>
            </a:r>
            <a:r>
              <a:rPr lang="en-US" altLang="zh-CN" sz="2600" b="1">
                <a:latin typeface="仿宋" panose="02010609060101010101" charset="-122"/>
                <a:ea typeface="仿宋" panose="02010609060101010101" charset="-122"/>
              </a:rPr>
              <a:t>120”</a:t>
            </a:r>
            <a:r>
              <a:rPr lang="zh-CN" altLang="en-US" sz="2600" b="1">
                <a:latin typeface="仿宋" panose="02010609060101010101" charset="-122"/>
                <a:ea typeface="仿宋" panose="02010609060101010101" charset="-122"/>
              </a:rPr>
              <a:t>急救电话，在急救车到达前，根据病情和伤情，采取一些必要的救治措施，做人工呼吸时，使①病人仰卧平躺，头向后仰，有利于气体进入；将病人的衣领解开，腰带放松有利于呼吸道畅通和胸部的扩张；如果口腔内有泥土、血块等异物和污物，必须先④清除干净，使病人保持呼吸道的畅通，然后再进行③口对口吹气。所以遇到有人因溺水停止呼吸时，应采取的措施正确的顺序是②①④③。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26"/>
                                        </p:tgtEl>
                                        <p:attrNameLst>
                                          <p:attrName>style.visibility</p:attrName>
                                        </p:attrNameLst>
                                      </p:cBhvr>
                                      <p:to>
                                        <p:strVal val="visible"/>
                                      </p:to>
                                    </p:set>
                                    <p:anim calcmode="lin" valueType="num">
                                      <p:cBhvr additive="base">
                                        <p:cTn id="7" dur="500" fill="hold"/>
                                        <p:tgtEl>
                                          <p:spTgt spid="133126"/>
                                        </p:tgtEl>
                                        <p:attrNameLst>
                                          <p:attrName>ppt_x</p:attrName>
                                        </p:attrNameLst>
                                      </p:cBhvr>
                                      <p:tavLst>
                                        <p:tav tm="0">
                                          <p:val>
                                            <p:strVal val="0-#ppt_w/2"/>
                                          </p:val>
                                        </p:tav>
                                        <p:tav tm="100000">
                                          <p:val>
                                            <p:strVal val="#ppt_x"/>
                                          </p:val>
                                        </p:tav>
                                      </p:tavLst>
                                    </p:anim>
                                    <p:anim calcmode="lin" valueType="num">
                                      <p:cBhvr additive="base">
                                        <p:cTn id="8" dur="500" fill="hold"/>
                                        <p:tgtEl>
                                          <p:spTgt spid="133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6434" name="矩形 146433"/>
          <p:cNvSpPr>
            <a:spLocks noChangeArrowheads="1"/>
          </p:cNvSpPr>
          <p:nvPr/>
        </p:nvSpPr>
        <p:spPr bwMode="auto">
          <a:xfrm>
            <a:off x="527050" y="1851025"/>
            <a:ext cx="11328400" cy="4246245"/>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en-US" altLang="zh-CN" sz="3000" b="1">
                <a:latin typeface="+mn-ea"/>
                <a:ea typeface="+mn-ea"/>
              </a:rPr>
              <a:t>11</a:t>
            </a:r>
            <a:r>
              <a:rPr lang="zh-CN" altLang="en-US" sz="3000" b="1">
                <a:latin typeface="+mn-ea"/>
                <a:ea typeface="+mn-ea"/>
              </a:rPr>
              <a:t>．健康是人生最宝贵的财富之一。下列关于现代生活与人类健康的叙述，正确的是             </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a:t>
            </a:r>
            <a:r>
              <a:rPr lang="zh-CN" altLang="en-US" sz="3000" b="1">
                <a:latin typeface="+mn-ea"/>
                <a:ea typeface="+mn-ea"/>
              </a:rPr>
              <a:t>．感冒药是家庭常备药物，过期一两周仍可服用</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B</a:t>
            </a:r>
            <a:r>
              <a:rPr lang="zh-CN" altLang="en-US" sz="3000" b="1">
                <a:latin typeface="+mn-ea"/>
                <a:ea typeface="+mn-ea"/>
              </a:rPr>
              <a:t>．香烟中的尼古丁、焦油等会损坏人体的呼吸系统</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．吸毒能使人在短时间内极度兴奋，可以少量使用毒品</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D</a:t>
            </a:r>
            <a:r>
              <a:rPr lang="zh-CN" altLang="en-US" sz="3000" b="1">
                <a:latin typeface="+mn-ea"/>
                <a:ea typeface="+mn-ea"/>
              </a:rPr>
              <a:t>．遇到好玩的网络游戏，可以废寝忘食地连续数日去攻关 </a:t>
            </a:r>
            <a:endParaRPr lang="en-US" altLang="zh-CN" sz="3000" b="1">
              <a:latin typeface="+mn-ea"/>
              <a:ea typeface="+mn-ea"/>
            </a:endParaRPr>
          </a:p>
        </p:txBody>
      </p:sp>
      <p:sp>
        <p:nvSpPr>
          <p:cNvPr id="146436" name="文本框 146435"/>
          <p:cNvSpPr txBox="1">
            <a:spLocks noChangeArrowheads="1"/>
          </p:cNvSpPr>
          <p:nvPr/>
        </p:nvSpPr>
        <p:spPr bwMode="auto">
          <a:xfrm>
            <a:off x="6176010" y="2558733"/>
            <a:ext cx="1247775" cy="560387"/>
          </a:xfrm>
          <a:prstGeom prst="rect">
            <a:avLst/>
          </a:prstGeom>
          <a:noFill/>
          <a:ln w="9525">
            <a:noFill/>
            <a:miter lim="800000"/>
          </a:ln>
        </p:spPr>
        <p:txBody>
          <a:bodyPr>
            <a:spAutoFit/>
          </a:bodyPr>
          <a:lstStyle/>
          <a:p>
            <a:pPr algn="ctr" eaLnBrk="0" hangingPunct="0">
              <a:lnSpc>
                <a:spcPct val="150000"/>
              </a:lnSpc>
              <a:spcBef>
                <a:spcPct val="50000"/>
              </a:spcBef>
              <a:spcAft>
                <a:spcPts val="0"/>
              </a:spcAft>
              <a:defRPr/>
            </a:pPr>
            <a:r>
              <a:rPr lang="en-US" altLang="zh-CN" sz="2400" b="1" dirty="0">
                <a:solidFill>
                  <a:srgbClr val="FF0000"/>
                </a:solidFill>
                <a:latin typeface="+mn-ea"/>
                <a:ea typeface="+mn-ea"/>
              </a:rPr>
              <a:t>B</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6434"/>
                                        </p:tgtEl>
                                        <p:attrNameLst>
                                          <p:attrName>style.visibility</p:attrName>
                                        </p:attrNameLst>
                                      </p:cBhvr>
                                      <p:to>
                                        <p:strVal val="visible"/>
                                      </p:to>
                                    </p:set>
                                    <p:anim calcmode="lin" valueType="num">
                                      <p:cBhvr additive="base">
                                        <p:cTn id="7" dur="500" fill="hold"/>
                                        <p:tgtEl>
                                          <p:spTgt spid="146434"/>
                                        </p:tgtEl>
                                        <p:attrNameLst>
                                          <p:attrName>ppt_x</p:attrName>
                                        </p:attrNameLst>
                                      </p:cBhvr>
                                      <p:tavLst>
                                        <p:tav tm="0">
                                          <p:val>
                                            <p:strVal val="0-#ppt_w/2"/>
                                          </p:val>
                                        </p:tav>
                                        <p:tav tm="100000">
                                          <p:val>
                                            <p:strVal val="#ppt_x"/>
                                          </p:val>
                                        </p:tav>
                                      </p:tavLst>
                                    </p:anim>
                                    <p:anim calcmode="lin" valueType="num">
                                      <p:cBhvr additive="base">
                                        <p:cTn id="8" dur="500" fill="hold"/>
                                        <p:tgtEl>
                                          <p:spTgt spid="146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6436"/>
                                        </p:tgtEl>
                                        <p:attrNameLst>
                                          <p:attrName>style.visibility</p:attrName>
                                        </p:attrNameLst>
                                      </p:cBhvr>
                                      <p:to>
                                        <p:strVal val="visible"/>
                                      </p:to>
                                    </p:set>
                                    <p:anim calcmode="lin" valueType="num">
                                      <p:cBhvr additive="base">
                                        <p:cTn id="13" dur="500" fill="hold"/>
                                        <p:tgtEl>
                                          <p:spTgt spid="146436"/>
                                        </p:tgtEl>
                                        <p:attrNameLst>
                                          <p:attrName>ppt_x</p:attrName>
                                        </p:attrNameLst>
                                      </p:cBhvr>
                                      <p:tavLst>
                                        <p:tav tm="0">
                                          <p:val>
                                            <p:strVal val="#ppt_x"/>
                                          </p:val>
                                        </p:tav>
                                        <p:tav tm="100000">
                                          <p:val>
                                            <p:strVal val="#ppt_x"/>
                                          </p:val>
                                        </p:tav>
                                      </p:tavLst>
                                    </p:anim>
                                    <p:anim calcmode="lin" valueType="num">
                                      <p:cBhvr additive="base">
                                        <p:cTn id="14" dur="500" fill="hold"/>
                                        <p:tgtEl>
                                          <p:spTgt spid="146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4" grpId="0"/>
      <p:bldP spid="14643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7458" name="矩形 147457"/>
          <p:cNvSpPr>
            <a:spLocks noChangeArrowheads="1"/>
          </p:cNvSpPr>
          <p:nvPr/>
        </p:nvSpPr>
        <p:spPr bwMode="auto">
          <a:xfrm>
            <a:off x="549275" y="969963"/>
            <a:ext cx="11041063" cy="4939030"/>
          </a:xfrm>
          <a:prstGeom prst="rect">
            <a:avLst/>
          </a:prstGeom>
          <a:noFill/>
          <a:ln w="9525">
            <a:noFill/>
            <a:miter lim="800000"/>
          </a:ln>
        </p:spPr>
        <p:txBody>
          <a:bodyPr>
            <a:spAutoFit/>
          </a:bodyPr>
          <a:lstStyle/>
          <a:p>
            <a:pPr eaLnBrk="0" hangingPunct="0">
              <a:lnSpc>
                <a:spcPct val="150000"/>
              </a:lnSpc>
            </a:pPr>
            <a:r>
              <a:rPr lang="en-US" altLang="zh-CN" sz="3000" b="1">
                <a:latin typeface="宋体" panose="02010600030101010101" pitchFamily="2" charset="-122"/>
              </a:rPr>
              <a:t>12</a:t>
            </a:r>
            <a:r>
              <a:rPr lang="zh-CN" altLang="en-US" sz="3000" b="1">
                <a:latin typeface="宋体" panose="02010600030101010101" pitchFamily="2" charset="-122"/>
              </a:rPr>
              <a:t>．了解必要的用药知识和急救措施，对于保障身体健康，挽救生命具有重要意义，下列有关说法正确的是                                            </a:t>
            </a:r>
            <a:r>
              <a:rPr lang="en-US" altLang="zh-CN" sz="3000" b="1">
                <a:latin typeface="宋体" panose="02010600030101010101" pitchFamily="2" charset="-122"/>
              </a:rPr>
              <a:t>(</a:t>
            </a:r>
            <a:r>
              <a:rPr lang="zh-CN" altLang="en-US" sz="3000" b="1">
                <a:latin typeface="宋体" panose="02010600030101010101" pitchFamily="2" charset="-122"/>
              </a:rPr>
              <a:t>　　</a:t>
            </a:r>
            <a:r>
              <a:rPr lang="en-US" altLang="zh-CN" sz="3000" b="1">
                <a:latin typeface="宋体" panose="02010600030101010101" pitchFamily="2" charset="-122"/>
              </a:rPr>
              <a:t>)</a:t>
            </a:r>
            <a:endParaRPr lang="en-US" altLang="zh-CN"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A</a:t>
            </a:r>
            <a:r>
              <a:rPr lang="zh-CN" altLang="en-US" sz="3000" b="1">
                <a:latin typeface="宋体" panose="02010600030101010101" pitchFamily="2" charset="-122"/>
              </a:rPr>
              <a:t>．处方药适用于自我诊断、自我治疗的小伤小病</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B</a:t>
            </a:r>
            <a:r>
              <a:rPr lang="zh-CN" altLang="en-US" sz="3000" b="1">
                <a:latin typeface="宋体" panose="02010600030101010101" pitchFamily="2" charset="-122"/>
              </a:rPr>
              <a:t>．动脉出血，要压迫伤口远心端止血</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C</a:t>
            </a:r>
            <a:r>
              <a:rPr lang="zh-CN" altLang="en-US" sz="3000" b="1">
                <a:latin typeface="宋体" panose="02010600030101010101" pitchFamily="2" charset="-122"/>
              </a:rPr>
              <a:t>．感冒药是家庭常备药物，过期一两周仍可服用</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D</a:t>
            </a:r>
            <a:r>
              <a:rPr lang="zh-CN" altLang="en-US" sz="3000" b="1">
                <a:latin typeface="宋体" panose="02010600030101010101" pitchFamily="2" charset="-122"/>
              </a:rPr>
              <a:t>．心肺复苏，先做</a:t>
            </a:r>
            <a:r>
              <a:rPr lang="en-US" altLang="zh-CN" sz="3000" b="1">
                <a:latin typeface="宋体" panose="02010600030101010101" pitchFamily="2" charset="-122"/>
              </a:rPr>
              <a:t>30</a:t>
            </a:r>
            <a:r>
              <a:rPr lang="zh-CN" altLang="en-US" sz="3000" b="1">
                <a:latin typeface="宋体" panose="02010600030101010101" pitchFamily="2" charset="-122"/>
              </a:rPr>
              <a:t>次胸外心脏按压，再做</a:t>
            </a:r>
            <a:r>
              <a:rPr lang="en-US" altLang="zh-CN" sz="3000" b="1">
                <a:latin typeface="宋体" panose="02010600030101010101" pitchFamily="2" charset="-122"/>
              </a:rPr>
              <a:t>2</a:t>
            </a:r>
            <a:r>
              <a:rPr lang="zh-CN" altLang="en-US" sz="3000" b="1">
                <a:latin typeface="宋体" panose="02010600030101010101" pitchFamily="2" charset="-122"/>
              </a:rPr>
              <a:t>次人工呼吸</a:t>
            </a:r>
            <a:endParaRPr lang="en-US" altLang="zh-CN" sz="3000" b="1">
              <a:latin typeface="宋体" panose="02010600030101010101" pitchFamily="2" charset="-122"/>
            </a:endParaRPr>
          </a:p>
        </p:txBody>
      </p:sp>
      <p:sp>
        <p:nvSpPr>
          <p:cNvPr id="147460" name="文本框 147459"/>
          <p:cNvSpPr txBox="1">
            <a:spLocks noChangeArrowheads="1"/>
          </p:cNvSpPr>
          <p:nvPr/>
        </p:nvSpPr>
        <p:spPr bwMode="auto">
          <a:xfrm>
            <a:off x="730250" y="2339975"/>
            <a:ext cx="1249363" cy="560388"/>
          </a:xfrm>
          <a:prstGeom prst="rect">
            <a:avLst/>
          </a:prstGeom>
          <a:noFill/>
          <a:ln w="9525">
            <a:noFill/>
            <a:miter lim="800000"/>
          </a:ln>
        </p:spPr>
        <p:txBody>
          <a:bodyPr>
            <a:spAutoFit/>
          </a:bodyPr>
          <a:lstStyle/>
          <a:p>
            <a:pPr algn="ctr" eaLnBrk="0" hangingPunct="0">
              <a:lnSpc>
                <a:spcPct val="150000"/>
              </a:lnSpc>
              <a:spcBef>
                <a:spcPct val="50000"/>
              </a:spcBef>
            </a:pPr>
            <a:r>
              <a:rPr lang="en-US" altLang="zh-CN" sz="2400" b="1">
                <a:solidFill>
                  <a:srgbClr val="FF0000"/>
                </a:solidFill>
                <a:latin typeface="宋体" panose="02010600030101010101" pitchFamily="2" charset="-122"/>
              </a:rPr>
              <a:t>D</a:t>
            </a:r>
            <a:endParaRPr lang="en-US" altLang="zh-CN" sz="24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7458"/>
                                        </p:tgtEl>
                                        <p:attrNameLst>
                                          <p:attrName>style.visibility</p:attrName>
                                        </p:attrNameLst>
                                      </p:cBhvr>
                                      <p:to>
                                        <p:strVal val="visible"/>
                                      </p:to>
                                    </p:set>
                                    <p:anim calcmode="lin" valueType="num">
                                      <p:cBhvr additive="base">
                                        <p:cTn id="7" dur="500" fill="hold"/>
                                        <p:tgtEl>
                                          <p:spTgt spid="147458"/>
                                        </p:tgtEl>
                                        <p:attrNameLst>
                                          <p:attrName>ppt_x</p:attrName>
                                        </p:attrNameLst>
                                      </p:cBhvr>
                                      <p:tavLst>
                                        <p:tav tm="0">
                                          <p:val>
                                            <p:strVal val="0-#ppt_w/2"/>
                                          </p:val>
                                        </p:tav>
                                        <p:tav tm="100000">
                                          <p:val>
                                            <p:strVal val="#ppt_x"/>
                                          </p:val>
                                        </p:tav>
                                      </p:tavLst>
                                    </p:anim>
                                    <p:anim calcmode="lin" valueType="num">
                                      <p:cBhvr additive="base">
                                        <p:cTn id="8" dur="500" fill="hold"/>
                                        <p:tgtEl>
                                          <p:spTgt spid="1474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7460"/>
                                        </p:tgtEl>
                                        <p:attrNameLst>
                                          <p:attrName>style.visibility</p:attrName>
                                        </p:attrNameLst>
                                      </p:cBhvr>
                                      <p:to>
                                        <p:strVal val="visible"/>
                                      </p:to>
                                    </p:set>
                                    <p:anim calcmode="lin" valueType="num">
                                      <p:cBhvr additive="base">
                                        <p:cTn id="13" dur="500" fill="hold"/>
                                        <p:tgtEl>
                                          <p:spTgt spid="147460"/>
                                        </p:tgtEl>
                                        <p:attrNameLst>
                                          <p:attrName>ppt_x</p:attrName>
                                        </p:attrNameLst>
                                      </p:cBhvr>
                                      <p:tavLst>
                                        <p:tav tm="0">
                                          <p:val>
                                            <p:strVal val="#ppt_x"/>
                                          </p:val>
                                        </p:tav>
                                        <p:tav tm="100000">
                                          <p:val>
                                            <p:strVal val="#ppt_x"/>
                                          </p:val>
                                        </p:tav>
                                      </p:tavLst>
                                    </p:anim>
                                    <p:anim calcmode="lin" valueType="num">
                                      <p:cBhvr additive="base">
                                        <p:cTn id="14" dur="500" fill="hold"/>
                                        <p:tgtEl>
                                          <p:spTgt spid="147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p:bldP spid="147460"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2" name="矩形 148481"/>
          <p:cNvSpPr>
            <a:spLocks noChangeArrowheads="1"/>
          </p:cNvSpPr>
          <p:nvPr/>
        </p:nvSpPr>
        <p:spPr bwMode="auto">
          <a:xfrm>
            <a:off x="239713" y="1341438"/>
            <a:ext cx="11664950" cy="4837112"/>
          </a:xfrm>
          <a:prstGeom prst="rect">
            <a:avLst/>
          </a:prstGeom>
          <a:noFill/>
          <a:ln w="9525">
            <a:noFill/>
            <a:miter lim="800000"/>
          </a:ln>
        </p:spPr>
        <p:txBody>
          <a:bodyPr>
            <a:spAutoFit/>
          </a:bodyPr>
          <a:lstStyle/>
          <a:p>
            <a:pPr algn="just"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处方药是必须凭执业医师或执业助理医师才可调配、购买和使用的药品，</a:t>
            </a:r>
            <a:r>
              <a:rPr lang="en-US" altLang="zh-CN" sz="2600" b="1">
                <a:latin typeface="仿宋" panose="02010609060101010101" charset="-122"/>
                <a:ea typeface="仿宋" panose="02010609060101010101" charset="-122"/>
              </a:rPr>
              <a:t>A</a:t>
            </a:r>
            <a:r>
              <a:rPr lang="zh-CN" altLang="en-US" sz="2600" b="1">
                <a:latin typeface="仿宋" panose="02010609060101010101" charset="-122"/>
                <a:ea typeface="仿宋" panose="02010609060101010101" charset="-122"/>
              </a:rPr>
              <a:t>错误。动脉出血，颜色鲜红，血流较快，常呈喷射状。在近心端止血，可以用止血带或绷带压迫止血，</a:t>
            </a:r>
            <a:r>
              <a:rPr lang="en-US" altLang="zh-CN" sz="2600" b="1">
                <a:latin typeface="仿宋" panose="02010609060101010101" charset="-122"/>
                <a:ea typeface="仿宋" panose="02010609060101010101" charset="-122"/>
              </a:rPr>
              <a:t>B</a:t>
            </a:r>
            <a:r>
              <a:rPr lang="zh-CN" altLang="en-US" sz="2600" b="1">
                <a:latin typeface="仿宋" panose="02010609060101010101" charset="-122"/>
                <a:ea typeface="仿宋" panose="02010609060101010101" charset="-122"/>
              </a:rPr>
              <a:t>错误。药品都有一定的有效期，要在有效期内服药，超过有效期药性会发生变化，不能服用，</a:t>
            </a:r>
            <a:r>
              <a:rPr lang="en-US" altLang="zh-CN" sz="2600" b="1">
                <a:latin typeface="仿宋" panose="02010609060101010101" charset="-122"/>
                <a:ea typeface="仿宋" panose="02010609060101010101" charset="-122"/>
              </a:rPr>
              <a:t>C</a:t>
            </a:r>
            <a:r>
              <a:rPr lang="zh-CN" altLang="en-US" sz="2600" b="1">
                <a:latin typeface="仿宋" panose="02010609060101010101" charset="-122"/>
                <a:ea typeface="仿宋" panose="02010609060101010101" charset="-122"/>
              </a:rPr>
              <a:t>错误。当人出现意外事故时，我们首先应拨打“</a:t>
            </a:r>
            <a:r>
              <a:rPr lang="en-US" altLang="zh-CN" sz="2600" b="1">
                <a:latin typeface="仿宋" panose="02010609060101010101" charset="-122"/>
                <a:ea typeface="仿宋" panose="02010609060101010101" charset="-122"/>
              </a:rPr>
              <a:t>120”</a:t>
            </a:r>
            <a:r>
              <a:rPr lang="zh-CN" altLang="en-US" sz="2600" b="1">
                <a:latin typeface="仿宋" panose="02010609060101010101" charset="-122"/>
                <a:ea typeface="仿宋" panose="02010609060101010101" charset="-122"/>
              </a:rPr>
              <a:t>急救电话，同时正确地实施一定的急救措施。如果人突然停止呼吸，但心跳存在时，我们一般应对其进行人工呼吸，按压与人工呼吸的比例按照单人复苏方式应为</a:t>
            </a:r>
            <a:r>
              <a:rPr lang="en-US" altLang="zh-CN" sz="2600" b="1">
                <a:latin typeface="仿宋" panose="02010609060101010101" charset="-122"/>
                <a:ea typeface="仿宋" panose="02010609060101010101" charset="-122"/>
              </a:rPr>
              <a:t>30∶2</a:t>
            </a:r>
            <a:r>
              <a:rPr lang="zh-CN" altLang="en-US" sz="2600" b="1">
                <a:latin typeface="仿宋" panose="02010609060101010101" charset="-122"/>
                <a:ea typeface="仿宋" panose="02010609060101010101" charset="-122"/>
              </a:rPr>
              <a:t>，也就是做</a:t>
            </a:r>
            <a:r>
              <a:rPr lang="en-US" altLang="zh-CN" sz="2600" b="1">
                <a:latin typeface="仿宋" panose="02010609060101010101" charset="-122"/>
                <a:ea typeface="仿宋" panose="02010609060101010101" charset="-122"/>
              </a:rPr>
              <a:t>2</a:t>
            </a:r>
            <a:r>
              <a:rPr lang="zh-CN" altLang="en-US" sz="2600" b="1">
                <a:latin typeface="仿宋" panose="02010609060101010101" charset="-122"/>
                <a:ea typeface="仿宋" panose="02010609060101010101" charset="-122"/>
              </a:rPr>
              <a:t>次人工呼吸，就要按压心脏</a:t>
            </a:r>
            <a:r>
              <a:rPr lang="en-US" altLang="zh-CN" sz="2600" b="1">
                <a:latin typeface="仿宋" panose="02010609060101010101" charset="-122"/>
                <a:ea typeface="仿宋" panose="02010609060101010101" charset="-122"/>
              </a:rPr>
              <a:t>30</a:t>
            </a:r>
            <a:r>
              <a:rPr lang="zh-CN" altLang="en-US" sz="2600" b="1">
                <a:latin typeface="仿宋" panose="02010609060101010101" charset="-122"/>
                <a:ea typeface="仿宋" panose="02010609060101010101" charset="-122"/>
              </a:rPr>
              <a:t>次，</a:t>
            </a:r>
            <a:r>
              <a:rPr lang="en-US" altLang="zh-CN" sz="2600" b="1">
                <a:latin typeface="仿宋" panose="02010609060101010101" charset="-122"/>
                <a:ea typeface="仿宋" panose="02010609060101010101" charset="-122"/>
              </a:rPr>
              <a:t>D</a:t>
            </a:r>
            <a:r>
              <a:rPr lang="zh-CN" altLang="en-US" sz="2600" b="1">
                <a:latin typeface="仿宋" panose="02010609060101010101" charset="-122"/>
                <a:ea typeface="仿宋" panose="02010609060101010101" charset="-122"/>
              </a:rPr>
              <a:t>正确。</a:t>
            </a:r>
            <a:endParaRPr lang="en-US" altLang="zh-CN"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 calcmode="lin" valueType="num">
                                      <p:cBhvr additive="base">
                                        <p:cTn id="7" dur="500" fill="hold"/>
                                        <p:tgtEl>
                                          <p:spTgt spid="148482"/>
                                        </p:tgtEl>
                                        <p:attrNameLst>
                                          <p:attrName>ppt_x</p:attrName>
                                        </p:attrNameLst>
                                      </p:cBhvr>
                                      <p:tavLst>
                                        <p:tav tm="0">
                                          <p:val>
                                            <p:strVal val="0-#ppt_w/2"/>
                                          </p:val>
                                        </p:tav>
                                        <p:tav tm="100000">
                                          <p:val>
                                            <p:strVal val="#ppt_x"/>
                                          </p:val>
                                        </p:tav>
                                      </p:tavLst>
                                    </p:anim>
                                    <p:anim calcmode="lin" valueType="num">
                                      <p:cBhvr additive="base">
                                        <p:cTn id="8" dur="500" fill="hold"/>
                                        <p:tgtEl>
                                          <p:spTgt spid="1484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5" name="图片 9" descr="图标-03"/>
          <p:cNvPicPr>
            <a:picLocks noChangeAspect="1"/>
          </p:cNvPicPr>
          <p:nvPr/>
        </p:nvPicPr>
        <p:blipFill>
          <a:blip r:embed="rId1"/>
          <a:srcRect/>
          <a:stretch>
            <a:fillRect/>
          </a:stretch>
        </p:blipFill>
        <p:spPr bwMode="auto">
          <a:xfrm>
            <a:off x="260350" y="892175"/>
            <a:ext cx="3265488" cy="844550"/>
          </a:xfrm>
          <a:prstGeom prst="rect">
            <a:avLst/>
          </a:prstGeom>
          <a:noFill/>
          <a:ln w="9525">
            <a:noFill/>
            <a:miter lim="800000"/>
            <a:headEnd/>
            <a:tailEnd/>
          </a:ln>
        </p:spPr>
      </p:pic>
      <p:sp>
        <p:nvSpPr>
          <p:cNvPr id="3" name="文本框 2"/>
          <p:cNvSpPr txBox="1"/>
          <p:nvPr/>
        </p:nvSpPr>
        <p:spPr>
          <a:xfrm>
            <a:off x="481013" y="1047750"/>
            <a:ext cx="2338387" cy="522288"/>
          </a:xfrm>
          <a:prstGeom prst="rect">
            <a:avLst/>
          </a:prstGeom>
          <a:noFill/>
        </p:spPr>
        <p:txBody>
          <a:bodyPr wrap="none">
            <a:spAutoFit/>
          </a:bodyPr>
          <a:lstStyle/>
          <a:p>
            <a:pPr fontAlgn="auto">
              <a:spcBef>
                <a:spcPts val="0"/>
              </a:spcBef>
              <a:spcAft>
                <a:spcPts val="0"/>
              </a:spcAft>
              <a:defRPr/>
            </a:pPr>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归类整合创新</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pic>
        <p:nvPicPr>
          <p:cNvPr id="11267" name="Picture 4"/>
          <p:cNvPicPr>
            <a:picLocks noChangeAspect="1"/>
          </p:cNvPicPr>
          <p:nvPr/>
        </p:nvPicPr>
        <p:blipFill>
          <a:blip r:embed="rId2"/>
          <a:srcRect/>
          <a:stretch>
            <a:fillRect/>
          </a:stretch>
        </p:blipFill>
        <p:spPr bwMode="auto">
          <a:xfrm>
            <a:off x="411163" y="1789113"/>
            <a:ext cx="84137" cy="412750"/>
          </a:xfrm>
          <a:prstGeom prst="rect">
            <a:avLst/>
          </a:prstGeom>
          <a:noFill/>
          <a:ln w="9525">
            <a:noFill/>
            <a:miter lim="800000"/>
            <a:headEnd/>
            <a:tailEnd/>
          </a:ln>
        </p:spPr>
      </p:pic>
      <p:sp>
        <p:nvSpPr>
          <p:cNvPr id="26" name="Rectangle 10"/>
          <p:cNvSpPr/>
          <p:nvPr/>
        </p:nvSpPr>
        <p:spPr>
          <a:xfrm>
            <a:off x="557213" y="1747838"/>
            <a:ext cx="2814637" cy="4603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spcBef>
                <a:spcPct val="0"/>
              </a:spcBef>
              <a:buFontTx/>
              <a:buNone/>
              <a:defRPr/>
            </a:pPr>
            <a:r>
              <a:rPr lang="zh-CN" altLang="en-US" sz="2400" b="1" dirty="0" smtClean="0">
                <a:solidFill>
                  <a:srgbClr val="F1AF00"/>
                </a:solidFill>
                <a:latin typeface="+mn-ea"/>
              </a:rPr>
              <a:t>类型一　传染病 　</a:t>
            </a:r>
            <a:endParaRPr lang="zh-CN" altLang="en-US" sz="2400" b="1" dirty="0" smtClean="0">
              <a:solidFill>
                <a:srgbClr val="F1AF00"/>
              </a:solidFill>
              <a:latin typeface="+mn-ea"/>
            </a:endParaRPr>
          </a:p>
        </p:txBody>
      </p:sp>
      <p:sp>
        <p:nvSpPr>
          <p:cNvPr id="6" name="Rectangle 5"/>
          <p:cNvSpPr>
            <a:spLocks noChangeArrowheads="1"/>
          </p:cNvSpPr>
          <p:nvPr/>
        </p:nvSpPr>
        <p:spPr bwMode="auto">
          <a:xfrm>
            <a:off x="250825" y="2239963"/>
            <a:ext cx="11569700" cy="4246562"/>
          </a:xfrm>
          <a:prstGeom prst="rect">
            <a:avLst/>
          </a:prstGeom>
          <a:noFill/>
          <a:ln w="9525">
            <a:noFill/>
            <a:miter lim="800000"/>
          </a:ln>
        </p:spPr>
        <p:txBody>
          <a:bodyPr anchor="ctr">
            <a:spAutoFit/>
          </a:bodyPr>
          <a:lstStyle/>
          <a:p>
            <a:pPr eaLnBrk="0" hangingPunct="0">
              <a:lnSpc>
                <a:spcPct val="150000"/>
              </a:lnSpc>
            </a:pPr>
            <a:r>
              <a:rPr lang="zh-CN" altLang="en-US" sz="3000" b="1">
                <a:latin typeface="宋体" panose="02010600030101010101" pitchFamily="2" charset="-122"/>
              </a:rPr>
              <a:t>    传染病部分比较性概念和辨析预防措施比较多，概念如病原体、传染源、传播途径、易感人群等，辨析预防措施中控制传染源、切断传播途径、保护易感人群等区别型题目在命题中较多出现。传染病的预防措施要结合生活实际来理解，在学习时要注意的是，预防传染病，既要采取综合措施，又要根据不同病种的特点和具体情况抓住主要环节，做到综合措施和重点措施相结合。 </a:t>
            </a:r>
            <a:endParaRPr lang="zh-CN" altLang="en-US" sz="3000" b="1">
              <a:latin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34963" y="617538"/>
            <a:ext cx="11857037" cy="6324600"/>
          </a:xfrm>
          <a:prstGeom prst="rect">
            <a:avLst/>
          </a:prstGeom>
          <a:noFill/>
          <a:ln w="9525">
            <a:noFill/>
            <a:miter lim="800000"/>
          </a:ln>
        </p:spPr>
        <p:txBody>
          <a:bodyPr anchor="ctr">
            <a:spAutoFit/>
          </a:bodyPr>
          <a:lstStyle/>
          <a:p>
            <a:pPr eaLnBrk="0" hangingPunct="0">
              <a:lnSpc>
                <a:spcPct val="150000"/>
              </a:lnSpc>
            </a:pPr>
            <a:r>
              <a:rPr lang="zh-CN" altLang="en-US" sz="3000" b="1">
                <a:latin typeface="宋体" panose="02010600030101010101" pitchFamily="2" charset="-122"/>
              </a:rPr>
              <a:t>例</a:t>
            </a:r>
            <a:r>
              <a:rPr lang="en-US" altLang="zh-CN" sz="3000" b="1">
                <a:latin typeface="宋体" panose="02010600030101010101" pitchFamily="2" charset="-122"/>
              </a:rPr>
              <a:t>1</a:t>
            </a:r>
            <a:r>
              <a:rPr lang="zh-CN" altLang="en-US" sz="3000" b="1">
                <a:latin typeface="宋体" panose="02010600030101010101" pitchFamily="2" charset="-122"/>
              </a:rPr>
              <a:t>　埃博拉病毒是能引起人类和灵长类动物产生埃博拉出血热的烈性传染病病毒，埃博拉出血热有很高的死亡率。</a:t>
            </a:r>
            <a:r>
              <a:rPr lang="en-US" altLang="zh-CN" sz="3000" b="1">
                <a:latin typeface="宋体" panose="02010600030101010101" pitchFamily="2" charset="-122"/>
              </a:rPr>
              <a:t>2014</a:t>
            </a:r>
            <a:r>
              <a:rPr lang="zh-CN" altLang="en-US" sz="3000" b="1">
                <a:latin typeface="宋体" panose="02010600030101010101" pitchFamily="2" charset="-122"/>
              </a:rPr>
              <a:t>年，埃博拉病毒肆虐西非国家几内亚、利比里亚、塞拉利昂，而且蔓延速度惊人。根据目前的调查，埃博拉病毒很可能是通过与动物接触而传染给人的。直接接触感染了埃博拉病毒的人或动物的血、尿、体液、排泄物等就有可能被埃博拉病毒感染。那么，健康人、埃博拉出血热、患病的病人、病人的体液、埃博拉病毒分别属于 （   ）                                       </a:t>
            </a:r>
            <a:endParaRPr lang="en-US" altLang="zh-CN"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①</a:t>
            </a:r>
            <a:r>
              <a:rPr lang="zh-CN" altLang="en-US" sz="3000" b="1">
                <a:latin typeface="宋体" panose="02010600030101010101" pitchFamily="2" charset="-122"/>
              </a:rPr>
              <a:t>传染源　②病原体　③传播途径 ④传染病　⑤易感人群</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A.</a:t>
            </a:r>
            <a:r>
              <a:rPr lang="zh-CN" altLang="en-US" sz="3000" b="1">
                <a:latin typeface="宋体" panose="02010600030101010101" pitchFamily="2" charset="-122"/>
              </a:rPr>
              <a:t>⑤④③①②  </a:t>
            </a:r>
            <a:r>
              <a:rPr lang="en-US" altLang="zh-CN" sz="3000" b="1">
                <a:latin typeface="宋体" panose="02010600030101010101" pitchFamily="2" charset="-122"/>
              </a:rPr>
              <a:t>B</a:t>
            </a:r>
            <a:r>
              <a:rPr lang="zh-CN" altLang="en-US" sz="3000" b="1">
                <a:latin typeface="宋体" panose="02010600030101010101" pitchFamily="2" charset="-122"/>
              </a:rPr>
              <a:t>．⑤②③④① </a:t>
            </a:r>
            <a:r>
              <a:rPr lang="en-US" altLang="zh-CN" sz="3000" b="1">
                <a:latin typeface="宋体" panose="02010600030101010101" pitchFamily="2" charset="-122"/>
              </a:rPr>
              <a:t>C</a:t>
            </a:r>
            <a:r>
              <a:rPr lang="zh-CN" altLang="en-US" sz="3000" b="1">
                <a:latin typeface="宋体" panose="02010600030101010101" pitchFamily="2" charset="-122"/>
              </a:rPr>
              <a:t>．①⑤④③②  </a:t>
            </a:r>
            <a:r>
              <a:rPr lang="en-US" altLang="zh-CN" sz="3000" b="1">
                <a:latin typeface="宋体" panose="02010600030101010101" pitchFamily="2" charset="-122"/>
              </a:rPr>
              <a:t>D</a:t>
            </a:r>
            <a:r>
              <a:rPr lang="zh-CN" altLang="en-US" sz="3000" b="1">
                <a:latin typeface="宋体" panose="02010600030101010101" pitchFamily="2" charset="-122"/>
              </a:rPr>
              <a:t>．⑤④①③②</a:t>
            </a:r>
            <a:endParaRPr lang="zh-CN" altLang="en-US" sz="3000" b="1">
              <a:latin typeface="宋体" panose="02010600030101010101" pitchFamily="2" charset="-122"/>
            </a:endParaRPr>
          </a:p>
        </p:txBody>
      </p:sp>
      <p:sp>
        <p:nvSpPr>
          <p:cNvPr id="8196" name="矩形 8195"/>
          <p:cNvSpPr>
            <a:spLocks noChangeArrowheads="1"/>
          </p:cNvSpPr>
          <p:nvPr/>
        </p:nvSpPr>
        <p:spPr bwMode="auto">
          <a:xfrm>
            <a:off x="7296150" y="4879975"/>
            <a:ext cx="339725" cy="560388"/>
          </a:xfrm>
          <a:prstGeom prst="rect">
            <a:avLst/>
          </a:prstGeom>
          <a:noFill/>
          <a:ln w="9525">
            <a:noFill/>
            <a:miter lim="800000"/>
          </a:ln>
        </p:spPr>
        <p:txBody>
          <a:bodyPr wrap="none">
            <a:spAutoFit/>
          </a:bodyPr>
          <a:lstStyle/>
          <a:p>
            <a:pPr>
              <a:lnSpc>
                <a:spcPct val="150000"/>
              </a:lnSpc>
            </a:pPr>
            <a:r>
              <a:rPr lang="en-US" altLang="zh-CN" sz="2400" b="1">
                <a:solidFill>
                  <a:srgbClr val="FF0000"/>
                </a:solidFill>
                <a:latin typeface="宋体" panose="02010600030101010101" pitchFamily="2" charset="-122"/>
              </a:rPr>
              <a:t>D</a:t>
            </a:r>
            <a:endParaRPr lang="zh-CN" altLang="en-US" sz="24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0-#ppt_w/2"/>
                                          </p:val>
                                        </p:tav>
                                        <p:tav tm="100000">
                                          <p:val>
                                            <p:strVal val="#ppt_x"/>
                                          </p:val>
                                        </p:tav>
                                      </p:tavLst>
                                    </p:anim>
                                    <p:anim calcmode="lin" valueType="num">
                                      <p:cBhvr additive="base">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ppt_x"/>
                                          </p:val>
                                        </p:tav>
                                        <p:tav tm="100000">
                                          <p:val>
                                            <p:strVal val="#ppt_x"/>
                                          </p:val>
                                        </p:tav>
                                      </p:tavLst>
                                    </p:anim>
                                    <p:anim calcmode="lin" valueType="num">
                                      <p:cBhvr additive="base">
                                        <p:cTn id="14"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719138" y="2060575"/>
            <a:ext cx="10945812" cy="2435225"/>
          </a:xfrm>
          <a:prstGeom prst="rect">
            <a:avLst/>
          </a:prstGeom>
          <a:noFill/>
          <a:ln w="9525">
            <a:noFill/>
            <a:miter lim="800000"/>
          </a:ln>
        </p:spPr>
        <p:txBody>
          <a:bodyPr anchor="ctr">
            <a:spAutoFit/>
          </a:bodyPr>
          <a:lstStyle/>
          <a:p>
            <a:pPr eaLnBrk="0" hangingPunct="0">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健康人对埃博拉病毒没有免疫力，容易被感染，属于易感人群；埃博拉出血热是埃博拉病毒引起的传染病；患病的病人能够散播埃博拉病毒，属于传染源；接触了埃博拉病人的体液会感染埃博拉病毒，因此埃博拉病人的体液属于传播途径；埃博拉病毒属于该传染病的病原体。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431800" y="862013"/>
            <a:ext cx="11568113" cy="4832350"/>
          </a:xfrm>
          <a:prstGeom prst="rect">
            <a:avLst/>
          </a:prstGeom>
          <a:noFill/>
          <a:ln w="9525">
            <a:noFill/>
            <a:miter lim="800000"/>
          </a:ln>
        </p:spPr>
        <p:txBody>
          <a:bodyPr anchor="ctr">
            <a:spAutoFit/>
          </a:bodyPr>
          <a:lstStyle/>
          <a:p>
            <a:pPr eaLnBrk="0" hangingPunct="0">
              <a:lnSpc>
                <a:spcPct val="150000"/>
              </a:lnSpc>
            </a:pPr>
            <a:r>
              <a:rPr lang="zh-CN" altLang="en-US" sz="3000" b="1">
                <a:latin typeface="宋体" panose="02010600030101010101" pitchFamily="2" charset="-122"/>
              </a:rPr>
              <a:t>例</a:t>
            </a:r>
            <a:r>
              <a:rPr lang="en-US" altLang="zh-CN" sz="3000" b="1">
                <a:latin typeface="宋体" panose="02010600030101010101" pitchFamily="2" charset="-122"/>
              </a:rPr>
              <a:t>2</a:t>
            </a:r>
            <a:r>
              <a:rPr lang="zh-CN" altLang="en-US" sz="3000" b="1">
                <a:latin typeface="宋体" panose="02010600030101010101" pitchFamily="2" charset="-122"/>
              </a:rPr>
              <a:t>　</a:t>
            </a:r>
            <a:r>
              <a:rPr lang="en-US" altLang="zh-CN" sz="3000" b="1">
                <a:latin typeface="宋体" panose="02010600030101010101" pitchFamily="2" charset="-122"/>
              </a:rPr>
              <a:t>2015</a:t>
            </a:r>
            <a:r>
              <a:rPr lang="zh-CN" altLang="en-US" sz="3000" b="1">
                <a:latin typeface="宋体" panose="02010600030101010101" pitchFamily="2" charset="-122"/>
              </a:rPr>
              <a:t>年诺贝尔奖获得者屠呦呦发现和研制的青蒿素可有效降低疟疾这一传染病的死亡率。从传染病的预防描述分析，对疟疾患者及时治疗属于                            </a:t>
            </a:r>
            <a:r>
              <a:rPr lang="en-US" altLang="zh-CN" sz="3000" b="1">
                <a:latin typeface="宋体" panose="02010600030101010101" pitchFamily="2" charset="-122"/>
              </a:rPr>
              <a:t>(</a:t>
            </a:r>
            <a:r>
              <a:rPr lang="zh-CN" altLang="en-US" sz="3000" b="1">
                <a:latin typeface="宋体" panose="02010600030101010101" pitchFamily="2" charset="-122"/>
              </a:rPr>
              <a:t>　　</a:t>
            </a:r>
            <a:r>
              <a:rPr lang="en-US" altLang="zh-CN" sz="3000" b="1">
                <a:latin typeface="宋体" panose="02010600030101010101" pitchFamily="2" charset="-122"/>
              </a:rPr>
              <a:t>)</a:t>
            </a:r>
            <a:endParaRPr lang="en-US" altLang="zh-CN"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A</a:t>
            </a:r>
            <a:r>
              <a:rPr lang="zh-CN" altLang="en-US" sz="3000" b="1">
                <a:latin typeface="宋体" panose="02010600030101010101" pitchFamily="2" charset="-122"/>
              </a:rPr>
              <a:t>．消灭病原体        </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B</a:t>
            </a:r>
            <a:r>
              <a:rPr lang="zh-CN" altLang="en-US" sz="3000" b="1">
                <a:latin typeface="宋体" panose="02010600030101010101" pitchFamily="2" charset="-122"/>
              </a:rPr>
              <a:t>．保护易感人群</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C</a:t>
            </a:r>
            <a:r>
              <a:rPr lang="zh-CN" altLang="en-US" sz="3000" b="1">
                <a:latin typeface="宋体" panose="02010600030101010101" pitchFamily="2" charset="-122"/>
              </a:rPr>
              <a:t>．切断传播途径      </a:t>
            </a:r>
            <a:endParaRPr lang="zh-CN" altLang="en-US" sz="3000" b="1">
              <a:latin typeface="宋体" panose="02010600030101010101" pitchFamily="2" charset="-122"/>
            </a:endParaRPr>
          </a:p>
          <a:p>
            <a:pPr eaLnBrk="0" hangingPunct="0">
              <a:lnSpc>
                <a:spcPct val="150000"/>
              </a:lnSpc>
            </a:pPr>
            <a:r>
              <a:rPr lang="en-US" altLang="zh-CN" sz="3000" b="1">
                <a:latin typeface="宋体" panose="02010600030101010101" pitchFamily="2" charset="-122"/>
              </a:rPr>
              <a:t>D</a:t>
            </a:r>
            <a:r>
              <a:rPr lang="zh-CN" altLang="en-US" sz="3000" b="1">
                <a:latin typeface="宋体" panose="02010600030101010101" pitchFamily="2" charset="-122"/>
              </a:rPr>
              <a:t>．控制传染源</a:t>
            </a:r>
            <a:endParaRPr lang="zh-CN" altLang="en-US" sz="3000" b="1">
              <a:latin typeface="宋体" panose="02010600030101010101" pitchFamily="2" charset="-122"/>
            </a:endParaRPr>
          </a:p>
        </p:txBody>
      </p:sp>
      <p:sp>
        <p:nvSpPr>
          <p:cNvPr id="107523" name="矩形 107522"/>
          <p:cNvSpPr>
            <a:spLocks noChangeArrowheads="1"/>
          </p:cNvSpPr>
          <p:nvPr/>
        </p:nvSpPr>
        <p:spPr bwMode="auto">
          <a:xfrm>
            <a:off x="8567738" y="2278063"/>
            <a:ext cx="339725" cy="558800"/>
          </a:xfrm>
          <a:prstGeom prst="rect">
            <a:avLst/>
          </a:prstGeom>
          <a:noFill/>
          <a:ln w="9525">
            <a:noFill/>
            <a:miter lim="800000"/>
          </a:ln>
        </p:spPr>
        <p:txBody>
          <a:bodyPr wrap="none">
            <a:spAutoFit/>
          </a:bodyPr>
          <a:lstStyle/>
          <a:p>
            <a:pPr>
              <a:lnSpc>
                <a:spcPct val="150000"/>
              </a:lnSpc>
            </a:pPr>
            <a:r>
              <a:rPr lang="en-US" altLang="zh-CN" sz="2400" b="1">
                <a:solidFill>
                  <a:srgbClr val="FF0000"/>
                </a:solidFill>
                <a:latin typeface="宋体" panose="02010600030101010101" pitchFamily="2" charset="-122"/>
              </a:rPr>
              <a:t>D</a:t>
            </a:r>
            <a:endParaRPr lang="en-US" altLang="zh-CN" sz="2400" b="1">
              <a:solidFill>
                <a:srgbClr val="FF0000"/>
              </a:solidFill>
              <a:latin typeface="宋体" panose="02010600030101010101" pitchFamily="2" charset="-122"/>
            </a:endParaRPr>
          </a:p>
        </p:txBody>
      </p:sp>
      <p:sp>
        <p:nvSpPr>
          <p:cNvPr id="107527" name="文本框 107526"/>
          <p:cNvSpPr txBox="1">
            <a:spLocks noChangeArrowheads="1"/>
          </p:cNvSpPr>
          <p:nvPr/>
        </p:nvSpPr>
        <p:spPr bwMode="auto">
          <a:xfrm>
            <a:off x="349250" y="5432425"/>
            <a:ext cx="11618913" cy="1200150"/>
          </a:xfrm>
          <a:prstGeom prst="rect">
            <a:avLst/>
          </a:prstGeom>
          <a:noFill/>
          <a:ln w="9525">
            <a:noFill/>
            <a:miter lim="800000"/>
          </a:ln>
        </p:spPr>
        <p:txBody>
          <a:bodyPr>
            <a:spAutoFit/>
          </a:bodyPr>
          <a:lstStyle/>
          <a:p>
            <a:pPr eaLnBrk="0" hangingPunct="0">
              <a:lnSpc>
                <a:spcPct val="150000"/>
              </a:lnSpc>
              <a:spcBef>
                <a:spcPct val="50000"/>
              </a:spcBef>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a:t>
            </a:r>
            <a:r>
              <a:rPr lang="en-US" altLang="zh-CN" sz="2600" b="1">
                <a:latin typeface="仿宋" panose="02010609060101010101" charset="-122"/>
                <a:ea typeface="仿宋" panose="02010609060101010101" charset="-122"/>
              </a:rPr>
              <a:t>“</a:t>
            </a:r>
            <a:r>
              <a:rPr lang="zh-CN" altLang="en-US" sz="2600" b="1">
                <a:latin typeface="仿宋" panose="02010609060101010101" charset="-122"/>
                <a:ea typeface="仿宋" panose="02010609060101010101" charset="-122"/>
              </a:rPr>
              <a:t>疟疾患者”是能够散播病原体的传染源，因此“疟疾患者及时治疗”属于控制传染源。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 calcmode="lin" valueType="num">
                                      <p:cBhvr additive="base">
                                        <p:cTn id="7" dur="500" fill="hold"/>
                                        <p:tgtEl>
                                          <p:spTgt spid="107522"/>
                                        </p:tgtEl>
                                        <p:attrNameLst>
                                          <p:attrName>ppt_x</p:attrName>
                                        </p:attrNameLst>
                                      </p:cBhvr>
                                      <p:tavLst>
                                        <p:tav tm="0">
                                          <p:val>
                                            <p:strVal val="0-#ppt_w/2"/>
                                          </p:val>
                                        </p:tav>
                                        <p:tav tm="100000">
                                          <p:val>
                                            <p:strVal val="#ppt_x"/>
                                          </p:val>
                                        </p:tav>
                                      </p:tavLst>
                                    </p:anim>
                                    <p:anim calcmode="lin" valueType="num">
                                      <p:cBhvr additive="base">
                                        <p:cTn id="8" dur="500" fill="hold"/>
                                        <p:tgtEl>
                                          <p:spTgt spid="1075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7523"/>
                                        </p:tgtEl>
                                        <p:attrNameLst>
                                          <p:attrName>style.visibility</p:attrName>
                                        </p:attrNameLst>
                                      </p:cBhvr>
                                      <p:to>
                                        <p:strVal val="visible"/>
                                      </p:to>
                                    </p:set>
                                    <p:anim calcmode="lin" valueType="num">
                                      <p:cBhvr additive="base">
                                        <p:cTn id="13" dur="500" fill="hold"/>
                                        <p:tgtEl>
                                          <p:spTgt spid="107523"/>
                                        </p:tgtEl>
                                        <p:attrNameLst>
                                          <p:attrName>ppt_x</p:attrName>
                                        </p:attrNameLst>
                                      </p:cBhvr>
                                      <p:tavLst>
                                        <p:tav tm="0">
                                          <p:val>
                                            <p:strVal val="#ppt_x"/>
                                          </p:val>
                                        </p:tav>
                                        <p:tav tm="100000">
                                          <p:val>
                                            <p:strVal val="#ppt_x"/>
                                          </p:val>
                                        </p:tav>
                                      </p:tavLst>
                                    </p:anim>
                                    <p:anim calcmode="lin" valueType="num">
                                      <p:cBhvr additive="base">
                                        <p:cTn id="14" dur="500" fill="hold"/>
                                        <p:tgtEl>
                                          <p:spTgt spid="1075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7527"/>
                                        </p:tgtEl>
                                        <p:attrNameLst>
                                          <p:attrName>style.visibility</p:attrName>
                                        </p:attrNameLst>
                                      </p:cBhvr>
                                      <p:to>
                                        <p:strVal val="visible"/>
                                      </p:to>
                                    </p:set>
                                    <p:anim calcmode="lin" valueType="num">
                                      <p:cBhvr additive="base">
                                        <p:cTn id="19" dur="500" fill="hold"/>
                                        <p:tgtEl>
                                          <p:spTgt spid="107527"/>
                                        </p:tgtEl>
                                        <p:attrNameLst>
                                          <p:attrName>ppt_x</p:attrName>
                                        </p:attrNameLst>
                                      </p:cBhvr>
                                      <p:tavLst>
                                        <p:tav tm="0">
                                          <p:val>
                                            <p:strVal val="0-#ppt_w/2"/>
                                          </p:val>
                                        </p:tav>
                                        <p:tav tm="100000">
                                          <p:val>
                                            <p:strVal val="#ppt_x"/>
                                          </p:val>
                                        </p:tav>
                                      </p:tavLst>
                                    </p:anim>
                                    <p:anim calcmode="lin" valueType="num">
                                      <p:cBhvr additive="base">
                                        <p:cTn id="20" dur="500" fill="hold"/>
                                        <p:tgtEl>
                                          <p:spTgt spid="1075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p:bldP spid="107523" grpId="0"/>
      <p:bldP spid="10752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2" name="矩形 19461"/>
          <p:cNvSpPr>
            <a:spLocks noChangeArrowheads="1"/>
          </p:cNvSpPr>
          <p:nvPr/>
        </p:nvSpPr>
        <p:spPr bwMode="auto">
          <a:xfrm>
            <a:off x="719138" y="1692275"/>
            <a:ext cx="10560050" cy="4246245"/>
          </a:xfrm>
          <a:prstGeom prst="rect">
            <a:avLst/>
          </a:prstGeom>
          <a:noFill/>
          <a:ln w="9525">
            <a:noFill/>
            <a:miter lim="800000"/>
          </a:ln>
        </p:spPr>
        <p:txBody>
          <a:bodyPr>
            <a:spAutoFit/>
          </a:bodyPr>
          <a:lstStyle/>
          <a:p>
            <a:pPr eaLnBrk="0" fontAlgn="auto" hangingPunct="0">
              <a:lnSpc>
                <a:spcPct val="150000"/>
              </a:lnSpc>
              <a:spcBef>
                <a:spcPts val="0"/>
              </a:spcBef>
              <a:spcAft>
                <a:spcPts val="0"/>
              </a:spcAft>
              <a:defRPr/>
            </a:pPr>
            <a:r>
              <a:rPr lang="en-US" altLang="zh-CN" sz="3000" b="1">
                <a:latin typeface="+mn-ea"/>
                <a:ea typeface="+mn-ea"/>
              </a:rPr>
              <a:t>1</a:t>
            </a:r>
            <a:r>
              <a:rPr lang="zh-CN" altLang="en-US" sz="3000" b="1">
                <a:latin typeface="+mn-ea"/>
                <a:ea typeface="+mn-ea"/>
              </a:rPr>
              <a:t>．</a:t>
            </a:r>
            <a:r>
              <a:rPr lang="zh-CN" altLang="zh-CN" sz="3000" b="1">
                <a:latin typeface="+mn-ea"/>
                <a:ea typeface="+mn-ea"/>
              </a:rPr>
              <a:t>今年我省多地出现人感染</a:t>
            </a:r>
            <a:r>
              <a:rPr lang="en-US" altLang="zh-CN" sz="3000" b="1">
                <a:latin typeface="+mn-ea"/>
                <a:ea typeface="+mn-ea"/>
              </a:rPr>
              <a:t>H7N9</a:t>
            </a:r>
            <a:r>
              <a:rPr lang="zh-CN" altLang="en-US" sz="3000" b="1">
                <a:latin typeface="+mn-ea"/>
                <a:ea typeface="+mn-ea"/>
              </a:rPr>
              <a:t>禽流感病例，事发后有关部门立刻采取行动，把相关场所内的活禽全部捕杀并进行焚烧或深埋处理，甚至关闭了活禽交易市场。上述做法属于传染病预防措施中的          </a:t>
            </a:r>
            <a:r>
              <a:rPr lang="en-US" altLang="zh-CN" sz="3000" b="1">
                <a:latin typeface="+mn-ea"/>
                <a:ea typeface="+mn-ea"/>
              </a:rPr>
              <a:t>(</a:t>
            </a:r>
            <a:r>
              <a:rPr lang="zh-CN" altLang="en-US" sz="3000" b="1">
                <a:latin typeface="+mn-ea"/>
                <a:ea typeface="+mn-ea"/>
              </a:rPr>
              <a:t>　　</a:t>
            </a:r>
            <a:r>
              <a:rPr lang="en-US" altLang="zh-CN" sz="3000" b="1">
                <a:latin typeface="+mn-ea"/>
                <a:ea typeface="+mn-ea"/>
              </a:rPr>
              <a:t>)</a:t>
            </a:r>
            <a:endParaRPr lang="en-US" altLang="zh-CN"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A. </a:t>
            </a:r>
            <a:r>
              <a:rPr lang="zh-CN" altLang="en-US" sz="3000" b="1">
                <a:latin typeface="+mn-ea"/>
                <a:ea typeface="+mn-ea"/>
              </a:rPr>
              <a:t>控制传染源        </a:t>
            </a:r>
            <a:r>
              <a:rPr lang="en-US" altLang="zh-CN" sz="3000" b="1">
                <a:latin typeface="+mn-ea"/>
                <a:ea typeface="+mn-ea"/>
              </a:rPr>
              <a:t>B</a:t>
            </a:r>
            <a:r>
              <a:rPr lang="zh-CN" altLang="en-US" sz="3000" b="1">
                <a:latin typeface="+mn-ea"/>
                <a:ea typeface="+mn-ea"/>
              </a:rPr>
              <a:t>．切断传播途径</a:t>
            </a:r>
            <a:endParaRPr lang="zh-CN" altLang="en-US" sz="3000" b="1">
              <a:latin typeface="+mn-ea"/>
              <a:ea typeface="+mn-ea"/>
            </a:endParaRPr>
          </a:p>
          <a:p>
            <a:pPr eaLnBrk="0" fontAlgn="auto" hangingPunct="0">
              <a:lnSpc>
                <a:spcPct val="150000"/>
              </a:lnSpc>
              <a:spcBef>
                <a:spcPts val="0"/>
              </a:spcBef>
              <a:spcAft>
                <a:spcPts val="0"/>
              </a:spcAft>
              <a:defRPr/>
            </a:pPr>
            <a:r>
              <a:rPr lang="en-US" altLang="zh-CN" sz="3000" b="1">
                <a:latin typeface="+mn-ea"/>
                <a:ea typeface="+mn-ea"/>
              </a:rPr>
              <a:t>C</a:t>
            </a:r>
            <a:r>
              <a:rPr lang="zh-CN" altLang="en-US" sz="3000" b="1">
                <a:latin typeface="+mn-ea"/>
                <a:ea typeface="+mn-ea"/>
              </a:rPr>
              <a:t>．保护易感人群      </a:t>
            </a:r>
            <a:r>
              <a:rPr lang="en-US" altLang="zh-CN" sz="3000" b="1">
                <a:latin typeface="+mn-ea"/>
                <a:ea typeface="+mn-ea"/>
              </a:rPr>
              <a:t>D</a:t>
            </a:r>
            <a:r>
              <a:rPr lang="zh-CN" altLang="en-US" sz="3000" b="1">
                <a:latin typeface="+mn-ea"/>
                <a:ea typeface="+mn-ea"/>
              </a:rPr>
              <a:t>．清除病原体</a:t>
            </a:r>
            <a:endParaRPr lang="zh-CN" altLang="en-US" sz="3000" b="1">
              <a:latin typeface="+mn-ea"/>
              <a:ea typeface="+mn-ea"/>
            </a:endParaRPr>
          </a:p>
        </p:txBody>
      </p:sp>
      <p:sp>
        <p:nvSpPr>
          <p:cNvPr id="19458" name="Rectangle 2"/>
          <p:cNvSpPr>
            <a:spLocks noChangeArrowheads="1"/>
          </p:cNvSpPr>
          <p:nvPr/>
        </p:nvSpPr>
        <p:spPr bwMode="auto">
          <a:xfrm>
            <a:off x="431800" y="918686"/>
            <a:ext cx="4032250" cy="783590"/>
          </a:xfrm>
          <a:prstGeom prst="rect">
            <a:avLst/>
          </a:prstGeom>
          <a:noFill/>
          <a:ln w="9525">
            <a:noFill/>
            <a:miter lim="800000"/>
          </a:ln>
        </p:spPr>
        <p:txBody>
          <a:bodyPr anchor="ctr">
            <a:spAutoFit/>
          </a:bodyPr>
          <a:lstStyle/>
          <a:p>
            <a:pPr>
              <a:lnSpc>
                <a:spcPct val="150000"/>
              </a:lnSpc>
              <a:spcBef>
                <a:spcPts val="0"/>
              </a:spcBef>
              <a:spcAft>
                <a:spcPts val="0"/>
              </a:spcAft>
              <a:defRPr/>
            </a:pPr>
            <a:r>
              <a:rPr lang="en-US" altLang="zh-CN" sz="3000" b="1">
                <a:solidFill>
                  <a:srgbClr val="FF0000"/>
                </a:solidFill>
                <a:latin typeface="+mn-ea"/>
                <a:ea typeface="+mn-ea"/>
              </a:rPr>
              <a:t>【</a:t>
            </a:r>
            <a:r>
              <a:rPr lang="zh-CN" altLang="en-US" sz="3000" b="1">
                <a:solidFill>
                  <a:srgbClr val="FF0000"/>
                </a:solidFill>
                <a:latin typeface="+mn-ea"/>
                <a:ea typeface="+mn-ea"/>
              </a:rPr>
              <a:t>历年</a:t>
            </a:r>
            <a:r>
              <a:rPr lang="zh-CN" altLang="en-US" sz="3000" b="1">
                <a:solidFill>
                  <a:srgbClr val="FF0000"/>
                </a:solidFill>
                <a:latin typeface="+mn-ea"/>
                <a:ea typeface="+mn-ea"/>
              </a:rPr>
              <a:t>中考</a:t>
            </a:r>
            <a:r>
              <a:rPr lang="en-US" altLang="zh-CN" sz="3000" b="1">
                <a:solidFill>
                  <a:srgbClr val="FF0000"/>
                </a:solidFill>
                <a:latin typeface="+mn-ea"/>
                <a:ea typeface="+mn-ea"/>
              </a:rPr>
              <a:t>】</a:t>
            </a:r>
            <a:endParaRPr lang="en-US" altLang="zh-CN" sz="3000" b="1">
              <a:solidFill>
                <a:srgbClr val="FF0000"/>
              </a:solidFill>
              <a:latin typeface="+mn-ea"/>
              <a:ea typeface="+mn-ea"/>
            </a:endParaRPr>
          </a:p>
        </p:txBody>
      </p:sp>
      <p:sp>
        <p:nvSpPr>
          <p:cNvPr id="19460" name="矩形 19459"/>
          <p:cNvSpPr>
            <a:spLocks noChangeArrowheads="1"/>
          </p:cNvSpPr>
          <p:nvPr/>
        </p:nvSpPr>
        <p:spPr bwMode="auto">
          <a:xfrm>
            <a:off x="7443788" y="3811588"/>
            <a:ext cx="339725" cy="558800"/>
          </a:xfrm>
          <a:prstGeom prst="rect">
            <a:avLst/>
          </a:prstGeom>
          <a:noFill/>
          <a:ln w="9525">
            <a:noFill/>
            <a:miter lim="800000"/>
          </a:ln>
        </p:spPr>
        <p:txBody>
          <a:bodyPr wrap="none">
            <a:spAutoFit/>
          </a:bodyPr>
          <a:lstStyle/>
          <a:p>
            <a:pPr>
              <a:lnSpc>
                <a:spcPct val="150000"/>
              </a:lnSpc>
              <a:spcBef>
                <a:spcPts val="0"/>
              </a:spcBef>
              <a:spcAft>
                <a:spcPts val="0"/>
              </a:spcAft>
              <a:defRPr/>
            </a:pPr>
            <a:r>
              <a:rPr lang="en-US" altLang="zh-CN" sz="2400" b="1" dirty="0">
                <a:solidFill>
                  <a:srgbClr val="FF0000"/>
                </a:solidFill>
                <a:latin typeface="+mn-ea"/>
                <a:ea typeface="+mn-ea"/>
              </a:rPr>
              <a:t>A</a:t>
            </a:r>
            <a:endParaRPr lang="en-US" altLang="zh-CN" sz="2400" b="1" dirty="0">
              <a:solidFill>
                <a:srgbClr val="FF0000"/>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0-#ppt_w/2"/>
                                          </p:val>
                                        </p:tav>
                                        <p:tav tm="100000">
                                          <p:val>
                                            <p:strVal val="#ppt_x"/>
                                          </p:val>
                                        </p:tav>
                                      </p:tavLst>
                                    </p:anim>
                                    <p:anim calcmode="lin" valueType="num">
                                      <p:cBhvr additive="base">
                                        <p:cTn id="8" dur="500" fill="hold"/>
                                        <p:tgtEl>
                                          <p:spTgt spid="194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62"/>
                                        </p:tgtEl>
                                        <p:attrNameLst>
                                          <p:attrName>style.visibility</p:attrName>
                                        </p:attrNameLst>
                                      </p:cBhvr>
                                      <p:to>
                                        <p:strVal val="visible"/>
                                      </p:to>
                                    </p:set>
                                    <p:anim calcmode="lin" valueType="num">
                                      <p:cBhvr additive="base">
                                        <p:cTn id="13" dur="500" fill="hold"/>
                                        <p:tgtEl>
                                          <p:spTgt spid="19462"/>
                                        </p:tgtEl>
                                        <p:attrNameLst>
                                          <p:attrName>ppt_x</p:attrName>
                                        </p:attrNameLst>
                                      </p:cBhvr>
                                      <p:tavLst>
                                        <p:tav tm="0">
                                          <p:val>
                                            <p:strVal val="0-#ppt_w/2"/>
                                          </p:val>
                                        </p:tav>
                                        <p:tav tm="100000">
                                          <p:val>
                                            <p:strVal val="#ppt_x"/>
                                          </p:val>
                                        </p:tav>
                                      </p:tavLst>
                                    </p:anim>
                                    <p:anim calcmode="lin" valueType="num">
                                      <p:cBhvr additive="base">
                                        <p:cTn id="14"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60"/>
                                        </p:tgtEl>
                                        <p:attrNameLst>
                                          <p:attrName>style.visibility</p:attrName>
                                        </p:attrNameLst>
                                      </p:cBhvr>
                                      <p:to>
                                        <p:strVal val="visible"/>
                                      </p:to>
                                    </p:set>
                                    <p:anim calcmode="lin" valueType="num">
                                      <p:cBhvr additive="base">
                                        <p:cTn id="19" dur="500" fill="hold"/>
                                        <p:tgtEl>
                                          <p:spTgt spid="19460"/>
                                        </p:tgtEl>
                                        <p:attrNameLst>
                                          <p:attrName>ppt_x</p:attrName>
                                        </p:attrNameLst>
                                      </p:cBhvr>
                                      <p:tavLst>
                                        <p:tav tm="0">
                                          <p:val>
                                            <p:strVal val="#ppt_x"/>
                                          </p:val>
                                        </p:tav>
                                        <p:tav tm="100000">
                                          <p:val>
                                            <p:strVal val="#ppt_x"/>
                                          </p:val>
                                        </p:tav>
                                      </p:tavLst>
                                    </p:anim>
                                    <p:anim calcmode="lin" valueType="num">
                                      <p:cBhvr additive="base">
                                        <p:cTn id="20"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58" grpId="0"/>
      <p:bldP spid="1946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9" name="Rectangle 2"/>
          <p:cNvSpPr>
            <a:spLocks noChangeArrowheads="1"/>
          </p:cNvSpPr>
          <p:nvPr/>
        </p:nvSpPr>
        <p:spPr bwMode="auto">
          <a:xfrm>
            <a:off x="431800" y="2117725"/>
            <a:ext cx="11425238" cy="2435225"/>
          </a:xfrm>
          <a:prstGeom prst="rect">
            <a:avLst/>
          </a:prstGeom>
          <a:noFill/>
          <a:ln w="9525">
            <a:noFill/>
            <a:miter lim="800000"/>
          </a:ln>
        </p:spPr>
        <p:txBody>
          <a:bodyPr anchor="ctr">
            <a:spAutoFit/>
          </a:bodyPr>
          <a:lstStyle/>
          <a:p>
            <a:pPr>
              <a:lnSpc>
                <a:spcPct val="150000"/>
              </a:lnSpc>
            </a:pPr>
            <a:r>
              <a:rPr lang="en-US" altLang="zh-CN" sz="2600" b="1">
                <a:solidFill>
                  <a:srgbClr val="0000FF"/>
                </a:solidFill>
                <a:latin typeface="黑体" panose="02010609060101010101" pitchFamily="49" charset="-122"/>
                <a:ea typeface="黑体" panose="02010609060101010101" pitchFamily="49" charset="-122"/>
              </a:rPr>
              <a:t>[</a:t>
            </a:r>
            <a:r>
              <a:rPr lang="zh-CN" altLang="en-US" sz="2600" b="1">
                <a:solidFill>
                  <a:srgbClr val="0000FF"/>
                </a:solidFill>
                <a:latin typeface="黑体" panose="02010609060101010101" pitchFamily="49" charset="-122"/>
                <a:ea typeface="黑体" panose="02010609060101010101" pitchFamily="49" charset="-122"/>
              </a:rPr>
              <a:t>解析</a:t>
            </a:r>
            <a:r>
              <a:rPr lang="en-US" altLang="zh-CN" sz="2600" b="1">
                <a:solidFill>
                  <a:srgbClr val="0000FF"/>
                </a:solidFill>
                <a:latin typeface="黑体" panose="02010609060101010101" pitchFamily="49" charset="-122"/>
                <a:ea typeface="黑体" panose="02010609060101010101" pitchFamily="49" charset="-122"/>
              </a:rPr>
              <a:t>] </a:t>
            </a:r>
            <a:r>
              <a:rPr lang="zh-CN" altLang="en-US" sz="2600" b="1">
                <a:latin typeface="仿宋" panose="02010609060101010101" charset="-122"/>
                <a:ea typeface="仿宋" panose="02010609060101010101" charset="-122"/>
              </a:rPr>
              <a:t>预防传染病的措施有控制传染源、切断传播途径、保护易感人群。带病毒的活禽对健康的人来说属于传染源，把相关场所内的活禽全部捕杀后进行焚烧或深埋处理，甚至关闭了活禽交易市场。采取的这些措施属于传染病预防措施中的控制传染源。 </a:t>
            </a:r>
            <a:endParaRPr lang="zh-CN" altLang="en-US" sz="2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anim calcmode="lin" valueType="num">
                                      <p:cBhvr additive="base">
                                        <p:cTn id="7" dur="500" fill="hold"/>
                                        <p:tgtEl>
                                          <p:spTgt spid="72709"/>
                                        </p:tgtEl>
                                        <p:attrNameLst>
                                          <p:attrName>ppt_x</p:attrName>
                                        </p:attrNameLst>
                                      </p:cBhvr>
                                      <p:tavLst>
                                        <p:tav tm="0">
                                          <p:val>
                                            <p:strVal val="0-#ppt_w/2"/>
                                          </p:val>
                                        </p:tav>
                                        <p:tav tm="100000">
                                          <p:val>
                                            <p:strVal val="#ppt_x"/>
                                          </p:val>
                                        </p:tav>
                                      </p:tavLst>
                                    </p:anim>
                                    <p:anim calcmode="lin" valueType="num">
                                      <p:cBhvr additive="base">
                                        <p:cTn id="8" dur="500" fill="hold"/>
                                        <p:tgtEl>
                                          <p:spTgt spid="727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5677</Words>
  <Application>WPS 演示</Application>
  <PresentationFormat>自定义</PresentationFormat>
  <Paragraphs>293</Paragraphs>
  <Slides>39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黑体</vt:lpstr>
      <vt:lpstr>仿宋</vt:lpstr>
      <vt:lpstr>华文新魏</vt:lpstr>
      <vt:lpstr>微软雅黑</vt:lpstr>
      <vt:lpstr>Arial Unicode MS</vt:lpstr>
      <vt:lpstr>Calibri</vt:lpstr>
      <vt:lpstr>华文仿宋</vt:lpstr>
      <vt:lpstr>Times New Roman</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65</cp:revision>
  <dcterms:created xsi:type="dcterms:W3CDTF">2018-02-07T00:47:00Z</dcterms:created>
  <dcterms:modified xsi:type="dcterms:W3CDTF">2023-11-17T06:19:58Z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2052-12.1.0.15933</vt:lpwstr>
  </property>
  <property fmtid="{D5CDD505-2E9C-101B-9397-08002B2CF9AE}" pid="3" name="ICV">
    <vt:lpwstr>116E32804ADE4BE5864D37A7810CF986_12</vt:lpwstr>
  </property>
</Properties>
</file>