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437" r:id="rId5"/>
    <p:sldId id="435" r:id="rId6"/>
    <p:sldId id="698" r:id="rId7"/>
    <p:sldId id="699" r:id="rId8"/>
    <p:sldId id="694" r:id="rId9"/>
    <p:sldId id="710" r:id="rId10"/>
    <p:sldId id="711" r:id="rId11"/>
    <p:sldId id="712" r:id="rId12"/>
    <p:sldId id="700" r:id="rId13"/>
    <p:sldId id="701" r:id="rId14"/>
    <p:sldId id="702" r:id="rId15"/>
    <p:sldId id="703" r:id="rId16"/>
    <p:sldId id="704" r:id="rId17"/>
    <p:sldId id="695" r:id="rId18"/>
    <p:sldId id="705" r:id="rId19"/>
    <p:sldId id="713" r:id="rId20"/>
    <p:sldId id="714" r:id="rId21"/>
    <p:sldId id="715" r:id="rId22"/>
    <p:sldId id="706" r:id="rId23"/>
    <p:sldId id="707" r:id="rId24"/>
    <p:sldId id="708" r:id="rId25"/>
    <p:sldId id="709" r:id="rId26"/>
    <p:sldId id="716" r:id="rId27"/>
    <p:sldId id="717" r:id="rId28"/>
    <p:sldId id="718" r:id="rId29"/>
    <p:sldId id="719" r:id="rId30"/>
  </p:sldIdLst>
  <p:sldSz cx="12190730" cy="6859905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14" y="-9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" Target="../slides/slide3.xml"/><Relationship Id="rId16" Type="http://schemas.openxmlformats.org/officeDocument/2006/relationships/slide" Target="../slides/slide2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123950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984058"/>
            <a:ext cx="7135813" cy="144526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第八单元  第二十二章 生物的遗传和变异   小结与复习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0834" name="文本框 2680833"/>
          <p:cNvSpPr txBox="1"/>
          <p:nvPr/>
        </p:nvSpPr>
        <p:spPr>
          <a:xfrm>
            <a:off x="298450" y="925513"/>
            <a:ext cx="126158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豌豆是遗传学研究中常用的实验材料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原因之一是它具有很多易于区分的相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豌豆子叶的绿色和黄色就是其中一对相对性状。某学校生物研究小组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的同学在生物老师的带领下进行了相关实验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如图是他们所做的杂交实验结果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0835" name="20sw8rj57a.jpg" descr="id:214749737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025" y="3444875"/>
            <a:ext cx="711835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858" name="文本框 2681857"/>
          <p:cNvSpPr txBox="1"/>
          <p:nvPr/>
        </p:nvSpPr>
        <p:spPr>
          <a:xfrm>
            <a:off x="298450" y="925513"/>
            <a:ext cx="12752388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在豌豆子叶的绿色和黄色这对相对性状中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显性性状是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杂交组合一”的子代中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含有隐性基因的个体数量为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表示显、隐性基因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则“杂交组合三”中亲代个体产生的某个生殖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科研人员利用转基因技术将某基因转入普通豌豆中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获得了豌豆新品种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种变异属于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填“可遗传”或“不遗传”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的变异。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1860" name="文本框 2681859"/>
          <p:cNvSpPr txBox="1"/>
          <p:nvPr/>
        </p:nvSpPr>
        <p:spPr>
          <a:xfrm>
            <a:off x="-1138237" y="1458913"/>
            <a:ext cx="4156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黄色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1861" name="文本框 2681860"/>
          <p:cNvSpPr txBox="1"/>
          <p:nvPr/>
        </p:nvSpPr>
        <p:spPr>
          <a:xfrm>
            <a:off x="7429500" y="2055813"/>
            <a:ext cx="3276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1862" name="文本框 2681861"/>
          <p:cNvSpPr txBox="1"/>
          <p:nvPr/>
        </p:nvSpPr>
        <p:spPr>
          <a:xfrm>
            <a:off x="1539875" y="3249613"/>
            <a:ext cx="4603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 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1863" name="文本框 2681862"/>
          <p:cNvSpPr txBox="1"/>
          <p:nvPr/>
        </p:nvSpPr>
        <p:spPr>
          <a:xfrm>
            <a:off x="234950" y="4443413"/>
            <a:ext cx="5041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可遗传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8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8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8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1860" grpId="0"/>
      <p:bldP spid="2681861" grpId="0"/>
      <p:bldP spid="2681862" grpId="0"/>
      <p:bldP spid="26818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82" name="文本框 2682881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考点二　基因、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、染色体和性状的关系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株洲学业考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和染色体的叙述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每条染色体上有很多个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基因是有遗传效应的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片段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染色体主要由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分子和蛋白质分子构成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每一种生物细胞内染色体的形态和数目都是一定的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906" name="文本框 2683905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本题主要考查基因、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和染色体的关系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属于知识的综合应用题型。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联系课本知识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厘清三者关系。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从题干到选项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分析每一个选项。染色体主要由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和蛋白质组成。一般每条染色体上只有一个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分子上有许多个基因。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4930" name="文本框 2684929"/>
          <p:cNvSpPr txBox="1"/>
          <p:nvPr/>
        </p:nvSpPr>
        <p:spPr>
          <a:xfrm>
            <a:off x="298450" y="925513"/>
            <a:ext cx="12923838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能卷舌与不能卷舌是一对相对性状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基因控制。小明不能卷舌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能卷舌。下列分析正确的是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能卷舌是隐性性状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基因控制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父母都能产生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的成熟生殖细胞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若再生一个子女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基因组成只能是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父母基因组成一方是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另一方是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4932" name="文本框 2684931"/>
          <p:cNvSpPr txBox="1"/>
          <p:nvPr/>
        </p:nvSpPr>
        <p:spPr>
          <a:xfrm>
            <a:off x="4673600" y="2055813"/>
            <a:ext cx="2184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49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5714" name="文本框 2675713"/>
          <p:cNvSpPr txBox="1"/>
          <p:nvPr/>
        </p:nvSpPr>
        <p:spPr>
          <a:xfrm>
            <a:off x="298450" y="925513"/>
            <a:ext cx="125079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优生优育、利国利民。人们通过检测染色体的数目和形态可确定胎儿是否患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某种遗传病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这是因为染色体上含有遗传物质。这种遗传物质是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蛋白质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B.DNA		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葡萄糖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维生素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5716" name="文本框 2675715"/>
          <p:cNvSpPr txBox="1"/>
          <p:nvPr/>
        </p:nvSpPr>
        <p:spPr>
          <a:xfrm>
            <a:off x="9572625" y="1458913"/>
            <a:ext cx="17589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57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5954" name="文本框 2685953"/>
          <p:cNvSpPr txBox="1"/>
          <p:nvPr/>
        </p:nvSpPr>
        <p:spPr>
          <a:xfrm>
            <a:off x="298450" y="925513"/>
            <a:ext cx="12626975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图甲是关于遗传知识的概念图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图乙是某科技小组用圆粒和皱粒两种豌豆进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行杂交实验的结果统计图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5955" name="20swzk67.jpg" descr="id:2147497407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638" y="2347913"/>
            <a:ext cx="4965700" cy="417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4146" name="文本框 2694145"/>
          <p:cNvSpPr txBox="1"/>
          <p:nvPr/>
        </p:nvSpPr>
        <p:spPr>
          <a:xfrm>
            <a:off x="298450" y="925513"/>
            <a:ext cx="12606338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请补充图甲中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的内容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:1___________,2_________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在豌豆的有性生殖过程中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基因在亲子代间传递的“桥梁”是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豌豆的圆粒与皱粒是一对相对性状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由图乙实验一可知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是显性性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状。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若控制豌豆种子粒形的显性基因用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则实验一中子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代圆粒豌豆的基因组成是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。若用实验一中的子代圆粒和实验二中的子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代皱粒杂交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则所得后代中圆粒和皱粒的比例大约为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48" name="文本框 2694147"/>
          <p:cNvSpPr txBox="1"/>
          <p:nvPr/>
        </p:nvSpPr>
        <p:spPr>
          <a:xfrm>
            <a:off x="3486150" y="874713"/>
            <a:ext cx="4229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染色体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49" name="文本框 2694148"/>
          <p:cNvSpPr txBox="1"/>
          <p:nvPr/>
        </p:nvSpPr>
        <p:spPr>
          <a:xfrm>
            <a:off x="5851525" y="874713"/>
            <a:ext cx="348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50" name="文本框 2694149"/>
          <p:cNvSpPr txBox="1"/>
          <p:nvPr/>
        </p:nvSpPr>
        <p:spPr>
          <a:xfrm>
            <a:off x="-1193800" y="2055813"/>
            <a:ext cx="496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生殖细胞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51" name="文本框 2694150"/>
          <p:cNvSpPr txBox="1"/>
          <p:nvPr/>
        </p:nvSpPr>
        <p:spPr>
          <a:xfrm>
            <a:off x="7502525" y="2652713"/>
            <a:ext cx="348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圆粒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52" name="文本框 2694151"/>
          <p:cNvSpPr txBox="1"/>
          <p:nvPr/>
        </p:nvSpPr>
        <p:spPr>
          <a:xfrm>
            <a:off x="3057525" y="4443413"/>
            <a:ext cx="2749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4153" name="文本框 2694152"/>
          <p:cNvSpPr txBox="1"/>
          <p:nvPr/>
        </p:nvSpPr>
        <p:spPr>
          <a:xfrm>
            <a:off x="6673850" y="5040313"/>
            <a:ext cx="3492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1∶1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9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9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9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9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4148" grpId="0"/>
      <p:bldP spid="2694149" grpId="0"/>
      <p:bldP spid="2694150" grpId="0"/>
      <p:bldP spid="2694151" grpId="0"/>
      <p:bldP spid="2694152" grpId="0"/>
      <p:bldP spid="26941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5170" name="文本框 2695169"/>
          <p:cNvSpPr txBox="1"/>
          <p:nvPr/>
        </p:nvSpPr>
        <p:spPr>
          <a:xfrm>
            <a:off x="298450" y="925513"/>
            <a:ext cx="12746038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考点三　性别遗传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东北虎是我国一级保护动物。研究东北虎的遗传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特性对其物种的延续具有重要意义。图示为某东北虎体细胞的染色体组成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列叙述错误的是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东北虎的染色体由蛋白质和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东北虎体细胞内染色体数目为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据图判断该东北虎的性别为雄性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东北虎精子内性染色体为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95171" name="21swjzk102.jpg" descr="id:214749742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8450" y="3138488"/>
            <a:ext cx="4200525" cy="256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6194" name="文本框 2696193"/>
          <p:cNvSpPr txBox="1"/>
          <p:nvPr/>
        </p:nvSpPr>
        <p:spPr>
          <a:xfrm>
            <a:off x="298450" y="925513"/>
            <a:ext cx="12544425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本题考查染色体组成及性别决定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属于应用型综合题。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仔细审题和识图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确定其染色体组成及性别。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析图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由题干可知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图示为某东北虎体细胞染色体组成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可见它的体细胞内有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对常染色体和一对性染色体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它的性染色体为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XY,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可见是雄性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可产生含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两种类型的精子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染色体是由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和蛋白质组成的。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96195" name="图片 2696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3371850"/>
            <a:ext cx="327025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96196" name="图片 26961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3" y="4538663"/>
            <a:ext cx="233362" cy="1382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24492" name="图片 2324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3" y="625475"/>
            <a:ext cx="9534525" cy="604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94" name="矩形 2324493"/>
          <p:cNvSpPr/>
          <p:nvPr/>
        </p:nvSpPr>
        <p:spPr>
          <a:xfrm>
            <a:off x="4579938" y="722313"/>
            <a:ext cx="938212" cy="249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5" name="矩形 2324494"/>
          <p:cNvSpPr/>
          <p:nvPr/>
        </p:nvSpPr>
        <p:spPr>
          <a:xfrm>
            <a:off x="5332413" y="1081088"/>
            <a:ext cx="1235075" cy="22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6" name="矩形 2324495"/>
          <p:cNvSpPr/>
          <p:nvPr/>
        </p:nvSpPr>
        <p:spPr>
          <a:xfrm>
            <a:off x="4964113" y="1389063"/>
            <a:ext cx="1174750" cy="249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7" name="矩形 2324496"/>
          <p:cNvSpPr/>
          <p:nvPr/>
        </p:nvSpPr>
        <p:spPr>
          <a:xfrm>
            <a:off x="5902325" y="1722438"/>
            <a:ext cx="641350" cy="22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8" name="矩形 2324497"/>
          <p:cNvSpPr/>
          <p:nvPr/>
        </p:nvSpPr>
        <p:spPr>
          <a:xfrm>
            <a:off x="3943350" y="2351088"/>
            <a:ext cx="711200" cy="249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9" name="矩形 2324498"/>
          <p:cNvSpPr/>
          <p:nvPr/>
        </p:nvSpPr>
        <p:spPr>
          <a:xfrm>
            <a:off x="7386638" y="2327275"/>
            <a:ext cx="534987" cy="285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0" name="矩形 2324499"/>
          <p:cNvSpPr/>
          <p:nvPr/>
        </p:nvSpPr>
        <p:spPr>
          <a:xfrm>
            <a:off x="4868863" y="2695575"/>
            <a:ext cx="996950" cy="22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1" name="矩形 2324500"/>
          <p:cNvSpPr/>
          <p:nvPr/>
        </p:nvSpPr>
        <p:spPr>
          <a:xfrm>
            <a:off x="6769100" y="3005138"/>
            <a:ext cx="641350" cy="2365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2" name="矩形 2324501"/>
          <p:cNvSpPr/>
          <p:nvPr/>
        </p:nvSpPr>
        <p:spPr>
          <a:xfrm>
            <a:off x="4333875" y="3325813"/>
            <a:ext cx="1128713" cy="2365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3" name="矩形 2324502"/>
          <p:cNvSpPr/>
          <p:nvPr/>
        </p:nvSpPr>
        <p:spPr>
          <a:xfrm>
            <a:off x="6888163" y="3313113"/>
            <a:ext cx="581025" cy="249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4" name="矩形 2324503"/>
          <p:cNvSpPr/>
          <p:nvPr/>
        </p:nvSpPr>
        <p:spPr>
          <a:xfrm>
            <a:off x="4381500" y="3657600"/>
            <a:ext cx="1093788" cy="214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5" name="矩形 2324504"/>
          <p:cNvSpPr/>
          <p:nvPr/>
        </p:nvSpPr>
        <p:spPr>
          <a:xfrm>
            <a:off x="6970713" y="3657600"/>
            <a:ext cx="487362" cy="214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6" name="矩形 2324505"/>
          <p:cNvSpPr/>
          <p:nvPr/>
        </p:nvSpPr>
        <p:spPr>
          <a:xfrm>
            <a:off x="8181975" y="3965575"/>
            <a:ext cx="1068388" cy="250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7" name="矩形 2324506"/>
          <p:cNvSpPr/>
          <p:nvPr/>
        </p:nvSpPr>
        <p:spPr>
          <a:xfrm>
            <a:off x="8181975" y="4322763"/>
            <a:ext cx="1354138" cy="214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8" name="矩形 2324507"/>
          <p:cNvSpPr/>
          <p:nvPr/>
        </p:nvSpPr>
        <p:spPr>
          <a:xfrm>
            <a:off x="4322763" y="4572000"/>
            <a:ext cx="676275" cy="273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9" name="矩形 2324508"/>
          <p:cNvSpPr/>
          <p:nvPr/>
        </p:nvSpPr>
        <p:spPr>
          <a:xfrm>
            <a:off x="4322763" y="4975225"/>
            <a:ext cx="723900" cy="203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0" name="矩形 2324509"/>
          <p:cNvSpPr/>
          <p:nvPr/>
        </p:nvSpPr>
        <p:spPr>
          <a:xfrm>
            <a:off x="3989388" y="5260975"/>
            <a:ext cx="1141412" cy="2365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1" name="矩形 2324510"/>
          <p:cNvSpPr/>
          <p:nvPr/>
        </p:nvSpPr>
        <p:spPr>
          <a:xfrm>
            <a:off x="5865813" y="5545138"/>
            <a:ext cx="784225" cy="273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2" name="矩形 2324511"/>
          <p:cNvSpPr/>
          <p:nvPr/>
        </p:nvSpPr>
        <p:spPr>
          <a:xfrm>
            <a:off x="5367338" y="5913438"/>
            <a:ext cx="1092200" cy="22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3" name="矩形 2324512"/>
          <p:cNvSpPr/>
          <p:nvPr/>
        </p:nvSpPr>
        <p:spPr>
          <a:xfrm>
            <a:off x="5748338" y="6257925"/>
            <a:ext cx="723900" cy="214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6978" name="文本框 2686977"/>
          <p:cNvSpPr txBox="1"/>
          <p:nvPr/>
        </p:nvSpPr>
        <p:spPr>
          <a:xfrm>
            <a:off x="298450" y="925513"/>
            <a:ext cx="127936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如图表示甲、乙两个双胞胎个体发育的部分过程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据图推断甲、乙两人一定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同为男性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同为女性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性别相同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性别不同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6979" name="20sw8rj61.jpg" descr="id:214749744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2516188"/>
            <a:ext cx="4600575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86981" name="文本框 2686980"/>
          <p:cNvSpPr txBox="1"/>
          <p:nvPr/>
        </p:nvSpPr>
        <p:spPr>
          <a:xfrm>
            <a:off x="9383713" y="2055813"/>
            <a:ext cx="2136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69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8002" name="文本框 2688001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女性体细胞中性染色体的组成为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A.XX		B.XY		C.X		D.Y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8004" name="文本框 2688003"/>
          <p:cNvSpPr txBox="1"/>
          <p:nvPr/>
        </p:nvSpPr>
        <p:spPr>
          <a:xfrm>
            <a:off x="5818188" y="874713"/>
            <a:ext cx="2232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8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9026" name="文本框 2689025"/>
          <p:cNvSpPr txBox="1"/>
          <p:nvPr/>
        </p:nvSpPr>
        <p:spPr>
          <a:xfrm>
            <a:off x="298450" y="925513"/>
            <a:ext cx="1261586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如图是某家族有无耳垂的遗传图谱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9027" name="20sw8rj62.jpg" descr="id:214749744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0" y="2540000"/>
            <a:ext cx="629285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0050" name="文本框 2690049"/>
          <p:cNvSpPr txBox="1"/>
          <p:nvPr/>
        </p:nvSpPr>
        <p:spPr>
          <a:xfrm>
            <a:off x="298450" y="925513"/>
            <a:ext cx="1294765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人的有耳垂和无耳垂是一对相对性状。由图中信息可以判断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无耳垂为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性状。请推测小刚祖父的基因组成为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国家“二孩”政策放开后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小刚的父母准备生二胎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第二胎生出的小孩是男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孩且有耳垂的几率是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0052" name="文本框 2690051"/>
          <p:cNvSpPr txBox="1"/>
          <p:nvPr/>
        </p:nvSpPr>
        <p:spPr>
          <a:xfrm>
            <a:off x="-1079500" y="1458913"/>
            <a:ext cx="4089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隐性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0053" name="文本框 2690052"/>
          <p:cNvSpPr txBox="1"/>
          <p:nvPr/>
        </p:nvSpPr>
        <p:spPr>
          <a:xfrm>
            <a:off x="5453063" y="1458913"/>
            <a:ext cx="4968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0054" name="文本框 2690053"/>
          <p:cNvSpPr txBox="1"/>
          <p:nvPr/>
        </p:nvSpPr>
        <p:spPr>
          <a:xfrm>
            <a:off x="1763713" y="2652713"/>
            <a:ext cx="4537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37.5%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9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0052" grpId="0"/>
      <p:bldP spid="2690053" grpId="0"/>
      <p:bldP spid="26900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218" name="文本框 2697217"/>
          <p:cNvSpPr txBox="1"/>
          <p:nvPr/>
        </p:nvSpPr>
        <p:spPr>
          <a:xfrm>
            <a:off x="298450" y="925513"/>
            <a:ext cx="128762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小刚的父亲有耳垂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其产生的精子类型是图中的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填写字母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在人的生命延续和发展过程中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是基因在亲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子代间传递的桥梁。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97219" name="20sw8rj63.jpg" descr="id:214749745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763" y="1781175"/>
            <a:ext cx="5410200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97221" name="文本框 2697220"/>
          <p:cNvSpPr txBox="1"/>
          <p:nvPr/>
        </p:nvSpPr>
        <p:spPr>
          <a:xfrm>
            <a:off x="7058025" y="8747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7222" name="文本框 2697221"/>
          <p:cNvSpPr txBox="1"/>
          <p:nvPr/>
        </p:nvSpPr>
        <p:spPr>
          <a:xfrm>
            <a:off x="3898900" y="3846513"/>
            <a:ext cx="7115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生殖细胞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精子和卵细胞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7221" grpId="0"/>
      <p:bldP spid="26972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8242" name="文本框 2698241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如图为人类的性别决定过程简图。回答下列问题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98243" name="20sw8xsj22.jpg" descr="id:214749746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2019300"/>
            <a:ext cx="3835400" cy="3662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9266" name="文本框 2699265"/>
          <p:cNvSpPr txBox="1"/>
          <p:nvPr/>
        </p:nvSpPr>
        <p:spPr>
          <a:xfrm>
            <a:off x="298450" y="925513"/>
            <a:ext cx="1299527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图中精子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含有的性染色体是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人的体细胞中含有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对常染色体和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对性染色体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若图中父亲的体细胞中染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色体组成用“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+XY”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中染色体组成可表示为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9268" name="文本框 2699267"/>
          <p:cNvSpPr txBox="1"/>
          <p:nvPr/>
        </p:nvSpPr>
        <p:spPr>
          <a:xfrm>
            <a:off x="4238625" y="874713"/>
            <a:ext cx="2279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9269" name="文本框 2699268"/>
          <p:cNvSpPr txBox="1"/>
          <p:nvPr/>
        </p:nvSpPr>
        <p:spPr>
          <a:xfrm>
            <a:off x="-976312" y="2652713"/>
            <a:ext cx="4416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+XX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9268" grpId="0"/>
      <p:bldP spid="26992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0290" name="文本框 2700289"/>
          <p:cNvSpPr txBox="1"/>
          <p:nvPr/>
        </p:nvSpPr>
        <p:spPr>
          <a:xfrm>
            <a:off x="298450" y="925513"/>
            <a:ext cx="124968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个红球、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个白球、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个纸袋进行“模拟人类后代性别决定的过程”活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动。则模拟染色体组成为“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+Y”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填“红球”“白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球”或“纸袋”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人的卷舌性状由常染色体上的一对基因控制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能卷舌是显性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不能卷舌是隐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性。能卷舌基因用“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不能卷舌基因用“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则基因组成都为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生出不能卷舌的孩子的可能性为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00292" name="文本框 2700291"/>
          <p:cNvSpPr txBox="1"/>
          <p:nvPr/>
        </p:nvSpPr>
        <p:spPr>
          <a:xfrm>
            <a:off x="5424488" y="1458913"/>
            <a:ext cx="4371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白球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00293" name="文本框 2700292"/>
          <p:cNvSpPr txBox="1"/>
          <p:nvPr/>
        </p:nvSpPr>
        <p:spPr>
          <a:xfrm>
            <a:off x="4402138" y="3846513"/>
            <a:ext cx="3914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25%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0029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252200" y="12077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0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0292" grpId="0"/>
      <p:bldP spid="27002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27682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考点一　相对性状的判断及遗传规律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连云港学业考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豌豆的紫花和白花是一对相对性状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将两株紫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花豌豆作为亲本进行杂交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收集种子种植下去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观察子代豌豆的花色并统计数据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结果如图所示。亲代豌豆最可能的基因组成是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A.Aa×Aa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	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B.AA×Aa</a:t>
            </a:r>
            <a:endParaRPr lang="fi-FI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fi-FI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C.AA×aa			D.aa×aa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2027" name="21swbzk66.jpg" descr="id:214749735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563" y="3316288"/>
            <a:ext cx="2860675" cy="250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本题考查显隐性性状的判断及遗传规律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属于应用型综合题。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68730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仔细审题和识图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确定基因的显隐性及其基因组成。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析图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由题干可知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两株紫花豌豆杂交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获得的种子种植后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子代出现了白花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紫花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=3∶1,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紫花对白花为显性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白花的基因组成为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花的基因组成均为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79811" name="图片 2679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3408363"/>
            <a:ext cx="279400" cy="132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4690" name="文本框 2674689"/>
          <p:cNvSpPr txBox="1"/>
          <p:nvPr/>
        </p:nvSpPr>
        <p:spPr>
          <a:xfrm>
            <a:off x="298450" y="925513"/>
            <a:ext cx="1304290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同种生物同一性状的不同表现形式称为相对性状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下面不属于相对性状的是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兔的长毛和白毛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人的双眼皮和单眼皮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豌豆的高茎和矮茎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果蝇的灰身和黑身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4692" name="文本框 2674691"/>
          <p:cNvSpPr txBox="1"/>
          <p:nvPr/>
        </p:nvSpPr>
        <p:spPr>
          <a:xfrm>
            <a:off x="9382125" y="2055813"/>
            <a:ext cx="21399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46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1074" name="文本框 2691073"/>
          <p:cNvSpPr txBox="1"/>
          <p:nvPr/>
        </p:nvSpPr>
        <p:spPr>
          <a:xfrm>
            <a:off x="298450" y="925513"/>
            <a:ext cx="126984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理论上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亲代是高茎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(Dd)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的豌豆自交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其矮茎豌豆在子一代中所占的比例是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A.1/2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B.1/3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C.1/4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D.1/8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1076" name="文本框 2691075"/>
          <p:cNvSpPr txBox="1"/>
          <p:nvPr/>
        </p:nvSpPr>
        <p:spPr>
          <a:xfrm>
            <a:off x="9490075" y="1458913"/>
            <a:ext cx="1924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10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2098" name="文本框 2692097"/>
          <p:cNvSpPr txBox="1"/>
          <p:nvPr/>
        </p:nvSpPr>
        <p:spPr>
          <a:xfrm>
            <a:off x="298450" y="925513"/>
            <a:ext cx="1268730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控制狗的皮毛中色素分布的基因有三种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分别控制着沙色、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斑点和暗黑色三种性状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都为显性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为显性。若基因组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A1A2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的雄性沙色狗与基因组成为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A2A3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的雌性斑点狗交配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后代小狗的体色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最可能是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全为沙色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沙色和斑点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沙色、斑点和暗黑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不确定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以上情况都可能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2100" name="文本框 2692099"/>
          <p:cNvSpPr txBox="1"/>
          <p:nvPr/>
        </p:nvSpPr>
        <p:spPr>
          <a:xfrm>
            <a:off x="2122488" y="2652713"/>
            <a:ext cx="2587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2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22" name="文本框 2693121"/>
          <p:cNvSpPr txBox="1"/>
          <p:nvPr/>
        </p:nvSpPr>
        <p:spPr>
          <a:xfrm>
            <a:off x="298450" y="925513"/>
            <a:ext cx="1349375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人类对遗传和变异的认识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从性状开始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已经深入基因水平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人的直发和卷发、长发和短发都是相对性状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转基因超级小鼠的诞生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说明性状控制基因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基因组成相同的个体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性状表现也一定相同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近亲结婚使后代患隐性遗传病的可能性增大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3124" name="文本框 2693123"/>
          <p:cNvSpPr txBox="1"/>
          <p:nvPr/>
        </p:nvSpPr>
        <p:spPr>
          <a:xfrm>
            <a:off x="257175" y="1458913"/>
            <a:ext cx="2305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24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3148</Words>
  <Application>WPS 演示</Application>
  <PresentationFormat/>
  <Paragraphs>218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5</cp:revision>
  <cp:lastPrinted>2021-01-06T21:01:00Z</cp:lastPrinted>
  <dcterms:created xsi:type="dcterms:W3CDTF">2021-01-06T21:01:00Z</dcterms:created>
  <dcterms:modified xsi:type="dcterms:W3CDTF">2023-11-17T07:15:15Z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73553EF32D45422F962012F0BC1FE92C_12</vt:lpwstr>
  </property>
</Properties>
</file>