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sldIdLst>
    <p:sldId id="264" r:id="rId5"/>
    <p:sldId id="657" r:id="rId6"/>
    <p:sldId id="437" r:id="rId7"/>
    <p:sldId id="658" r:id="rId8"/>
    <p:sldId id="659" r:id="rId9"/>
    <p:sldId id="660" r:id="rId10"/>
    <p:sldId id="638" r:id="rId11"/>
    <p:sldId id="661" r:id="rId12"/>
    <p:sldId id="639" r:id="rId13"/>
    <p:sldId id="662" r:id="rId14"/>
    <p:sldId id="649" r:id="rId15"/>
    <p:sldId id="663" r:id="rId16"/>
    <p:sldId id="640" r:id="rId17"/>
    <p:sldId id="670" r:id="rId18"/>
    <p:sldId id="435" r:id="rId19"/>
    <p:sldId id="698" r:id="rId20"/>
    <p:sldId id="699" r:id="rId21"/>
    <p:sldId id="445" r:id="rId22"/>
    <p:sldId id="736" r:id="rId23"/>
    <p:sldId id="737" r:id="rId24"/>
    <p:sldId id="738" r:id="rId25"/>
    <p:sldId id="739" r:id="rId26"/>
    <p:sldId id="731" r:id="rId27"/>
    <p:sldId id="740" r:id="rId28"/>
    <p:sldId id="732" r:id="rId29"/>
    <p:sldId id="741" r:id="rId30"/>
    <p:sldId id="742" r:id="rId31"/>
    <p:sldId id="743" r:id="rId32"/>
    <p:sldId id="735" r:id="rId33"/>
    <p:sldId id="744" r:id="rId34"/>
    <p:sldId id="733" r:id="rId35"/>
    <p:sldId id="734" r:id="rId36"/>
    <p:sldId id="745" r:id="rId37"/>
    <p:sldId id="746" r:id="rId38"/>
  </p:sldIdLst>
  <p:sldSz cx="12190730" cy="6859905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 varScale="1">
        <p:scale>
          <a:sx n="78" d="100"/>
          <a:sy n="78" d="100"/>
        </p:scale>
        <p:origin x="-114" y="-90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Master" Target="slideMasters/slideMaster3.xml"/><Relationship Id="rId39" Type="http://schemas.openxmlformats.org/officeDocument/2006/relationships/presProps" Target="presProps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8.xml"/><Relationship Id="rId17" Type="http://schemas.openxmlformats.org/officeDocument/2006/relationships/slide" Target="../slides/slide15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9" Type="http://schemas.openxmlformats.org/officeDocument/2006/relationships/theme" Target="../theme/theme2.xml"/><Relationship Id="rId18" Type="http://schemas.openxmlformats.org/officeDocument/2006/relationships/slide" Target="../slides/slide18.xml"/><Relationship Id="rId17" Type="http://schemas.openxmlformats.org/officeDocument/2006/relationships/slide" Target="../slides/slide15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5" Type="http://schemas.openxmlformats.org/officeDocument/2006/relationships/theme" Target="../theme/theme3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3.jpe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4.jpe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8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2319338"/>
            <a:ext cx="7135813" cy="776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第二节　植物的有性生殖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22" name="文本框 2641921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有这样一个描述花生的谜语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麻屋子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红帐子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里面住着个白胖子。”请回答有关问题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麻屋子”“红帐子”“白胖子”各指花生果实的什么结构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分别是由花的哪种结构发育来的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麻屋子”是果皮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是由子房壁发育而成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;“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红帐子”是种皮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是由珠被发育而成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;“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白胖子”是胚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是由受精卵发育而成。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8610" name="文本框 2628609"/>
          <p:cNvSpPr txBox="1"/>
          <p:nvPr/>
        </p:nvSpPr>
        <p:spPr>
          <a:xfrm>
            <a:off x="298450" y="925513"/>
            <a:ext cx="115935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在日常生活中我们会发现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有的花生果实有两粒种子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有的花生果实有三粒种子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你知道这是为什么吗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有的子房内有两粒胚珠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有的子房内有三粒胚珠。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946" name="文本框 2642945"/>
          <p:cNvSpPr txBox="1"/>
          <p:nvPr/>
        </p:nvSpPr>
        <p:spPr>
          <a:xfrm>
            <a:off x="298450" y="925513"/>
            <a:ext cx="115935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花的结构与果实、种子结构的对应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42947" name="218xswsj1a.jpg" descr="id:2147495082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8600" y="2438400"/>
            <a:ext cx="6883400" cy="2581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9394" name="文本框 2619393"/>
          <p:cNvSpPr txBox="1"/>
          <p:nvPr/>
        </p:nvSpPr>
        <p:spPr>
          <a:xfrm>
            <a:off x="298450" y="925513"/>
            <a:ext cx="123301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知识点三　果实和种子的传播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P13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P14)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大豆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依靠自身的力量传播果实和种子。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蒲公英、虞美人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依靠风力传播果实和种子。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苍耳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依靠动物和人类的活动传播果实和种子。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许多植物的果实和种子都具有适应传播的结构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这对它们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分有利。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9396" name="文本框 2619395"/>
          <p:cNvSpPr txBox="1"/>
          <p:nvPr/>
        </p:nvSpPr>
        <p:spPr>
          <a:xfrm>
            <a:off x="9671050" y="3249613"/>
            <a:ext cx="1562100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繁衍后代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1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93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0114" name="文本框 2650113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algn="ctr"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【主干知识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思维导图】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50115" name="20sw8xsj7.jpg" descr="id:2147495103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0" y="2190750"/>
            <a:ext cx="7023100" cy="314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792163"/>
            <a:ext cx="12874625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烟台学业考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学完“被子植物的一生”后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晓杰在姥姥的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院子里种了两株丝瓜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观察并记录其生长发育的过程。以下记录中的表述不正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丝瓜藤的触须遇到硬物就会缠绕攀缘生长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说明植物能对外界刺激作出反应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丝瓜的花是单性花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只有乙花能结果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丝瓜的果实有多粒种子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推测花中应该有多个雌蕊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果实成熟后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去掉果皮的丝瓜瓤主要由输导组织构成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62027" name="20sw8xsj8.jpg" descr="id:214749512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600" y="2216150"/>
            <a:ext cx="4943475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9" name="文本框 2262028"/>
          <p:cNvSpPr txBox="1"/>
          <p:nvPr/>
        </p:nvSpPr>
        <p:spPr>
          <a:xfrm>
            <a:off x="1001713" y="1928813"/>
            <a:ext cx="24923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6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9255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仔细识图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对比每个选项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逐一判断。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丝瓜藤的触须遇到硬物就会缠绕攀缘生长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说明植物能对外界刺激作出反应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丝瓜的花是单性花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甲是雄花不结果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乙是雌花能结果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种子是由胚珠发育而来的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种子的数目取决于子房中胚珠的数目。因此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丝瓜果实中有多粒种子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这是因为花的子房中有多个胚珠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去掉果皮的丝瓜瓤主要由输导组织构成。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810" name="文本框 2679809"/>
          <p:cNvSpPr txBox="1"/>
          <p:nvPr/>
        </p:nvSpPr>
        <p:spPr>
          <a:xfrm>
            <a:off x="298450" y="925513"/>
            <a:ext cx="12566650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每年春季桃花盛开时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会吸引无数游客前去观赏。下列关于桃树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开花、传粉和受精的描述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桃树开单性花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桃花的重要结构是雄蕊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受精作用在胚珠内完成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桃花完成受精后再传粉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9812" name="文本框 2679811"/>
          <p:cNvSpPr txBox="1"/>
          <p:nvPr/>
        </p:nvSpPr>
        <p:spPr>
          <a:xfrm>
            <a:off x="5854700" y="1458913"/>
            <a:ext cx="21590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98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825500"/>
            <a:ext cx="11650663" cy="5475288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分钟基础对点练】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广东学业考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如图是桃花的基本结构示意图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下列叙述正确的是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是桃花最主要的结构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桃的食用部分由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发育而来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成熟后会散发出种子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人工授粉是把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涂抹在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78770" name="21swrzk25.jpg" descr="id:214749514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500" y="2154238"/>
            <a:ext cx="3511550" cy="181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72" name="文本框 2378771"/>
          <p:cNvSpPr txBox="1"/>
          <p:nvPr/>
        </p:nvSpPr>
        <p:spPr>
          <a:xfrm>
            <a:off x="9109075" y="1954213"/>
            <a:ext cx="26860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78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925513"/>
            <a:ext cx="115935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2.(2018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广东学业考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下列植物的繁殖方式属于有性生殖的是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扦插　　　　　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组织培养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人工授粉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0" name="文本框 2717699"/>
          <p:cNvSpPr txBox="1"/>
          <p:nvPr/>
        </p:nvSpPr>
        <p:spPr>
          <a:xfrm>
            <a:off x="9383713" y="874713"/>
            <a:ext cx="21367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7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3" name="图片 26368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2580005"/>
            <a:ext cx="12151360" cy="16465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925513"/>
            <a:ext cx="12758738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德阳学业考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植物的生殖方式多种多样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下列现象不属于无性生殖的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玉米种子萌发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长成新植株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柳条插在土里生根发芽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长成新植株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椒草的叶能发出芽和根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长成新植株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马铃薯块茎的芽眼里能发芽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长成新植株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4" name="文本框 2718723"/>
          <p:cNvSpPr txBox="1"/>
          <p:nvPr/>
        </p:nvSpPr>
        <p:spPr>
          <a:xfrm>
            <a:off x="1143000" y="1497013"/>
            <a:ext cx="22098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南通学业考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花褪残红青杏小”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形成小青杏的有性生殖过程是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  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开花、传粉、受精、结果	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传粉、受精、开花、结果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开花、受精、传粉、结果	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受精、开花、传粉、结果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9748" name="文本框 2719747"/>
          <p:cNvSpPr txBox="1"/>
          <p:nvPr/>
        </p:nvSpPr>
        <p:spPr>
          <a:xfrm>
            <a:off x="9890125" y="1458913"/>
            <a:ext cx="21145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97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98450" y="925513"/>
            <a:ext cx="13090525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据报道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发现于辽宁省普兰店泥炭层的千年古莲子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经处理后发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芽长成了古莲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并开出了美丽的花朵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。古莲的这种繁殖方式属于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无性生殖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用根繁殖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有性生殖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用茎繁殖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0772" name="18xsw8r3.jpg" descr="id:2147495152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0700" y="2611438"/>
            <a:ext cx="3441700" cy="2125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0774" name="文本框 2720773"/>
          <p:cNvSpPr txBox="1"/>
          <p:nvPr/>
        </p:nvSpPr>
        <p:spPr>
          <a:xfrm>
            <a:off x="10212388" y="1458913"/>
            <a:ext cx="1978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77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2578" name="文本框 2712577"/>
          <p:cNvSpPr txBox="1"/>
          <p:nvPr/>
        </p:nvSpPr>
        <p:spPr>
          <a:xfrm>
            <a:off x="298450" y="925513"/>
            <a:ext cx="115935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经过有性生殖产生新个体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其发育的起点是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卵细胞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精子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幼胚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2580" name="文本框 2712579"/>
          <p:cNvSpPr txBox="1"/>
          <p:nvPr/>
        </p:nvSpPr>
        <p:spPr>
          <a:xfrm>
            <a:off x="6773863" y="874713"/>
            <a:ext cx="2682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258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1794" name="文本框 2721793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江西学业考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如图为豌豆花的结构示意图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下列叙述不正确的是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是柱头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能够分泌黏液刺激花粉长出花粉管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是子房壁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能够发育成豌豆的果皮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是胚珠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能够发育成豌豆果实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是由花药和花丝组成的雄蕊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1795" name="21swrzk122.jpg" descr="id:2147495159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2900" y="2706688"/>
            <a:ext cx="2921000" cy="2478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1797" name="文本框 2721796"/>
          <p:cNvSpPr txBox="1"/>
          <p:nvPr/>
        </p:nvSpPr>
        <p:spPr>
          <a:xfrm>
            <a:off x="9277350" y="1458913"/>
            <a:ext cx="23495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179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02" name="文本框 2713601"/>
          <p:cNvSpPr txBox="1"/>
          <p:nvPr/>
        </p:nvSpPr>
        <p:spPr>
          <a:xfrm>
            <a:off x="298450" y="925513"/>
            <a:ext cx="1298416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烟台质检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樱桃素有“开春第一果”之称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樱桃的可食用部分和种子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分别是由哪一结构发育而来的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子房和胚珠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子房壁和珠被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子房和受精卵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子房壁和胚珠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3604" name="文本框 2713603"/>
          <p:cNvSpPr txBox="1"/>
          <p:nvPr/>
        </p:nvSpPr>
        <p:spPr>
          <a:xfrm>
            <a:off x="4483100" y="1458913"/>
            <a:ext cx="25654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890" name="文本框 2725889"/>
          <p:cNvSpPr txBox="1"/>
          <p:nvPr/>
        </p:nvSpPr>
        <p:spPr>
          <a:xfrm>
            <a:off x="298450" y="925513"/>
            <a:ext cx="12804775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9.2019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在惠州博罗县农作物新品种展示会上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能长到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多斤的太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空南瓜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成为本次展会的“明星产品”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吸引了众人惊叹的目光。你知道太空南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瓜结出南瓜必须经历的生理过程是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开花和传粉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开花和受精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传粉和受精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受精和结果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2" name="文本框 2725891"/>
          <p:cNvSpPr txBox="1"/>
          <p:nvPr/>
        </p:nvSpPr>
        <p:spPr>
          <a:xfrm>
            <a:off x="5781675" y="2055813"/>
            <a:ext cx="23050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589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914" name="文本框 2726913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如图是受精过程图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请回答下列问题。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请你写出下列结构的名称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②___________;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④_________;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⑤_________;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⑦_________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6915" name="swjn8.jpg" descr="id:214749516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6600" y="1989138"/>
            <a:ext cx="2863850" cy="3192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6917" name="文本框 2726916"/>
          <p:cNvSpPr txBox="1"/>
          <p:nvPr/>
        </p:nvSpPr>
        <p:spPr>
          <a:xfrm>
            <a:off x="-592137" y="2055813"/>
            <a:ext cx="4105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子房壁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8" name="文本框 2726917"/>
          <p:cNvSpPr txBox="1"/>
          <p:nvPr/>
        </p:nvSpPr>
        <p:spPr>
          <a:xfrm>
            <a:off x="-396875" y="2652713"/>
            <a:ext cx="33845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精子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9" name="文本框 2726918"/>
          <p:cNvSpPr txBox="1"/>
          <p:nvPr/>
        </p:nvSpPr>
        <p:spPr>
          <a:xfrm>
            <a:off x="-396875" y="3249613"/>
            <a:ext cx="33845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胚珠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20" name="文本框 2726919"/>
          <p:cNvSpPr txBox="1"/>
          <p:nvPr/>
        </p:nvSpPr>
        <p:spPr>
          <a:xfrm>
            <a:off x="-396875" y="3846513"/>
            <a:ext cx="33845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子房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6917" grpId="0"/>
      <p:bldP spid="2726918" grpId="0"/>
      <p:bldP spid="2726919" grpId="0"/>
      <p:bldP spid="27269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7938" name="文本框 2727937"/>
          <p:cNvSpPr txBox="1"/>
          <p:nvPr/>
        </p:nvSpPr>
        <p:spPr>
          <a:xfrm>
            <a:off x="298450" y="925513"/>
            <a:ext cx="13396912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传粉作用完成后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,①_________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受到柱头分泌的黏液刺激后会萌发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长出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   ]___________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当花粉管到达胚珠后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释放出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并与卵细胞结合形成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像这样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经过两性生殖细胞结合的生殖方式叫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0" name="文本框 2727939"/>
          <p:cNvSpPr txBox="1"/>
          <p:nvPr/>
        </p:nvSpPr>
        <p:spPr>
          <a:xfrm>
            <a:off x="2649538" y="874713"/>
            <a:ext cx="3362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花粉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1" name="文本框 2727940"/>
          <p:cNvSpPr txBox="1"/>
          <p:nvPr/>
        </p:nvSpPr>
        <p:spPr>
          <a:xfrm>
            <a:off x="207963" y="1458913"/>
            <a:ext cx="12223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2" name="文本框 2727941"/>
          <p:cNvSpPr txBox="1"/>
          <p:nvPr/>
        </p:nvSpPr>
        <p:spPr>
          <a:xfrm>
            <a:off x="-33337" y="1458913"/>
            <a:ext cx="4079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花粉管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3" name="文本框 2727942"/>
          <p:cNvSpPr txBox="1"/>
          <p:nvPr/>
        </p:nvSpPr>
        <p:spPr>
          <a:xfrm>
            <a:off x="3983038" y="2055813"/>
            <a:ext cx="3362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精子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4" name="文本框 2727943"/>
          <p:cNvSpPr txBox="1"/>
          <p:nvPr/>
        </p:nvSpPr>
        <p:spPr>
          <a:xfrm>
            <a:off x="-858837" y="2652713"/>
            <a:ext cx="4079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受精卵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5" name="文本框 2727944"/>
          <p:cNvSpPr txBox="1"/>
          <p:nvPr/>
        </p:nvSpPr>
        <p:spPr>
          <a:xfrm>
            <a:off x="5929313" y="3249613"/>
            <a:ext cx="47910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有性生殖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27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27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7940" grpId="0"/>
      <p:bldP spid="2727941" grpId="0"/>
      <p:bldP spid="2727942" grpId="0"/>
      <p:bldP spid="2727943" grpId="0"/>
      <p:bldP spid="2727944" grpId="0"/>
      <p:bldP spid="272794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6674" name="文本框 2716673"/>
          <p:cNvSpPr txBox="1"/>
          <p:nvPr/>
        </p:nvSpPr>
        <p:spPr>
          <a:xfrm>
            <a:off x="298450" y="925513"/>
            <a:ext cx="12734925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分钟综合提升练】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用豌豆做遗传学实验时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豌豆花未开放前即进行套袋处理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依然可以结出豌豆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说明豌豆花的类型和传粉方式分别为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单性花　自花传粉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单性花　异花传粉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两性花　自花传粉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两性花　异花传粉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76" name="文本框 2716675"/>
          <p:cNvSpPr txBox="1"/>
          <p:nvPr/>
        </p:nvSpPr>
        <p:spPr>
          <a:xfrm>
            <a:off x="5746750" y="2055813"/>
            <a:ext cx="2374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66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825500"/>
            <a:ext cx="1165066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小红和爸爸从超市买了许多草莓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在吃草莓时看到草莓果实上的一颗颗小小的籽粒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草莓是通过它繁殖后代的吗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除此之外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草莓还可以采取怎样的方法来繁殖呢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502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00" y="3738563"/>
            <a:ext cx="1971675" cy="1944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3" name="20sw8xsj6.jpg" descr="id:2147495033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3497263"/>
            <a:ext cx="2873375" cy="234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8962" name="文本框 2728961"/>
          <p:cNvSpPr txBox="1"/>
          <p:nvPr/>
        </p:nvSpPr>
        <p:spPr>
          <a:xfrm>
            <a:off x="298450" y="925513"/>
            <a:ext cx="12839700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黄瓜植株上的花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有的能结果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有的不能结果。对这种现象的合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理解释是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黄瓜花是单性花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只有雌花才有可能结果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黄瓜花是单性花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只有雄花不结果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黄瓜花是两性花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只有完成受精才能结果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黄瓜花是风媒花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只有风力充足才能结果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5" name="文本框 2728964"/>
          <p:cNvSpPr txBox="1"/>
          <p:nvPr/>
        </p:nvSpPr>
        <p:spPr>
          <a:xfrm>
            <a:off x="2478088" y="1458913"/>
            <a:ext cx="1876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896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4626" name="文本框 2714625"/>
          <p:cNvSpPr txBox="1"/>
          <p:nvPr/>
        </p:nvSpPr>
        <p:spPr>
          <a:xfrm>
            <a:off x="298450" y="925513"/>
            <a:ext cx="12936538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临沂质检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易错警示题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如图表示果实的形成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分别为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子房、胚、果实、受精卵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子房、胚珠、果皮、种子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胚珠、受精卵、果皮、胚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子房、珠被、果皮、种子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4627" name="图片 27146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7625" y="2570163"/>
            <a:ext cx="5975350" cy="161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4629" name="文本框 2714628"/>
          <p:cNvSpPr txBox="1"/>
          <p:nvPr/>
        </p:nvSpPr>
        <p:spPr>
          <a:xfrm>
            <a:off x="1238250" y="1458913"/>
            <a:ext cx="2019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462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5650" name="文本框 2715649"/>
          <p:cNvSpPr txBox="1"/>
          <p:nvPr/>
        </p:nvSpPr>
        <p:spPr>
          <a:xfrm>
            <a:off x="298450" y="925513"/>
            <a:ext cx="13138150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回乡创业的大学生王闯想扩大果树的栽种面积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且保持果树的优良性状。下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列哪项措施不能帮他达到目的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扦插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种子繁殖　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组织培养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广安学业考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开花不一定能结果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能结果的花一定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 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长有雌蕊和雄蕊　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长有雌蕊　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要经历传粉和受精的过程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只经历了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传粉的过程　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要进行光合作用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要进行呼吸作用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A.①③⑤			B.①③⑥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C.②④⑤			D.②③⑥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5652" name="文本框 2715651"/>
          <p:cNvSpPr txBox="1"/>
          <p:nvPr/>
        </p:nvSpPr>
        <p:spPr>
          <a:xfrm>
            <a:off x="4733925" y="1458913"/>
            <a:ext cx="20637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5653" name="文本框 2715652"/>
          <p:cNvSpPr txBox="1"/>
          <p:nvPr/>
        </p:nvSpPr>
        <p:spPr>
          <a:xfrm>
            <a:off x="8404225" y="2652713"/>
            <a:ext cx="37655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5652" grpId="0"/>
      <p:bldP spid="271565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9986" name="文本框 2729985"/>
          <p:cNvSpPr txBox="1"/>
          <p:nvPr/>
        </p:nvSpPr>
        <p:spPr>
          <a:xfrm>
            <a:off x="298450" y="925513"/>
            <a:ext cx="13244512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【核心素养提升】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如图是植物有性生殖过程示意图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据图回答下列问题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此图是植物的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和发育过程示意图。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植物开花后与生殖有关的结构是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所以它们是花的主要部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9987" name="20sw8xsj9.jpg" descr="id:2147495180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8800" y="1625600"/>
            <a:ext cx="3835400" cy="237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9989" name="文本框 2729988"/>
          <p:cNvSpPr txBox="1"/>
          <p:nvPr/>
        </p:nvSpPr>
        <p:spPr>
          <a:xfrm>
            <a:off x="1871663" y="3846513"/>
            <a:ext cx="40227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有性生殖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9990" name="文本框 2729989"/>
          <p:cNvSpPr txBox="1"/>
          <p:nvPr/>
        </p:nvSpPr>
        <p:spPr>
          <a:xfrm>
            <a:off x="4391025" y="4443413"/>
            <a:ext cx="46228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雄蕊和雌蕊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9989" grpId="0"/>
      <p:bldP spid="272999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1010" name="文本框 2731009"/>
          <p:cNvSpPr txBox="1"/>
          <p:nvPr/>
        </p:nvSpPr>
        <p:spPr>
          <a:xfrm>
            <a:off x="298450" y="925513"/>
            <a:ext cx="13214350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图中植物通过蜜蜂将一朵花的花粉传到另一朵花的柱头上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这属于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传粉。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当花粉落到柱头上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受到柱头分泌的黏液的刺激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便开始萌发形成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其内有精子。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子房内的结构是胚珠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顶端有珠孔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胚珠里面有一个比较大的细胞是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精子到达胚珠后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与它完成受精作用。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1012" name="文本框 2731011"/>
          <p:cNvSpPr txBox="1"/>
          <p:nvPr/>
        </p:nvSpPr>
        <p:spPr>
          <a:xfrm>
            <a:off x="-825500" y="1458913"/>
            <a:ext cx="3657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异花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1013" name="文本框 2731012"/>
          <p:cNvSpPr txBox="1"/>
          <p:nvPr/>
        </p:nvSpPr>
        <p:spPr>
          <a:xfrm>
            <a:off x="-1049337" y="2652713"/>
            <a:ext cx="44354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花粉管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1014" name="文本框 2731013"/>
          <p:cNvSpPr txBox="1"/>
          <p:nvPr/>
        </p:nvSpPr>
        <p:spPr>
          <a:xfrm>
            <a:off x="-1049337" y="3846513"/>
            <a:ext cx="44354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卵细胞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1015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242800" y="121666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3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1012" grpId="0"/>
      <p:bldP spid="2731013" grpId="0"/>
      <p:bldP spid="27310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98450" y="925513"/>
            <a:ext cx="12949238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知识点一　植物的传粉与受精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P9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P11)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花粉通过不同的途径传送到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上的过程。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方式。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自花传粉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花粉传给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的雌蕊柱头上的过程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如小麦、豌豆等。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异花传粉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一朵花的花粉传给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的雌蕊柱头上的过程。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37827" name="188xsws2a.jpg" descr="id:2147495047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3500" y="3975100"/>
            <a:ext cx="3413125" cy="1343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37831" name="文本框 2637830"/>
          <p:cNvSpPr txBox="1"/>
          <p:nvPr/>
        </p:nvSpPr>
        <p:spPr>
          <a:xfrm>
            <a:off x="4865688" y="2055813"/>
            <a:ext cx="3222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雌蕊柱头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32" name="文本框 2637831"/>
          <p:cNvSpPr txBox="1"/>
          <p:nvPr/>
        </p:nvSpPr>
        <p:spPr>
          <a:xfrm>
            <a:off x="3709988" y="3249613"/>
            <a:ext cx="3222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同一朵花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33" name="文本框 2637832"/>
          <p:cNvSpPr txBox="1"/>
          <p:nvPr/>
        </p:nvSpPr>
        <p:spPr>
          <a:xfrm>
            <a:off x="5030788" y="5040313"/>
            <a:ext cx="3222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另一朵花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31" grpId="0"/>
      <p:bldP spid="2637832" grpId="0"/>
      <p:bldP spid="26378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925513"/>
            <a:ext cx="12887325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媒介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许多动物如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能帮助植物进行异花传粉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还有一些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植物借助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完成传粉。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有性生殖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指由两性生殖细胞结合形成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再发育为新个体的生殖方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式。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2" name="文本框 2638851"/>
          <p:cNvSpPr txBox="1"/>
          <p:nvPr/>
        </p:nvSpPr>
        <p:spPr>
          <a:xfrm>
            <a:off x="2354263" y="874713"/>
            <a:ext cx="46005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蜜蜂、蝴蝶和蜂鸟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3" name="文本框 2638852"/>
          <p:cNvSpPr txBox="1"/>
          <p:nvPr/>
        </p:nvSpPr>
        <p:spPr>
          <a:xfrm>
            <a:off x="1246188" y="1458913"/>
            <a:ext cx="2486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水的流动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4" name="文本框 2638853"/>
          <p:cNvSpPr txBox="1"/>
          <p:nvPr/>
        </p:nvSpPr>
        <p:spPr>
          <a:xfrm>
            <a:off x="2987675" y="1458913"/>
            <a:ext cx="30162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风力的作用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5" name="文本框 2638854"/>
          <p:cNvSpPr txBox="1"/>
          <p:nvPr/>
        </p:nvSpPr>
        <p:spPr>
          <a:xfrm>
            <a:off x="5826125" y="2055813"/>
            <a:ext cx="1962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受精卵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8852" grpId="0"/>
      <p:bldP spid="2638853" grpId="0"/>
      <p:bldP spid="2638854" grpId="0"/>
      <p:bldP spid="26388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925513"/>
            <a:ext cx="12460288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有性生殖过程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萌发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花粉受到柱头分泌的黏液的刺激会萌发出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伸长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花粉管穿过柱头、花柱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直达子房里的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花粉管中具有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胚珠内具有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。花粉管进入胚珠后末端破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释放出精子。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形成受精卵。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有性生殖特点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有性生殖的后代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具有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的遗传特性。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6" name="文本框 2639875"/>
          <p:cNvSpPr txBox="1"/>
          <p:nvPr/>
        </p:nvSpPr>
        <p:spPr>
          <a:xfrm>
            <a:off x="6751638" y="1458913"/>
            <a:ext cx="3108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花粉管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7" name="文本框 2639876"/>
          <p:cNvSpPr txBox="1"/>
          <p:nvPr/>
        </p:nvSpPr>
        <p:spPr>
          <a:xfrm>
            <a:off x="6510338" y="2055813"/>
            <a:ext cx="2270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胚珠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8" name="文本框 2639877"/>
          <p:cNvSpPr txBox="1"/>
          <p:nvPr/>
        </p:nvSpPr>
        <p:spPr>
          <a:xfrm>
            <a:off x="3017838" y="2652713"/>
            <a:ext cx="2270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精子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9" name="文本框 2639878"/>
          <p:cNvSpPr txBox="1"/>
          <p:nvPr/>
        </p:nvSpPr>
        <p:spPr>
          <a:xfrm>
            <a:off x="5430838" y="2652713"/>
            <a:ext cx="3108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卵细胞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80" name="文本框 2639879"/>
          <p:cNvSpPr txBox="1"/>
          <p:nvPr/>
        </p:nvSpPr>
        <p:spPr>
          <a:xfrm>
            <a:off x="2192338" y="3249613"/>
            <a:ext cx="2270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精子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81" name="文本框 2639880"/>
          <p:cNvSpPr txBox="1"/>
          <p:nvPr/>
        </p:nvSpPr>
        <p:spPr>
          <a:xfrm>
            <a:off x="3094038" y="3249613"/>
            <a:ext cx="3108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卵细胞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82" name="文本框 2639881"/>
          <p:cNvSpPr txBox="1"/>
          <p:nvPr/>
        </p:nvSpPr>
        <p:spPr>
          <a:xfrm>
            <a:off x="5341938" y="3846513"/>
            <a:ext cx="2270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双亲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3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3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3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9876" grpId="0"/>
      <p:bldP spid="2639877" grpId="0"/>
      <p:bldP spid="2639878" grpId="0"/>
      <p:bldP spid="2639879" grpId="0"/>
      <p:bldP spid="2639880" grpId="0"/>
      <p:bldP spid="2639881" grpId="0"/>
      <p:bldP spid="26398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7346" name="文本框 2617345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乐乐将几颗南瓜种子埋入土壤中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一段时间后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长出了南瓜幼苗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这属于哪种生殖方式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有性生殖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因为南瓜种子的胚是由受精卵发育而来的。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问题的答案。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草莓果实上的一颗颗小小的籽粒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就是它有性繁殖所结出的种子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可以依靠种子繁殖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有性生殖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。也可以靠伸出的匍匐茎来繁殖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无性生殖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后代。</a:t>
            </a:r>
            <a:endParaRPr lang="zh-CN" altLang="en-US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【名师在线】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植物的有性生殖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种子的胚是由受精卵发育而来的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利用种子繁殖后代的方式属于有性生殖。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胚是新一代植株的幼体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但不是新生命的起点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新生命的起点是受精卵。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通过有性生殖产生的果实、种子等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其中的胚受到果皮、种皮的保护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可以耐受不良的环境条件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适应环境的能力更强。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370" name="文本框 2618369"/>
          <p:cNvSpPr txBox="1"/>
          <p:nvPr/>
        </p:nvSpPr>
        <p:spPr>
          <a:xfrm>
            <a:off x="298450" y="925513"/>
            <a:ext cx="115935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知识点二　果实和种子的形成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P12)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填出果实和种子的形成过程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18371" name="esw123ajwj.jpg" descr="id:2147495068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0" y="2274888"/>
            <a:ext cx="6257925" cy="4129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18373" name="矩形 2618372"/>
          <p:cNvSpPr/>
          <p:nvPr/>
        </p:nvSpPr>
        <p:spPr>
          <a:xfrm>
            <a:off x="6411913" y="3263900"/>
            <a:ext cx="558800" cy="381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18374" name="矩形 2618373"/>
          <p:cNvSpPr/>
          <p:nvPr/>
        </p:nvSpPr>
        <p:spPr>
          <a:xfrm>
            <a:off x="6459538" y="3800475"/>
            <a:ext cx="630237" cy="3683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18375" name="矩形 2618374"/>
          <p:cNvSpPr/>
          <p:nvPr/>
        </p:nvSpPr>
        <p:spPr>
          <a:xfrm>
            <a:off x="6792913" y="4357688"/>
            <a:ext cx="652462" cy="3571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18376" name="矩形 2618375"/>
          <p:cNvSpPr/>
          <p:nvPr/>
        </p:nvSpPr>
        <p:spPr>
          <a:xfrm>
            <a:off x="4108450" y="4833938"/>
            <a:ext cx="819150" cy="3444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18377" name="矩形 2618376"/>
          <p:cNvSpPr/>
          <p:nvPr/>
        </p:nvSpPr>
        <p:spPr>
          <a:xfrm>
            <a:off x="3371850" y="5237163"/>
            <a:ext cx="962025" cy="320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18378" name="矩形 2618377"/>
          <p:cNvSpPr/>
          <p:nvPr/>
        </p:nvSpPr>
        <p:spPr>
          <a:xfrm>
            <a:off x="6115050" y="5213350"/>
            <a:ext cx="368300" cy="3444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18379" name="矩形 2618378"/>
          <p:cNvSpPr/>
          <p:nvPr/>
        </p:nvSpPr>
        <p:spPr>
          <a:xfrm>
            <a:off x="6424613" y="5818188"/>
            <a:ext cx="569912" cy="333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3845</Words>
  <Application>WPS 演示</Application>
  <PresentationFormat/>
  <Paragraphs>290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黑体</vt:lpstr>
      <vt:lpstr>楷体_GB2312</vt:lpstr>
      <vt:lpstr>微软雅黑</vt:lpstr>
      <vt:lpstr>Arial Unicode MS</vt:lpstr>
      <vt:lpstr>Calibri</vt:lpstr>
      <vt:lpstr>演示文稿1</vt:lpstr>
      <vt:lpstr>1_演示文稿1</vt:lpstr>
      <vt:lpstr>2_演示文稿1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4</cp:revision>
  <cp:lastPrinted>2021-01-06T20:33:00Z</cp:lastPrinted>
  <dcterms:created xsi:type="dcterms:W3CDTF">2021-01-06T20:33:00Z</dcterms:created>
  <dcterms:modified xsi:type="dcterms:W3CDTF">2023-11-17T07:57:13Z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B12BD7FEAFB54C599A1F18802B9FBD3F_12</vt:lpwstr>
  </property>
</Properties>
</file>