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8" r:id="rId4"/>
    <p:sldId id="320" r:id="rId5"/>
    <p:sldId id="337" r:id="rId6"/>
    <p:sldId id="338" r:id="rId7"/>
    <p:sldId id="351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</p:sldIdLst>
  <p:sldSz cx="12192000" cy="6858000"/>
  <p:notesSz cx="7103745" cy="10234295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9100" y="0"/>
            <a:ext cx="2882900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7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/>
          <p:nvPr/>
        </p:nvSpPr>
        <p:spPr>
          <a:xfrm>
            <a:off x="635" y="2110105"/>
            <a:ext cx="121920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第二十四章 现代生物技术  </a:t>
            </a:r>
            <a:endParaRPr lang="zh-CN" altLang="en-US" sz="4800" b="1" dirty="0" smtClean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pPr marL="0" indent="0" algn="ctr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小结与复习</a:t>
            </a:r>
            <a:endParaRPr lang="en-US" altLang="zh-CN" sz="4800" b="1" dirty="0" smtClean="0">
              <a:solidFill>
                <a:srgbClr val="C5002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35841"/>
          <p:cNvSpPr>
            <a:spLocks noChangeArrowheads="1"/>
          </p:cNvSpPr>
          <p:nvPr/>
        </p:nvSpPr>
        <p:spPr bwMode="auto">
          <a:xfrm>
            <a:off x="431800" y="1498600"/>
            <a:ext cx="11328400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1</a:t>
            </a:r>
            <a:r>
              <a:rPr lang="zh-CN" altLang="en-US" sz="3000" b="1">
                <a:latin typeface="+mn-ea"/>
                <a:ea typeface="+mn-ea"/>
              </a:rPr>
              <a:t>．</a:t>
            </a:r>
            <a:r>
              <a:rPr lang="en-US" altLang="zh-CN" sz="3000" b="1">
                <a:latin typeface="+mn-ea"/>
                <a:ea typeface="+mn-ea"/>
              </a:rPr>
              <a:t> </a:t>
            </a:r>
            <a:r>
              <a:rPr lang="zh-CN" altLang="en-US" sz="3000" b="1">
                <a:latin typeface="+mn-ea"/>
                <a:ea typeface="+mn-ea"/>
              </a:rPr>
              <a:t>下列生物技术中，能改变生物基因组成的技术是                                           </a:t>
            </a:r>
            <a:r>
              <a:rPr lang="en-US" altLang="zh-CN" sz="3000" b="1">
                <a:latin typeface="+mn-ea"/>
                <a:ea typeface="+mn-ea"/>
              </a:rPr>
              <a:t>(</a:t>
            </a:r>
            <a:r>
              <a:rPr lang="zh-CN" altLang="en-US" sz="3000" b="1">
                <a:latin typeface="+mn-ea"/>
                <a:ea typeface="+mn-ea"/>
              </a:rPr>
              <a:t>　　</a:t>
            </a:r>
            <a:r>
              <a:rPr lang="en-US" altLang="zh-CN" sz="3000" b="1">
                <a:latin typeface="+mn-ea"/>
                <a:ea typeface="+mn-ea"/>
              </a:rPr>
              <a:t>)</a:t>
            </a:r>
            <a:endParaRPr lang="en-US" altLang="zh-CN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A</a:t>
            </a:r>
            <a:r>
              <a:rPr lang="zh-CN" altLang="en-US" sz="3000" b="1">
                <a:latin typeface="+mn-ea"/>
                <a:ea typeface="+mn-ea"/>
              </a:rPr>
              <a:t>．嫁接技术  　       </a:t>
            </a:r>
            <a:r>
              <a:rPr lang="en-US" altLang="zh-CN" sz="3000" b="1">
                <a:latin typeface="+mn-ea"/>
                <a:ea typeface="+mn-ea"/>
              </a:rPr>
              <a:t>B</a:t>
            </a:r>
            <a:r>
              <a:rPr lang="zh-CN" altLang="en-US" sz="3000" b="1">
                <a:latin typeface="+mn-ea"/>
                <a:ea typeface="+mn-ea"/>
              </a:rPr>
              <a:t>．克隆技术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C</a:t>
            </a:r>
            <a:r>
              <a:rPr lang="zh-CN" altLang="en-US" sz="3000" b="1">
                <a:latin typeface="+mn-ea"/>
                <a:ea typeface="+mn-ea"/>
              </a:rPr>
              <a:t>．组织培养技术  　   </a:t>
            </a:r>
            <a:r>
              <a:rPr lang="en-US" altLang="zh-CN" sz="3000" b="1">
                <a:latin typeface="+mn-ea"/>
                <a:ea typeface="+mn-ea"/>
              </a:rPr>
              <a:t>D</a:t>
            </a:r>
            <a:r>
              <a:rPr lang="zh-CN" altLang="en-US" sz="3000" b="1">
                <a:latin typeface="+mn-ea"/>
                <a:ea typeface="+mn-ea"/>
              </a:rPr>
              <a:t>．转基因技术</a:t>
            </a:r>
            <a:endParaRPr lang="zh-CN" altLang="en-US" sz="3000" b="1">
              <a:latin typeface="+mn-ea"/>
              <a:ea typeface="+mn-ea"/>
            </a:endParaRPr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527050" y="760731"/>
            <a:ext cx="4032250" cy="783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solidFill>
                  <a:srgbClr val="FF0000"/>
                </a:solidFill>
                <a:latin typeface="+mn-ea"/>
                <a:ea typeface="+mn-ea"/>
              </a:rPr>
              <a:t>【</a:t>
            </a:r>
            <a:r>
              <a:rPr lang="zh-CN" altLang="en-US" sz="3000" b="1">
                <a:solidFill>
                  <a:srgbClr val="FF0000"/>
                </a:solidFill>
                <a:latin typeface="+mn-ea"/>
                <a:ea typeface="+mn-ea"/>
              </a:rPr>
              <a:t>历年中考</a:t>
            </a:r>
            <a:r>
              <a:rPr lang="en-US" altLang="zh-CN" sz="3000" b="1">
                <a:solidFill>
                  <a:srgbClr val="FF0000"/>
                </a:solidFill>
                <a:latin typeface="+mn-ea"/>
                <a:ea typeface="+mn-ea"/>
              </a:rPr>
              <a:t>】</a:t>
            </a:r>
            <a:endParaRPr lang="en-US" altLang="zh-CN" sz="30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5845" name="矩形 35844"/>
          <p:cNvSpPr>
            <a:spLocks noChangeArrowheads="1"/>
          </p:cNvSpPr>
          <p:nvPr/>
        </p:nvSpPr>
        <p:spPr bwMode="auto">
          <a:xfrm>
            <a:off x="757238" y="2243138"/>
            <a:ext cx="339725" cy="560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5851" name="文本框 35850"/>
          <p:cNvSpPr txBox="1">
            <a:spLocks noChangeArrowheads="1"/>
          </p:cNvSpPr>
          <p:nvPr/>
        </p:nvSpPr>
        <p:spPr bwMode="auto">
          <a:xfrm>
            <a:off x="287338" y="4305300"/>
            <a:ext cx="11377612" cy="2398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嫁接技术、克隆技术、组织培养技术，都不能改变生物的基因组成；转基因技术是将目的基因转入另一种生物基因组中，使其与另一种生物的基因进行重组，从而产生特定的具有变异遗传性状的物质，因此能改变生物基因组成。 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5" grpId="0"/>
      <p:bldP spid="358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矩形 69633"/>
          <p:cNvSpPr>
            <a:spLocks noChangeArrowheads="1"/>
          </p:cNvSpPr>
          <p:nvPr/>
        </p:nvSpPr>
        <p:spPr bwMode="auto">
          <a:xfrm>
            <a:off x="431800" y="927100"/>
            <a:ext cx="11328400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2</a:t>
            </a:r>
            <a:r>
              <a:rPr lang="zh-CN" altLang="en-US" sz="3000" b="1">
                <a:latin typeface="+mn-ea"/>
                <a:ea typeface="+mn-ea"/>
              </a:rPr>
              <a:t>．科学家把人的生长激素基因导入大肠杆菌，获得了能够生产生长激素的“工程菌”。下列相关叙述不正确的是                                           </a:t>
            </a:r>
            <a:r>
              <a:rPr lang="en-US" altLang="zh-CN" sz="3000" b="1">
                <a:latin typeface="+mn-ea"/>
                <a:ea typeface="+mn-ea"/>
              </a:rPr>
              <a:t>(</a:t>
            </a:r>
            <a:r>
              <a:rPr lang="zh-CN" altLang="en-US" sz="3000" b="1">
                <a:latin typeface="+mn-ea"/>
                <a:ea typeface="+mn-ea"/>
              </a:rPr>
              <a:t>　　</a:t>
            </a:r>
            <a:r>
              <a:rPr lang="en-US" altLang="zh-CN" sz="3000" b="1">
                <a:latin typeface="+mn-ea"/>
                <a:ea typeface="+mn-ea"/>
              </a:rPr>
              <a:t>)</a:t>
            </a:r>
            <a:endParaRPr lang="en-US" altLang="zh-CN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A</a:t>
            </a:r>
            <a:r>
              <a:rPr lang="zh-CN" altLang="en-US" sz="3000" b="1">
                <a:latin typeface="+mn-ea"/>
                <a:ea typeface="+mn-ea"/>
              </a:rPr>
              <a:t>．“工程菌”的获得利用了转基因技术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B</a:t>
            </a:r>
            <a:r>
              <a:rPr lang="zh-CN" altLang="en-US" sz="3000" b="1">
                <a:latin typeface="+mn-ea"/>
                <a:ea typeface="+mn-ea"/>
              </a:rPr>
              <a:t>．“工程菌”生产生长激素这种变异不能遗传给后代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C</a:t>
            </a:r>
            <a:r>
              <a:rPr lang="zh-CN" altLang="en-US" sz="3000" b="1">
                <a:latin typeface="+mn-ea"/>
                <a:ea typeface="+mn-ea"/>
              </a:rPr>
              <a:t>．“工程菌”生产的生长激素能够调节人体的生长发育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D</a:t>
            </a:r>
            <a:r>
              <a:rPr lang="zh-CN" altLang="en-US" sz="3000" b="1">
                <a:latin typeface="+mn-ea"/>
                <a:ea typeface="+mn-ea"/>
              </a:rPr>
              <a:t>．人的生长激素基因在细菌细胞内得到了成功表达说明基因控制性状</a:t>
            </a:r>
            <a:endParaRPr lang="zh-CN" altLang="en-US" sz="3000" b="1">
              <a:latin typeface="+mn-ea"/>
              <a:ea typeface="+mn-ea"/>
            </a:endParaRPr>
          </a:p>
        </p:txBody>
      </p:sp>
      <p:sp>
        <p:nvSpPr>
          <p:cNvPr id="69642" name="文本框 69641"/>
          <p:cNvSpPr txBox="1">
            <a:spLocks noChangeArrowheads="1"/>
          </p:cNvSpPr>
          <p:nvPr/>
        </p:nvSpPr>
        <p:spPr bwMode="auto">
          <a:xfrm>
            <a:off x="638175" y="2379663"/>
            <a:ext cx="866775" cy="55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8864"/>
          <p:cNvGrpSpPr/>
          <p:nvPr/>
        </p:nvGrpSpPr>
        <p:grpSpPr bwMode="auto">
          <a:xfrm>
            <a:off x="527050" y="1143000"/>
            <a:ext cx="11328400" cy="5103813"/>
            <a:chOff x="231" y="935"/>
            <a:chExt cx="5352" cy="3215"/>
          </a:xfrm>
        </p:grpSpPr>
        <p:sp>
          <p:nvSpPr>
            <p:cNvPr id="31748" name="矩形 78861"/>
            <p:cNvSpPr>
              <a:spLocks noChangeArrowheads="1"/>
            </p:cNvSpPr>
            <p:nvPr/>
          </p:nvSpPr>
          <p:spPr bwMode="auto">
            <a:xfrm>
              <a:off x="2004" y="3724"/>
              <a:ext cx="910" cy="4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algn="ctr" ea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>
                  <a:latin typeface="+mn-ea"/>
                  <a:ea typeface="+mn-ea"/>
                </a:rPr>
                <a:t>图</a:t>
              </a:r>
              <a:r>
                <a:rPr lang="en-US" altLang="zh-CN" sz="3000" b="1">
                  <a:latin typeface="+mn-ea"/>
                  <a:ea typeface="+mn-ea"/>
                </a:rPr>
                <a:t>2</a:t>
              </a:r>
              <a:r>
                <a:rPr lang="zh-CN" altLang="en-US" sz="3000" b="1">
                  <a:latin typeface="+mn-ea"/>
                  <a:ea typeface="+mn-ea"/>
                </a:rPr>
                <a:t>－</a:t>
              </a:r>
              <a:r>
                <a:rPr lang="en-US" altLang="zh-CN" sz="3000" b="1">
                  <a:latin typeface="+mn-ea"/>
                  <a:ea typeface="+mn-ea"/>
                </a:rPr>
                <a:t>T</a:t>
              </a:r>
              <a:r>
                <a:rPr lang="zh-CN" altLang="en-US" sz="3000" b="1">
                  <a:latin typeface="+mn-ea"/>
                  <a:ea typeface="+mn-ea"/>
                </a:rPr>
                <a:t>－</a:t>
              </a:r>
              <a:r>
                <a:rPr lang="en-US" altLang="zh-CN" sz="3000" b="1">
                  <a:latin typeface="+mn-ea"/>
                  <a:ea typeface="+mn-ea"/>
                </a:rPr>
                <a:t>3</a:t>
              </a:r>
              <a:endParaRPr lang="en-US" altLang="zh-CN" sz="3000" b="1">
                <a:latin typeface="+mn-ea"/>
                <a:ea typeface="+mn-ea"/>
              </a:endParaRPr>
            </a:p>
          </p:txBody>
        </p:sp>
        <p:sp>
          <p:nvSpPr>
            <p:cNvPr id="31749" name="矩形 78862"/>
            <p:cNvSpPr>
              <a:spLocks noChangeArrowheads="1"/>
            </p:cNvSpPr>
            <p:nvPr/>
          </p:nvSpPr>
          <p:spPr bwMode="auto">
            <a:xfrm>
              <a:off x="231" y="935"/>
              <a:ext cx="5352" cy="9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b="1" dirty="0">
                  <a:latin typeface="+mn-ea"/>
                  <a:ea typeface="+mn-ea"/>
                </a:rPr>
                <a:t>3</a:t>
              </a:r>
              <a:r>
                <a:rPr lang="zh-CN" altLang="en-US" sz="3000" b="1" dirty="0">
                  <a:latin typeface="+mn-ea"/>
                  <a:ea typeface="+mn-ea"/>
                </a:rPr>
                <a:t>．</a:t>
              </a:r>
              <a:r>
                <a:rPr lang="en-US" altLang="zh-CN" sz="3000" b="1" dirty="0">
                  <a:latin typeface="+mn-ea"/>
                  <a:ea typeface="+mn-ea"/>
                </a:rPr>
                <a:t> </a:t>
              </a:r>
              <a:r>
                <a:rPr lang="zh-CN" altLang="en-US" sz="3000" b="1" dirty="0">
                  <a:latin typeface="+mn-ea"/>
                  <a:ea typeface="+mn-ea"/>
                </a:rPr>
                <a:t>如图</a:t>
              </a:r>
              <a:r>
                <a:rPr lang="en-US" altLang="zh-CN" sz="3000" b="1" dirty="0">
                  <a:latin typeface="+mn-ea"/>
                  <a:ea typeface="+mn-ea"/>
                </a:rPr>
                <a:t>2</a:t>
              </a:r>
              <a:r>
                <a:rPr lang="zh-CN" altLang="en-US" sz="3000" b="1" dirty="0">
                  <a:latin typeface="+mn-ea"/>
                  <a:ea typeface="+mn-ea"/>
                </a:rPr>
                <a:t>－</a:t>
              </a:r>
              <a:r>
                <a:rPr lang="en-US" altLang="zh-CN" sz="3000" b="1" dirty="0">
                  <a:latin typeface="+mn-ea"/>
                  <a:ea typeface="+mn-ea"/>
                </a:rPr>
                <a:t>T</a:t>
              </a:r>
              <a:r>
                <a:rPr lang="zh-CN" altLang="en-US" sz="3000" b="1" dirty="0">
                  <a:latin typeface="+mn-ea"/>
                  <a:ea typeface="+mn-ea"/>
                </a:rPr>
                <a:t>－</a:t>
              </a:r>
              <a:r>
                <a:rPr lang="en-US" altLang="zh-CN" sz="3000" b="1" dirty="0">
                  <a:latin typeface="+mn-ea"/>
                  <a:ea typeface="+mn-ea"/>
                </a:rPr>
                <a:t>3</a:t>
              </a:r>
              <a:r>
                <a:rPr lang="zh-CN" altLang="en-US" sz="3000" b="1" dirty="0">
                  <a:latin typeface="+mn-ea"/>
                  <a:ea typeface="+mn-ea"/>
                </a:rPr>
                <a:t>是科学家利用生物工程技术获得“克隆羊多莉”的过程示意图，有关说法正确的是</a:t>
              </a:r>
              <a:r>
                <a:rPr lang="en-US" altLang="zh-CN" sz="3000" b="1" dirty="0">
                  <a:latin typeface="+mn-ea"/>
                  <a:ea typeface="+mn-ea"/>
                </a:rPr>
                <a:t>(</a:t>
              </a:r>
              <a:r>
                <a:rPr lang="zh-CN" altLang="en-US" sz="3000" b="1" dirty="0">
                  <a:latin typeface="+mn-ea"/>
                  <a:ea typeface="+mn-ea"/>
                </a:rPr>
                <a:t>　　</a:t>
              </a:r>
              <a:r>
                <a:rPr lang="en-US" altLang="zh-CN" sz="3000" b="1" dirty="0">
                  <a:latin typeface="+mn-ea"/>
                  <a:ea typeface="+mn-ea"/>
                </a:rPr>
                <a:t>)</a:t>
              </a:r>
              <a:endParaRPr lang="en-US" altLang="zh-CN" sz="3000" b="1" dirty="0">
                <a:latin typeface="+mn-ea"/>
                <a:ea typeface="+mn-ea"/>
              </a:endParaRPr>
            </a:p>
          </p:txBody>
        </p:sp>
        <p:pic>
          <p:nvPicPr>
            <p:cNvPr id="35846" name="图片 78863" descr="F:/共享文件夹/18春课件/生物/生物苏教八下学练考/第9单元　生物技术/第9单元　生物技术/C9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775" y="1979"/>
              <a:ext cx="3765" cy="1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8859" name="文本框 78858"/>
          <p:cNvSpPr txBox="1">
            <a:spLocks noChangeArrowheads="1"/>
          </p:cNvSpPr>
          <p:nvPr/>
        </p:nvSpPr>
        <p:spPr bwMode="auto">
          <a:xfrm>
            <a:off x="6716395" y="1871028"/>
            <a:ext cx="477838" cy="560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8" name="文本框 131077"/>
          <p:cNvSpPr txBox="1">
            <a:spLocks noChangeArrowheads="1"/>
          </p:cNvSpPr>
          <p:nvPr/>
        </p:nvSpPr>
        <p:spPr bwMode="auto">
          <a:xfrm>
            <a:off x="144463" y="1196975"/>
            <a:ext cx="11998325" cy="4800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克隆不经过受精作用，因此属于无性生殖，不正确。细胞核内含有遗传物质，能够传递遗传信息，所以，培育出的多莉的外貌最像母羊</a:t>
            </a:r>
            <a:r>
              <a:rPr lang="en-US" altLang="zh-CN" sz="2600" b="1">
                <a:latin typeface="仿宋" panose="02010609060101010101" charset="-122"/>
                <a:ea typeface="仿宋" panose="02010609060101010101" charset="-122"/>
              </a:rPr>
              <a:t>b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，而不是母羊</a:t>
            </a:r>
            <a:r>
              <a:rPr lang="en-US" altLang="zh-CN" sz="2600" b="1">
                <a:latin typeface="仿宋" panose="02010609060101010101" charset="-122"/>
                <a:ea typeface="仿宋" panose="02010609060101010101" charset="-122"/>
              </a:rPr>
              <a:t>a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，不正确。通过分析可知，多莉的诞生说明控制生物遗传和发育的物质主要位于细胞核内，正确；从生物学的角度分析，人也是由细胞构成的，细胞核中含有遗传信息，克隆技术成熟后，克隆人是可以成功的，但是许多国家都立法禁止对人类的克隆。原因是：一是现在技术还没有达到足够高的程度；二是克隆人一旦成功，将严重威胁人类社会的稳定，打破原有的人际关系，涉及伦理道德问题，因此不允许克隆人，不正确。 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矩形 116737"/>
          <p:cNvSpPr>
            <a:spLocks noChangeArrowheads="1"/>
          </p:cNvSpPr>
          <p:nvPr/>
        </p:nvSpPr>
        <p:spPr bwMode="auto">
          <a:xfrm>
            <a:off x="527050" y="1341438"/>
            <a:ext cx="11328400" cy="4246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4</a:t>
            </a:r>
            <a:r>
              <a:rPr lang="zh-CN" altLang="en-US" sz="3000" b="1">
                <a:latin typeface="+mn-ea"/>
                <a:ea typeface="+mn-ea"/>
              </a:rPr>
              <a:t>．</a:t>
            </a:r>
            <a:r>
              <a:rPr lang="en-US" altLang="zh-CN" sz="3000" b="1">
                <a:latin typeface="+mn-ea"/>
                <a:ea typeface="+mn-ea"/>
              </a:rPr>
              <a:t> </a:t>
            </a:r>
            <a:r>
              <a:rPr lang="zh-CN" altLang="en-US" sz="3000" b="1">
                <a:latin typeface="+mn-ea"/>
                <a:ea typeface="+mn-ea"/>
              </a:rPr>
              <a:t>下列高科技成果中，根据转基因工程原理进行的是                                   </a:t>
            </a:r>
            <a:r>
              <a:rPr lang="en-US" altLang="zh-CN" sz="3000" b="1">
                <a:latin typeface="+mn-ea"/>
                <a:ea typeface="+mn-ea"/>
              </a:rPr>
              <a:t>(</a:t>
            </a:r>
            <a:r>
              <a:rPr lang="zh-CN" altLang="en-US" sz="3000" b="1">
                <a:latin typeface="+mn-ea"/>
                <a:ea typeface="+mn-ea"/>
              </a:rPr>
              <a:t>　　</a:t>
            </a:r>
            <a:r>
              <a:rPr lang="en-US" altLang="zh-CN" sz="3000" b="1">
                <a:latin typeface="+mn-ea"/>
                <a:ea typeface="+mn-ea"/>
              </a:rPr>
              <a:t>)</a:t>
            </a:r>
            <a:endParaRPr lang="en-US" altLang="zh-CN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A</a:t>
            </a:r>
            <a:r>
              <a:rPr lang="zh-CN" altLang="en-US" sz="3000" b="1">
                <a:latin typeface="+mn-ea"/>
                <a:ea typeface="+mn-ea"/>
              </a:rPr>
              <a:t>．袁隆平院士利用野生水稻与普通水稻杂交培育出超级水稻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B</a:t>
            </a:r>
            <a:r>
              <a:rPr lang="zh-CN" altLang="en-US" sz="3000" b="1">
                <a:latin typeface="+mn-ea"/>
                <a:ea typeface="+mn-ea"/>
              </a:rPr>
              <a:t>．将苏云金杆菌的某些基因移植到棉花体内培育出抗虫棉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C</a:t>
            </a:r>
            <a:r>
              <a:rPr lang="zh-CN" altLang="en-US" sz="3000" b="1">
                <a:latin typeface="+mn-ea"/>
                <a:ea typeface="+mn-ea"/>
              </a:rPr>
              <a:t>．通过返回式卫星搭载种子培育出太空南瓜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D</a:t>
            </a:r>
            <a:r>
              <a:rPr lang="zh-CN" altLang="en-US" sz="3000" b="1">
                <a:latin typeface="+mn-ea"/>
                <a:ea typeface="+mn-ea"/>
              </a:rPr>
              <a:t>．通过细胞克隆技术培育出克隆牛</a:t>
            </a:r>
            <a:endParaRPr lang="en-US" altLang="zh-CN" sz="3000" b="1">
              <a:latin typeface="+mn-ea"/>
              <a:ea typeface="+mn-ea"/>
            </a:endParaRPr>
          </a:p>
        </p:txBody>
      </p:sp>
      <p:sp>
        <p:nvSpPr>
          <p:cNvPr id="116739" name="矩形 116738"/>
          <p:cNvSpPr>
            <a:spLocks noChangeArrowheads="1"/>
          </p:cNvSpPr>
          <p:nvPr/>
        </p:nvSpPr>
        <p:spPr bwMode="auto">
          <a:xfrm>
            <a:off x="989648" y="2038350"/>
            <a:ext cx="339725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  <p:bldP spid="1167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矩形 117761"/>
          <p:cNvSpPr>
            <a:spLocks noChangeArrowheads="1"/>
          </p:cNvSpPr>
          <p:nvPr/>
        </p:nvSpPr>
        <p:spPr bwMode="auto">
          <a:xfrm>
            <a:off x="500063" y="1077913"/>
            <a:ext cx="11041062" cy="4246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5</a:t>
            </a:r>
            <a:r>
              <a:rPr lang="zh-CN" altLang="en-US" sz="3000" b="1">
                <a:latin typeface="+mn-ea"/>
                <a:ea typeface="+mn-ea"/>
              </a:rPr>
              <a:t>．</a:t>
            </a:r>
            <a:r>
              <a:rPr lang="en-US" altLang="zh-CN" sz="3000" b="1">
                <a:latin typeface="+mn-ea"/>
                <a:ea typeface="+mn-ea"/>
              </a:rPr>
              <a:t> </a:t>
            </a:r>
            <a:r>
              <a:rPr lang="zh-CN" altLang="en-US" sz="3000" b="1">
                <a:latin typeface="+mn-ea"/>
                <a:ea typeface="+mn-ea"/>
              </a:rPr>
              <a:t>关于现代生物技术及应用的叙述，错误的是                                          </a:t>
            </a:r>
            <a:r>
              <a:rPr lang="en-US" altLang="zh-CN" sz="3000" b="1">
                <a:latin typeface="+mn-ea"/>
                <a:ea typeface="+mn-ea"/>
              </a:rPr>
              <a:t>(</a:t>
            </a:r>
            <a:r>
              <a:rPr lang="zh-CN" altLang="en-US" sz="3000" b="1">
                <a:latin typeface="+mn-ea"/>
                <a:ea typeface="+mn-ea"/>
              </a:rPr>
              <a:t>　　</a:t>
            </a:r>
            <a:r>
              <a:rPr lang="en-US" altLang="zh-CN" sz="3000" b="1">
                <a:latin typeface="+mn-ea"/>
                <a:ea typeface="+mn-ea"/>
              </a:rPr>
              <a:t>)</a:t>
            </a:r>
            <a:endParaRPr lang="en-US" altLang="zh-CN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A</a:t>
            </a:r>
            <a:r>
              <a:rPr lang="zh-CN" altLang="en-US" sz="3000" b="1">
                <a:latin typeface="+mn-ea"/>
                <a:ea typeface="+mn-ea"/>
              </a:rPr>
              <a:t>．转基因技术可以有目的地改变生物性状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B</a:t>
            </a:r>
            <a:r>
              <a:rPr lang="zh-CN" altLang="en-US" sz="3000" b="1">
                <a:latin typeface="+mn-ea"/>
                <a:ea typeface="+mn-ea"/>
              </a:rPr>
              <a:t>．所有的转基因食品都不安全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C</a:t>
            </a:r>
            <a:r>
              <a:rPr lang="zh-CN" altLang="en-US" sz="3000" b="1">
                <a:latin typeface="+mn-ea"/>
                <a:ea typeface="+mn-ea"/>
              </a:rPr>
              <a:t>．转基因生物可能对环境具有潜在的威胁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D</a:t>
            </a:r>
            <a:r>
              <a:rPr lang="zh-CN" altLang="en-US" sz="3000" b="1">
                <a:latin typeface="+mn-ea"/>
                <a:ea typeface="+mn-ea"/>
              </a:rPr>
              <a:t>．克隆技术实质上属于无性生殖</a:t>
            </a:r>
            <a:endParaRPr lang="en-US" altLang="zh-CN" sz="3000" b="1">
              <a:latin typeface="+mn-ea"/>
              <a:ea typeface="+mn-ea"/>
            </a:endParaRPr>
          </a:p>
        </p:txBody>
      </p:sp>
      <p:sp>
        <p:nvSpPr>
          <p:cNvPr id="117763" name="矩形 117762"/>
          <p:cNvSpPr>
            <a:spLocks noChangeArrowheads="1"/>
          </p:cNvSpPr>
          <p:nvPr/>
        </p:nvSpPr>
        <p:spPr bwMode="auto">
          <a:xfrm>
            <a:off x="950913" y="1781175"/>
            <a:ext cx="339725" cy="55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1177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矩形 118785"/>
          <p:cNvSpPr>
            <a:spLocks noChangeArrowheads="1"/>
          </p:cNvSpPr>
          <p:nvPr/>
        </p:nvSpPr>
        <p:spPr bwMode="auto">
          <a:xfrm>
            <a:off x="527050" y="768350"/>
            <a:ext cx="11328400" cy="4939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6</a:t>
            </a:r>
            <a:r>
              <a:rPr lang="zh-CN" altLang="en-US" sz="3000" b="1">
                <a:latin typeface="+mn-ea"/>
                <a:ea typeface="+mn-ea"/>
              </a:rPr>
              <a:t>．</a:t>
            </a:r>
            <a:r>
              <a:rPr lang="en-US" altLang="zh-CN" sz="3000" b="1">
                <a:latin typeface="+mn-ea"/>
                <a:ea typeface="+mn-ea"/>
              </a:rPr>
              <a:t> </a:t>
            </a:r>
            <a:r>
              <a:rPr lang="zh-CN" altLang="en-US" sz="3000" b="1">
                <a:latin typeface="+mn-ea"/>
                <a:ea typeface="+mn-ea"/>
              </a:rPr>
              <a:t>基因编辑技术又称基因手术刀，能够在活细胞中快速、精准地“编辑”任何基因，是目前生物学领域尖端的研究工具。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(1)</a:t>
            </a:r>
            <a:r>
              <a:rPr lang="zh-CN" altLang="en-US" sz="3000" b="1">
                <a:latin typeface="+mn-ea"/>
                <a:ea typeface="+mn-ea"/>
              </a:rPr>
              <a:t>基因编辑技术是通过改变基因来改变生物的</a:t>
            </a:r>
            <a:r>
              <a:rPr lang="en-US" altLang="zh-CN" sz="3000" b="1">
                <a:latin typeface="+mn-ea"/>
                <a:ea typeface="+mn-ea"/>
              </a:rPr>
              <a:t>________</a:t>
            </a:r>
            <a:r>
              <a:rPr lang="zh-CN" altLang="en-US" sz="3000" b="1">
                <a:latin typeface="+mn-ea"/>
                <a:ea typeface="+mn-ea"/>
              </a:rPr>
              <a:t>。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(2)</a:t>
            </a:r>
            <a:r>
              <a:rPr lang="zh-CN" altLang="en-US" sz="3000" b="1">
                <a:latin typeface="+mn-ea"/>
                <a:ea typeface="+mn-ea"/>
              </a:rPr>
              <a:t>科学家可将基因编辑技术应用于</a:t>
            </a:r>
            <a:r>
              <a:rPr lang="en-US" altLang="zh-CN" sz="3000" b="1">
                <a:latin typeface="+mn-ea"/>
                <a:ea typeface="+mn-ea"/>
              </a:rPr>
              <a:t>________</a:t>
            </a:r>
            <a:r>
              <a:rPr lang="zh-CN" altLang="en-US" sz="3000" b="1">
                <a:latin typeface="+mn-ea"/>
                <a:ea typeface="+mn-ea"/>
              </a:rPr>
              <a:t>。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A</a:t>
            </a:r>
            <a:r>
              <a:rPr lang="zh-CN" altLang="en-US" sz="3000" b="1">
                <a:latin typeface="+mn-ea"/>
                <a:ea typeface="+mn-ea"/>
              </a:rPr>
              <a:t>．培养抗病毒的家禽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B</a:t>
            </a:r>
            <a:r>
              <a:rPr lang="zh-CN" altLang="en-US" sz="3000" b="1">
                <a:latin typeface="+mn-ea"/>
                <a:ea typeface="+mn-ea"/>
              </a:rPr>
              <a:t>．治疗人类某些遗传病</a:t>
            </a:r>
            <a:endParaRPr lang="zh-CN" altLang="en-US" sz="3000" b="1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C</a:t>
            </a:r>
            <a:r>
              <a:rPr lang="zh-CN" altLang="en-US" sz="3000" b="1">
                <a:latin typeface="+mn-ea"/>
                <a:ea typeface="+mn-ea"/>
              </a:rPr>
              <a:t>．培育抗病虫害的农作物</a:t>
            </a:r>
            <a:endParaRPr lang="en-US" altLang="zh-CN" sz="3000" b="1">
              <a:latin typeface="+mn-ea"/>
              <a:ea typeface="+mn-ea"/>
            </a:endParaRPr>
          </a:p>
        </p:txBody>
      </p:sp>
      <p:sp>
        <p:nvSpPr>
          <p:cNvPr id="118789" name="文本框 118788"/>
          <p:cNvSpPr txBox="1">
            <a:spLocks noChangeArrowheads="1"/>
          </p:cNvSpPr>
          <p:nvPr/>
        </p:nvSpPr>
        <p:spPr bwMode="auto">
          <a:xfrm>
            <a:off x="8512493" y="2232978"/>
            <a:ext cx="1343025" cy="560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性状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8790" name="文本框 118789"/>
          <p:cNvSpPr txBox="1">
            <a:spLocks noChangeArrowheads="1"/>
          </p:cNvSpPr>
          <p:nvPr/>
        </p:nvSpPr>
        <p:spPr bwMode="auto">
          <a:xfrm>
            <a:off x="6725920" y="2957513"/>
            <a:ext cx="1249363" cy="560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AC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  <p:bldP spid="1187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6" name="矩形 133125"/>
          <p:cNvSpPr>
            <a:spLocks noChangeArrowheads="1"/>
          </p:cNvSpPr>
          <p:nvPr/>
        </p:nvSpPr>
        <p:spPr bwMode="auto">
          <a:xfrm>
            <a:off x="471488" y="1109663"/>
            <a:ext cx="10945812" cy="300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] </a:t>
            </a:r>
            <a:r>
              <a:rPr lang="en-US" altLang="zh-CN" sz="2600" b="1">
                <a:latin typeface="仿宋" panose="02010609060101010101" charset="-122"/>
                <a:ea typeface="仿宋" panose="02010609060101010101" charset="-122"/>
              </a:rPr>
              <a:t>(1)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基因控制着生物的性状，把一种生物的基因转移到另一种生物的体内，后者就有可能表现出前者的性状。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600" b="1">
                <a:latin typeface="仿宋" panose="02010609060101010101" charset="-122"/>
                <a:ea typeface="仿宋" panose="02010609060101010101" charset="-122"/>
              </a:rPr>
              <a:t>(2)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转基因技术是现代生物技术的核心，运用转基因技术培育高产、优质、多抗、高效的新品种，能降低农药、肥料的投入，对保护生态环境、改善产品品质等具有重要作用。 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16"/>
          <p:cNvGrpSpPr/>
          <p:nvPr/>
        </p:nvGrpSpPr>
        <p:grpSpPr bwMode="auto">
          <a:xfrm>
            <a:off x="2384425" y="4075113"/>
            <a:ext cx="5702300" cy="1038225"/>
            <a:chOff x="4813" y="6850"/>
            <a:chExt cx="9349" cy="1635"/>
          </a:xfrm>
        </p:grpSpPr>
        <p:pic>
          <p:nvPicPr>
            <p:cNvPr id="8197" name="图片 17" descr="图标-0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13" y="6850"/>
              <a:ext cx="9349" cy="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文本框 4">
              <a:hlinkClick r:id="rId1" action="ppaction://hlinksldjump"/>
            </p:cNvPr>
            <p:cNvSpPr txBox="1"/>
            <p:nvPr/>
          </p:nvSpPr>
          <p:spPr>
            <a:xfrm>
              <a:off x="5698" y="7020"/>
              <a:ext cx="5856" cy="12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归类整合创新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8194" name="组合 22"/>
          <p:cNvGrpSpPr/>
          <p:nvPr/>
        </p:nvGrpSpPr>
        <p:grpSpPr bwMode="auto">
          <a:xfrm>
            <a:off x="2457450" y="2120900"/>
            <a:ext cx="6443663" cy="1108075"/>
            <a:chOff x="5164" y="4732"/>
            <a:chExt cx="7955" cy="1587"/>
          </a:xfrm>
        </p:grpSpPr>
        <p:pic>
          <p:nvPicPr>
            <p:cNvPr id="8195" name="图片 23" descr="图标-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64" y="4732"/>
              <a:ext cx="7955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3">
              <a:hlinkClick r:id="rId1" action="ppaction://hlinksldjump"/>
            </p:cNvPr>
            <p:cNvSpPr txBox="1"/>
            <p:nvPr/>
          </p:nvSpPr>
          <p:spPr>
            <a:xfrm>
              <a:off x="6028" y="4953"/>
              <a:ext cx="4586" cy="1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构建知识框架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2" name="文本框 132101"/>
          <p:cNvSpPr txBox="1">
            <a:spLocks noChangeArrowheads="1"/>
          </p:cNvSpPr>
          <p:nvPr/>
        </p:nvSpPr>
        <p:spPr bwMode="auto">
          <a:xfrm>
            <a:off x="738188" y="2060575"/>
            <a:ext cx="584200" cy="1655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生物技术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grpSp>
        <p:nvGrpSpPr>
          <p:cNvPr id="2" name="组合 132102"/>
          <p:cNvGrpSpPr/>
          <p:nvPr/>
        </p:nvGrpSpPr>
        <p:grpSpPr bwMode="auto">
          <a:xfrm>
            <a:off x="1295400" y="1341438"/>
            <a:ext cx="768350" cy="2663825"/>
            <a:chOff x="748" y="1706"/>
            <a:chExt cx="363" cy="1407"/>
          </a:xfrm>
        </p:grpSpPr>
        <p:sp>
          <p:nvSpPr>
            <p:cNvPr id="10272" name="直接连接符 132103"/>
            <p:cNvSpPr>
              <a:spLocks noChangeShapeType="1"/>
            </p:cNvSpPr>
            <p:nvPr/>
          </p:nvSpPr>
          <p:spPr bwMode="auto">
            <a:xfrm>
              <a:off x="930" y="3113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3" name="直接连接符 132104"/>
            <p:cNvSpPr>
              <a:spLocks noChangeShapeType="1"/>
            </p:cNvSpPr>
            <p:nvPr/>
          </p:nvSpPr>
          <p:spPr bwMode="auto">
            <a:xfrm>
              <a:off x="930" y="170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4" name="直接连接符 132105"/>
            <p:cNvSpPr>
              <a:spLocks noChangeShapeType="1"/>
            </p:cNvSpPr>
            <p:nvPr/>
          </p:nvSpPr>
          <p:spPr bwMode="auto">
            <a:xfrm>
              <a:off x="748" y="2341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5" name="直接连接符 132106"/>
            <p:cNvSpPr>
              <a:spLocks noChangeShapeType="1"/>
            </p:cNvSpPr>
            <p:nvPr/>
          </p:nvSpPr>
          <p:spPr bwMode="auto">
            <a:xfrm>
              <a:off x="930" y="1706"/>
              <a:ext cx="0" cy="14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2108" name="文本框 132107"/>
          <p:cNvSpPr txBox="1">
            <a:spLocks noChangeArrowheads="1"/>
          </p:cNvSpPr>
          <p:nvPr/>
        </p:nvSpPr>
        <p:spPr bwMode="auto">
          <a:xfrm>
            <a:off x="2159000" y="1125538"/>
            <a:ext cx="4418013" cy="492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日常生活中的生物技术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32109" name="文本框 132108"/>
          <p:cNvSpPr txBox="1">
            <a:spLocks noChangeArrowheads="1"/>
          </p:cNvSpPr>
          <p:nvPr/>
        </p:nvSpPr>
        <p:spPr bwMode="auto">
          <a:xfrm>
            <a:off x="2063750" y="3644900"/>
            <a:ext cx="2786063" cy="492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现代生物技术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32141" name="文本框 132140"/>
          <p:cNvSpPr txBox="1">
            <a:spLocks noChangeArrowheads="1"/>
          </p:cNvSpPr>
          <p:nvPr/>
        </p:nvSpPr>
        <p:spPr bwMode="auto">
          <a:xfrm>
            <a:off x="5815013" y="2085975"/>
            <a:ext cx="2011362" cy="493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转基因技术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grpSp>
        <p:nvGrpSpPr>
          <p:cNvPr id="3" name="组合 132154"/>
          <p:cNvGrpSpPr/>
          <p:nvPr/>
        </p:nvGrpSpPr>
        <p:grpSpPr bwMode="auto">
          <a:xfrm>
            <a:off x="4846638" y="2420938"/>
            <a:ext cx="1247775" cy="3240087"/>
            <a:chOff x="2427" y="2659"/>
            <a:chExt cx="589" cy="1179"/>
          </a:xfrm>
        </p:grpSpPr>
        <p:sp>
          <p:nvSpPr>
            <p:cNvPr id="10268" name="直接连接符 132150"/>
            <p:cNvSpPr>
              <a:spLocks noChangeShapeType="1"/>
            </p:cNvSpPr>
            <p:nvPr/>
          </p:nvSpPr>
          <p:spPr bwMode="auto">
            <a:xfrm>
              <a:off x="2699" y="3838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9" name="直接连接符 132151"/>
            <p:cNvSpPr>
              <a:spLocks noChangeShapeType="1"/>
            </p:cNvSpPr>
            <p:nvPr/>
          </p:nvSpPr>
          <p:spPr bwMode="auto">
            <a:xfrm>
              <a:off x="2699" y="265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0" name="直接连接符 132152"/>
            <p:cNvSpPr>
              <a:spLocks noChangeShapeType="1"/>
            </p:cNvSpPr>
            <p:nvPr/>
          </p:nvSpPr>
          <p:spPr bwMode="auto">
            <a:xfrm>
              <a:off x="2699" y="2659"/>
              <a:ext cx="0" cy="11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1" name="直接连接符 132153"/>
            <p:cNvSpPr>
              <a:spLocks noChangeShapeType="1"/>
            </p:cNvSpPr>
            <p:nvPr/>
          </p:nvSpPr>
          <p:spPr bwMode="auto">
            <a:xfrm>
              <a:off x="2427" y="3249"/>
              <a:ext cx="5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132155"/>
          <p:cNvGrpSpPr/>
          <p:nvPr/>
        </p:nvGrpSpPr>
        <p:grpSpPr bwMode="auto">
          <a:xfrm>
            <a:off x="7535863" y="1557338"/>
            <a:ext cx="1055687" cy="1727200"/>
            <a:chOff x="748" y="1706"/>
            <a:chExt cx="363" cy="1407"/>
          </a:xfrm>
        </p:grpSpPr>
        <p:sp>
          <p:nvSpPr>
            <p:cNvPr id="10264" name="直接连接符 132156"/>
            <p:cNvSpPr>
              <a:spLocks noChangeShapeType="1"/>
            </p:cNvSpPr>
            <p:nvPr/>
          </p:nvSpPr>
          <p:spPr bwMode="auto">
            <a:xfrm>
              <a:off x="930" y="3113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5" name="直接连接符 132157"/>
            <p:cNvSpPr>
              <a:spLocks noChangeShapeType="1"/>
            </p:cNvSpPr>
            <p:nvPr/>
          </p:nvSpPr>
          <p:spPr bwMode="auto">
            <a:xfrm>
              <a:off x="930" y="170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6" name="直接连接符 132158"/>
            <p:cNvSpPr>
              <a:spLocks noChangeShapeType="1"/>
            </p:cNvSpPr>
            <p:nvPr/>
          </p:nvSpPr>
          <p:spPr bwMode="auto">
            <a:xfrm>
              <a:off x="748" y="2341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7" name="直接连接符 132159"/>
            <p:cNvSpPr>
              <a:spLocks noChangeShapeType="1"/>
            </p:cNvSpPr>
            <p:nvPr/>
          </p:nvSpPr>
          <p:spPr bwMode="auto">
            <a:xfrm>
              <a:off x="930" y="1706"/>
              <a:ext cx="0" cy="14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2161" name="文本框 132160"/>
          <p:cNvSpPr txBox="1">
            <a:spLocks noChangeArrowheads="1"/>
          </p:cNvSpPr>
          <p:nvPr/>
        </p:nvSpPr>
        <p:spPr bwMode="auto">
          <a:xfrm>
            <a:off x="7727950" y="1052513"/>
            <a:ext cx="8636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原理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32162" name="文本框 132161"/>
          <p:cNvSpPr txBox="1">
            <a:spLocks noChangeArrowheads="1"/>
          </p:cNvSpPr>
          <p:nvPr/>
        </p:nvSpPr>
        <p:spPr bwMode="auto">
          <a:xfrm>
            <a:off x="8591550" y="1052513"/>
            <a:ext cx="2325688" cy="892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基因决定生物的技术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32163" name="文本框 132162"/>
          <p:cNvSpPr txBox="1">
            <a:spLocks noChangeArrowheads="1"/>
          </p:cNvSpPr>
          <p:nvPr/>
        </p:nvSpPr>
        <p:spPr bwMode="auto">
          <a:xfrm>
            <a:off x="7170738" y="2736850"/>
            <a:ext cx="8636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运用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32164" name="文本框 132163"/>
          <p:cNvSpPr txBox="1">
            <a:spLocks noChangeArrowheads="1"/>
          </p:cNvSpPr>
          <p:nvPr/>
        </p:nvSpPr>
        <p:spPr bwMode="auto">
          <a:xfrm>
            <a:off x="8591550" y="2349500"/>
            <a:ext cx="2325688" cy="892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巨型小鼠、抗虫棉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32165" name="文本框 132164"/>
          <p:cNvSpPr txBox="1">
            <a:spLocks noChangeArrowheads="1"/>
          </p:cNvSpPr>
          <p:nvPr/>
        </p:nvSpPr>
        <p:spPr bwMode="auto">
          <a:xfrm>
            <a:off x="6096000" y="3644900"/>
            <a:ext cx="1439863" cy="892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细胞工程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32166" name="文本框 132165"/>
          <p:cNvSpPr txBox="1">
            <a:spLocks noChangeArrowheads="1"/>
          </p:cNvSpPr>
          <p:nvPr/>
        </p:nvSpPr>
        <p:spPr bwMode="auto">
          <a:xfrm>
            <a:off x="6000750" y="5372100"/>
            <a:ext cx="3263900" cy="492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关注生物技术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grpSp>
        <p:nvGrpSpPr>
          <p:cNvPr id="5" name="组合 132166"/>
          <p:cNvGrpSpPr/>
          <p:nvPr/>
        </p:nvGrpSpPr>
        <p:grpSpPr bwMode="auto">
          <a:xfrm>
            <a:off x="7535863" y="3860800"/>
            <a:ext cx="863600" cy="1008063"/>
            <a:chOff x="748" y="1706"/>
            <a:chExt cx="363" cy="1407"/>
          </a:xfrm>
        </p:grpSpPr>
        <p:sp>
          <p:nvSpPr>
            <p:cNvPr id="10260" name="直接连接符 132167"/>
            <p:cNvSpPr>
              <a:spLocks noChangeShapeType="1"/>
            </p:cNvSpPr>
            <p:nvPr/>
          </p:nvSpPr>
          <p:spPr bwMode="auto">
            <a:xfrm>
              <a:off x="930" y="3113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直接连接符 132168"/>
            <p:cNvSpPr>
              <a:spLocks noChangeShapeType="1"/>
            </p:cNvSpPr>
            <p:nvPr/>
          </p:nvSpPr>
          <p:spPr bwMode="auto">
            <a:xfrm>
              <a:off x="930" y="170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2" name="直接连接符 132169"/>
            <p:cNvSpPr>
              <a:spLocks noChangeShapeType="1"/>
            </p:cNvSpPr>
            <p:nvPr/>
          </p:nvSpPr>
          <p:spPr bwMode="auto">
            <a:xfrm>
              <a:off x="748" y="2341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3" name="直接连接符 132170"/>
            <p:cNvSpPr>
              <a:spLocks noChangeShapeType="1"/>
            </p:cNvSpPr>
            <p:nvPr/>
          </p:nvSpPr>
          <p:spPr bwMode="auto">
            <a:xfrm>
              <a:off x="930" y="1706"/>
              <a:ext cx="0" cy="14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2172" name="文本框 132171"/>
          <p:cNvSpPr txBox="1">
            <a:spLocks noChangeArrowheads="1"/>
          </p:cNvSpPr>
          <p:nvPr/>
        </p:nvSpPr>
        <p:spPr bwMode="auto">
          <a:xfrm>
            <a:off x="8496300" y="3644900"/>
            <a:ext cx="2881313" cy="492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细胞的全能性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32173" name="文本框 132172"/>
          <p:cNvSpPr txBox="1">
            <a:spLocks noChangeArrowheads="1"/>
          </p:cNvSpPr>
          <p:nvPr/>
        </p:nvSpPr>
        <p:spPr bwMode="auto">
          <a:xfrm>
            <a:off x="7418388" y="3367088"/>
            <a:ext cx="15240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原理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32174" name="文本框 132173"/>
          <p:cNvSpPr txBox="1">
            <a:spLocks noChangeArrowheads="1"/>
          </p:cNvSpPr>
          <p:nvPr/>
        </p:nvSpPr>
        <p:spPr bwMode="auto">
          <a:xfrm>
            <a:off x="8401050" y="4581525"/>
            <a:ext cx="3695700" cy="492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克隆羊、克隆器官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sp>
        <p:nvSpPr>
          <p:cNvPr id="132175" name="文本框 132174"/>
          <p:cNvSpPr txBox="1">
            <a:spLocks noChangeArrowheads="1"/>
          </p:cNvSpPr>
          <p:nvPr/>
        </p:nvSpPr>
        <p:spPr bwMode="auto">
          <a:xfrm>
            <a:off x="7353300" y="4708525"/>
            <a:ext cx="8636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600" b="1">
                <a:latin typeface="Calibri" panose="020F0502020204030204" pitchFamily="34" charset="0"/>
              </a:rPr>
              <a:t>运用</a:t>
            </a:r>
            <a:endParaRPr lang="zh-CN" altLang="en-US" sz="2600" b="1">
              <a:latin typeface="Calibri" panose="020F0502020204030204" pitchFamily="34" charset="0"/>
            </a:endParaRPr>
          </a:p>
        </p:txBody>
      </p:sp>
      <p:grpSp>
        <p:nvGrpSpPr>
          <p:cNvPr id="9217" name="组合 2"/>
          <p:cNvGrpSpPr/>
          <p:nvPr/>
        </p:nvGrpSpPr>
        <p:grpSpPr bwMode="auto">
          <a:xfrm>
            <a:off x="176848" y="243205"/>
            <a:ext cx="3784600" cy="676275"/>
            <a:chOff x="183" y="1646"/>
            <a:chExt cx="4986" cy="1063"/>
          </a:xfrm>
        </p:grpSpPr>
        <p:pic>
          <p:nvPicPr>
            <p:cNvPr id="9259" name="图片 8" descr="图标-0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83" y="1646"/>
              <a:ext cx="498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576" y="1721"/>
              <a:ext cx="3685" cy="8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构建知识框架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2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2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2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2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2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2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2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2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2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2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 animBg="1"/>
      <p:bldP spid="132108" grpId="0" animBg="1"/>
      <p:bldP spid="132109" grpId="0" animBg="1"/>
      <p:bldP spid="132141" grpId="0" animBg="1"/>
      <p:bldP spid="132161" grpId="0"/>
      <p:bldP spid="132162" grpId="0" animBg="1"/>
      <p:bldP spid="132163" grpId="0"/>
      <p:bldP spid="132164" grpId="0" animBg="1"/>
      <p:bldP spid="132165" grpId="0" animBg="1"/>
      <p:bldP spid="132166" grpId="0" animBg="1"/>
      <p:bldP spid="132172" grpId="0" animBg="1"/>
      <p:bldP spid="132173" grpId="0"/>
      <p:bldP spid="132174" grpId="0" animBg="1"/>
      <p:bldP spid="1321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Rectangle 2"/>
          <p:cNvSpPr>
            <a:spLocks noChangeArrowheads="1"/>
          </p:cNvSpPr>
          <p:nvPr/>
        </p:nvSpPr>
        <p:spPr bwMode="auto">
          <a:xfrm>
            <a:off x="301625" y="1792288"/>
            <a:ext cx="11233150" cy="275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   </a:t>
            </a:r>
            <a:r>
              <a:rPr lang="zh-CN" altLang="en-US" sz="3000" b="1" dirty="0">
                <a:latin typeface="+mn-ea"/>
                <a:ea typeface="+mn-ea"/>
              </a:rPr>
              <a:t>现</a:t>
            </a:r>
            <a:r>
              <a:rPr lang="zh-CN" altLang="en-US" sz="3000" b="1" dirty="0">
                <a:latin typeface="+mn-ea"/>
                <a:ea typeface="+mn-ea"/>
              </a:rPr>
              <a:t>代生物技术的具体内容有概述基因工程与转基因技术，分析细胞工程和克隆技术的应用。复习的重点应放在把理论知识应用于解决实际的问题上。现代生物技术</a:t>
            </a: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zh-CN" altLang="en-US" sz="3000" b="1" dirty="0">
                <a:latin typeface="+mn-ea"/>
                <a:ea typeface="+mn-ea"/>
              </a:rPr>
              <a:t>克隆、转基因技术等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r>
              <a:rPr lang="zh-CN" altLang="en-US" sz="3000" b="1" dirty="0">
                <a:latin typeface="+mn-ea"/>
                <a:ea typeface="+mn-ea"/>
              </a:rPr>
              <a:t>已被用于生产实践，并对个人、社会和环境具有很大的影响。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pic>
        <p:nvPicPr>
          <p:cNvPr id="27650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7038" y="1135063"/>
            <a:ext cx="857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/>
          <p:nvPr/>
        </p:nvSpPr>
        <p:spPr>
          <a:xfrm>
            <a:off x="574675" y="1078707"/>
            <a:ext cx="23253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1AF00"/>
                </a:solidFill>
                <a:latin typeface="+mn-ea"/>
              </a:rPr>
              <a:t>　现代生物技术</a:t>
            </a:r>
            <a:endParaRPr lang="zh-CN" altLang="en-US" sz="2400" b="1" dirty="0" smtClean="0">
              <a:solidFill>
                <a:srgbClr val="F1AF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3807"/>
          <p:cNvGrpSpPr/>
          <p:nvPr/>
        </p:nvGrpSpPr>
        <p:grpSpPr bwMode="auto">
          <a:xfrm>
            <a:off x="493713" y="1031875"/>
            <a:ext cx="11137900" cy="5086350"/>
            <a:chOff x="204" y="697"/>
            <a:chExt cx="5262" cy="3204"/>
          </a:xfrm>
        </p:grpSpPr>
        <p:sp>
          <p:nvSpPr>
            <p:cNvPr id="24580" name="Rectangle 2"/>
            <p:cNvSpPr>
              <a:spLocks noChangeArrowheads="1"/>
            </p:cNvSpPr>
            <p:nvPr/>
          </p:nvSpPr>
          <p:spPr bwMode="auto">
            <a:xfrm>
              <a:off x="204" y="697"/>
              <a:ext cx="5262" cy="17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+mn-ea"/>
                  <a:ea typeface="+mn-ea"/>
                </a:rPr>
                <a:t>例</a:t>
              </a:r>
              <a:r>
                <a:rPr lang="en-US" altLang="zh-CN" sz="3000" b="1" dirty="0">
                  <a:latin typeface="+mn-ea"/>
                  <a:ea typeface="+mn-ea"/>
                </a:rPr>
                <a:t>3</a:t>
              </a:r>
              <a:r>
                <a:rPr lang="zh-CN" altLang="en-US" sz="3000" b="1" dirty="0">
                  <a:latin typeface="+mn-ea"/>
                  <a:ea typeface="+mn-ea"/>
                </a:rPr>
                <a:t>　</a:t>
              </a:r>
              <a:r>
                <a:rPr lang="zh-CN" altLang="zh-CN" sz="3000" b="1" dirty="0">
                  <a:latin typeface="+mn-ea"/>
                  <a:ea typeface="+mn-ea"/>
                </a:rPr>
                <a:t>中国科学院上海遗传研究所和复旦大学合作，培育出含有人凝血因子基因的转基因羊，在这些羊的乳汁中含有能够治疗血友病的珍贵药物，转基因羊的培育过程如图</a:t>
              </a:r>
              <a:r>
                <a:rPr lang="en-US" altLang="zh-CN" sz="3000" b="1" dirty="0">
                  <a:latin typeface="+mn-ea"/>
                  <a:ea typeface="+mn-ea"/>
                </a:rPr>
                <a:t>2</a:t>
              </a:r>
              <a:r>
                <a:rPr lang="zh-CN" altLang="en-US" sz="3000" b="1" dirty="0">
                  <a:latin typeface="+mn-ea"/>
                  <a:ea typeface="+mn-ea"/>
                </a:rPr>
                <a:t>－</a:t>
              </a:r>
              <a:r>
                <a:rPr lang="en-US" altLang="zh-CN" sz="3000" b="1" dirty="0">
                  <a:latin typeface="+mn-ea"/>
                  <a:ea typeface="+mn-ea"/>
                </a:rPr>
                <a:t>T</a:t>
              </a:r>
              <a:r>
                <a:rPr lang="zh-CN" altLang="en-US" sz="3000" b="1" dirty="0">
                  <a:latin typeface="+mn-ea"/>
                  <a:ea typeface="+mn-ea"/>
                </a:rPr>
                <a:t>－</a:t>
              </a:r>
              <a:r>
                <a:rPr lang="en-US" altLang="zh-CN" sz="3000" b="1" dirty="0">
                  <a:latin typeface="+mn-ea"/>
                  <a:ea typeface="+mn-ea"/>
                </a:rPr>
                <a:t>2</a:t>
              </a:r>
              <a:r>
                <a:rPr lang="zh-CN" altLang="en-US" sz="3000" b="1" dirty="0">
                  <a:latin typeface="+mn-ea"/>
                  <a:ea typeface="+mn-ea"/>
                </a:rPr>
                <a:t>所示。请根据所学知识，选出错误的一项            </a:t>
              </a:r>
              <a:r>
                <a:rPr lang="en-US" altLang="zh-CN" sz="3000" b="1" dirty="0">
                  <a:latin typeface="+mn-ea"/>
                  <a:ea typeface="+mn-ea"/>
                </a:rPr>
                <a:t>(</a:t>
              </a:r>
              <a:r>
                <a:rPr lang="zh-CN" altLang="en-US" sz="3000" b="1" dirty="0">
                  <a:latin typeface="+mn-ea"/>
                  <a:ea typeface="+mn-ea"/>
                </a:rPr>
                <a:t>　　</a:t>
              </a:r>
              <a:r>
                <a:rPr lang="en-US" altLang="zh-CN" sz="3000" b="1" dirty="0">
                  <a:latin typeface="+mn-ea"/>
                  <a:ea typeface="+mn-ea"/>
                </a:rPr>
                <a:t>)</a:t>
              </a:r>
              <a:endParaRPr lang="en-US" altLang="zh-CN" sz="3000" b="1" dirty="0">
                <a:latin typeface="+mn-ea"/>
                <a:ea typeface="+mn-ea"/>
              </a:endParaRPr>
            </a:p>
          </p:txBody>
        </p:sp>
        <p:pic>
          <p:nvPicPr>
            <p:cNvPr id="28676" name="图片 33805" descr="F:/共享文件夹/18春课件/生物/生物苏教八下学练考/第9单元　生物技术/第9单元　生物技术/4XII72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610" y="2523"/>
              <a:ext cx="2961" cy="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2" name="文本框 33806"/>
            <p:cNvSpPr txBox="1">
              <a:spLocks noChangeArrowheads="1"/>
            </p:cNvSpPr>
            <p:nvPr/>
          </p:nvSpPr>
          <p:spPr bwMode="auto">
            <a:xfrm>
              <a:off x="2336" y="3475"/>
              <a:ext cx="952" cy="4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fontAlgn="auto" hangingPunct="0">
                <a:lnSpc>
                  <a:spcPct val="150000"/>
                </a:lnSpc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3000" b="1">
                  <a:latin typeface="+mn-ea"/>
                  <a:ea typeface="+mn-ea"/>
                </a:rPr>
                <a:t>图</a:t>
              </a:r>
              <a:r>
                <a:rPr lang="en-US" altLang="zh-CN" sz="3000" b="1">
                  <a:latin typeface="+mn-ea"/>
                  <a:ea typeface="+mn-ea"/>
                </a:rPr>
                <a:t>2-T-2</a:t>
              </a:r>
              <a:endParaRPr lang="en-US" altLang="zh-CN" sz="3000" b="1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23850" y="2347913"/>
            <a:ext cx="11137900" cy="4138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A</a:t>
            </a:r>
            <a:r>
              <a:rPr lang="zh-CN" altLang="en-US" sz="3000" b="1" dirty="0">
                <a:latin typeface="+mn-ea"/>
                <a:ea typeface="+mn-ea"/>
              </a:rPr>
              <a:t>．图示中的①和②过程同试管婴儿一样，是在实验室内完成</a:t>
            </a:r>
            <a:endParaRPr lang="zh-CN" altLang="en-US" sz="3000" b="1" dirty="0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 </a:t>
            </a:r>
            <a:r>
              <a:rPr lang="en-US" altLang="zh-CN" sz="3000" b="1" dirty="0">
                <a:latin typeface="+mn-ea"/>
                <a:ea typeface="+mn-ea"/>
              </a:rPr>
              <a:t>B</a:t>
            </a:r>
            <a:r>
              <a:rPr lang="zh-CN" altLang="en-US" sz="3000" b="1" dirty="0">
                <a:latin typeface="+mn-ea"/>
                <a:ea typeface="+mn-ea"/>
              </a:rPr>
              <a:t>．胚胎的发育主要在代孕母羊的子宫里完成</a:t>
            </a:r>
            <a:endParaRPr lang="zh-CN" altLang="en-US" sz="3000" b="1" dirty="0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 </a:t>
            </a:r>
            <a:r>
              <a:rPr lang="en-US" altLang="zh-CN" sz="3000" b="1" dirty="0">
                <a:latin typeface="+mn-ea"/>
                <a:ea typeface="+mn-ea"/>
              </a:rPr>
              <a:t>C</a:t>
            </a:r>
            <a:r>
              <a:rPr lang="zh-CN" altLang="en-US" sz="3000" b="1" dirty="0">
                <a:latin typeface="+mn-ea"/>
                <a:ea typeface="+mn-ea"/>
              </a:rPr>
              <a:t>．公羊精子内含有</a:t>
            </a:r>
            <a:r>
              <a:rPr lang="en-US" altLang="zh-CN" sz="3000" b="1" dirty="0">
                <a:latin typeface="+mn-ea"/>
                <a:ea typeface="+mn-ea"/>
              </a:rPr>
              <a:t>27</a:t>
            </a:r>
            <a:r>
              <a:rPr lang="zh-CN" altLang="en-US" sz="3000" b="1" dirty="0">
                <a:latin typeface="+mn-ea"/>
                <a:ea typeface="+mn-ea"/>
              </a:rPr>
              <a:t>条染色体，培育的转基因羊体细胞的染色体数也是</a:t>
            </a:r>
            <a:r>
              <a:rPr lang="en-US" altLang="zh-CN" sz="3000" b="1" dirty="0">
                <a:latin typeface="+mn-ea"/>
                <a:ea typeface="+mn-ea"/>
              </a:rPr>
              <a:t>27</a:t>
            </a:r>
            <a:r>
              <a:rPr lang="zh-CN" altLang="en-US" sz="3000" b="1" dirty="0">
                <a:latin typeface="+mn-ea"/>
                <a:ea typeface="+mn-ea"/>
              </a:rPr>
              <a:t>条</a:t>
            </a:r>
            <a:endParaRPr lang="zh-CN" altLang="en-US" sz="3000" b="1" dirty="0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+mn-ea"/>
                <a:ea typeface="+mn-ea"/>
              </a:rPr>
              <a:t> </a:t>
            </a:r>
            <a:r>
              <a:rPr lang="en-US" altLang="zh-CN" sz="3000" b="1" dirty="0">
                <a:latin typeface="+mn-ea"/>
                <a:ea typeface="+mn-ea"/>
              </a:rPr>
              <a:t>D</a:t>
            </a:r>
            <a:r>
              <a:rPr lang="zh-CN" altLang="en-US" sz="3000" b="1" dirty="0">
                <a:latin typeface="+mn-ea"/>
                <a:ea typeface="+mn-ea"/>
              </a:rPr>
              <a:t>．转基因母羊的乳汁中含有能够治疗血友病的药物，该药物的形成是受基因控制的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24580" name="Rectangle 2"/>
          <p:cNvSpPr>
            <a:spLocks noChangeArrowheads="1"/>
          </p:cNvSpPr>
          <p:nvPr/>
        </p:nvSpPr>
        <p:spPr bwMode="auto">
          <a:xfrm>
            <a:off x="385763" y="931863"/>
            <a:ext cx="11137900" cy="785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atin typeface="+mn-ea"/>
                <a:ea typeface="+mn-ea"/>
              </a:rPr>
              <a:t>(</a:t>
            </a:r>
            <a:r>
              <a:rPr lang="zh-CN" altLang="en-US" sz="3000" b="1" dirty="0">
                <a:latin typeface="+mn-ea"/>
                <a:ea typeface="+mn-ea"/>
              </a:rPr>
              <a:t>　　</a:t>
            </a:r>
            <a:r>
              <a:rPr lang="en-US" altLang="zh-CN" sz="3000" b="1" dirty="0">
                <a:latin typeface="+mn-ea"/>
                <a:ea typeface="+mn-ea"/>
              </a:rPr>
              <a:t>)</a:t>
            </a:r>
            <a:endParaRPr lang="en-US" altLang="zh-CN" sz="3000" b="1" dirty="0">
              <a:latin typeface="+mn-ea"/>
              <a:ea typeface="+mn-ea"/>
            </a:endParaRPr>
          </a:p>
        </p:txBody>
      </p:sp>
      <p:pic>
        <p:nvPicPr>
          <p:cNvPr id="24581" name="图片 33805" descr="F:/共享文件夹/18春课件/生物/生物苏教八下学练考/第9单元　生物技术/第9单元　生物技术/4XII72.EPS"/>
          <p:cNvPicPr>
            <a:picLocks noChangeAspect="1" noChangeArrowheads="1"/>
          </p:cNvPicPr>
          <p:nvPr/>
        </p:nvPicPr>
        <p:blipFill>
          <a:blip r:embed="rId1" r:link="rId2"/>
          <a:srcRect/>
          <a:stretch>
            <a:fillRect/>
          </a:stretch>
        </p:blipFill>
        <p:spPr bwMode="auto">
          <a:xfrm>
            <a:off x="2989263" y="708025"/>
            <a:ext cx="62674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矩形 33795"/>
          <p:cNvSpPr>
            <a:spLocks noChangeArrowheads="1"/>
          </p:cNvSpPr>
          <p:nvPr/>
        </p:nvSpPr>
        <p:spPr bwMode="auto">
          <a:xfrm>
            <a:off x="762000" y="1022350"/>
            <a:ext cx="495300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C 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7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431800" y="3986213"/>
            <a:ext cx="11137900" cy="206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solidFill>
                  <a:schemeClr val="accent2"/>
                </a:solidFill>
                <a:latin typeface="+mn-ea"/>
                <a:ea typeface="+mn-ea"/>
              </a:rPr>
              <a:t>[</a:t>
            </a:r>
            <a:r>
              <a:rPr lang="zh-CN" altLang="en-US" sz="3000" b="1" dirty="0">
                <a:solidFill>
                  <a:schemeClr val="accent2"/>
                </a:solidFill>
                <a:latin typeface="+mn-ea"/>
                <a:ea typeface="+mn-ea"/>
              </a:rPr>
              <a:t>方法点拨</a:t>
            </a:r>
            <a:r>
              <a:rPr lang="en-US" altLang="zh-CN" sz="3000" b="1" dirty="0">
                <a:solidFill>
                  <a:schemeClr val="accent2"/>
                </a:solidFill>
                <a:latin typeface="+mn-ea"/>
                <a:ea typeface="+mn-ea"/>
              </a:rPr>
              <a:t>]</a:t>
            </a:r>
            <a:r>
              <a:rPr lang="zh-CN" altLang="en-US" sz="3000" b="1" dirty="0">
                <a:latin typeface="+mn-ea"/>
                <a:ea typeface="+mn-ea"/>
              </a:rPr>
              <a:t>此题结合流程图，既考查转基因技术又考查遗传和变异的知识，要抓住“流程”的主体，明确流程途径上的相关“点”及其顺序，把握好这些“点”的概念。</a:t>
            </a: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65542" name="Rectangle 2"/>
          <p:cNvSpPr>
            <a:spLocks noChangeArrowheads="1"/>
          </p:cNvSpPr>
          <p:nvPr/>
        </p:nvSpPr>
        <p:spPr bwMode="auto">
          <a:xfrm>
            <a:off x="438150" y="1054100"/>
            <a:ext cx="11137900" cy="249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转基因羊的受精和早期的胚胎发育都是在实验室内完成的，然后移植到代孕母羊的子宫里继续发育，直到分娩。体细胞内的染色体是成对存在的，培育的转基因羊体细胞的染色体数应为</a:t>
            </a:r>
            <a:r>
              <a:rPr lang="en-US" altLang="zh-CN" sz="2600" b="1">
                <a:latin typeface="仿宋" panose="02010609060101010101" charset="-122"/>
                <a:ea typeface="仿宋" panose="02010609060101010101" charset="-122"/>
              </a:rPr>
              <a:t>27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对。基因控制性状，能够治疗血友病的药物的形成是受基因控制的。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4" name="矩形 128003"/>
          <p:cNvSpPr>
            <a:spLocks noChangeArrowheads="1"/>
          </p:cNvSpPr>
          <p:nvPr/>
        </p:nvSpPr>
        <p:spPr bwMode="auto">
          <a:xfrm>
            <a:off x="622300" y="1254125"/>
            <a:ext cx="10945813" cy="414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>
                <a:latin typeface="+mn-ea"/>
                <a:ea typeface="+mn-ea"/>
              </a:rPr>
              <a:t>例</a:t>
            </a:r>
            <a:r>
              <a:rPr lang="en-US" altLang="zh-CN" sz="3000" b="1">
                <a:latin typeface="+mn-ea"/>
                <a:ea typeface="+mn-ea"/>
              </a:rPr>
              <a:t>4</a:t>
            </a:r>
            <a:r>
              <a:rPr lang="zh-CN" altLang="en-US" sz="3000" b="1">
                <a:latin typeface="+mn-ea"/>
                <a:ea typeface="+mn-ea"/>
              </a:rPr>
              <a:t>　随着基因工程的兴起，人们对转基因生物和转基因食品的安全性越来越关注。下列有关叙述错误的是</a:t>
            </a:r>
            <a:r>
              <a:rPr lang="en-US" altLang="zh-CN" sz="3000" b="1">
                <a:latin typeface="+mn-ea"/>
                <a:ea typeface="+mn-ea"/>
              </a:rPr>
              <a:t>(</a:t>
            </a:r>
            <a:r>
              <a:rPr lang="zh-CN" altLang="en-US" sz="3000" b="1">
                <a:latin typeface="+mn-ea"/>
                <a:ea typeface="+mn-ea"/>
              </a:rPr>
              <a:t>　　</a:t>
            </a:r>
            <a:r>
              <a:rPr lang="en-US" altLang="zh-CN" sz="3000" b="1">
                <a:latin typeface="+mn-ea"/>
                <a:ea typeface="+mn-ea"/>
              </a:rPr>
              <a:t>)</a:t>
            </a:r>
            <a:endParaRPr lang="en-US" altLang="zh-CN" sz="3000" b="1">
              <a:latin typeface="+mn-ea"/>
              <a:ea typeface="+mn-ea"/>
            </a:endParaRPr>
          </a:p>
          <a:p>
            <a:pPr indent="266700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A</a:t>
            </a:r>
            <a:r>
              <a:rPr lang="zh-CN" altLang="en-US" sz="3000" b="1">
                <a:latin typeface="+mn-ea"/>
                <a:ea typeface="+mn-ea"/>
              </a:rPr>
              <a:t>．培育成功的转基因食品不存在安全性问题</a:t>
            </a:r>
            <a:endParaRPr lang="zh-CN" altLang="en-US" sz="3000" b="1">
              <a:latin typeface="+mn-ea"/>
              <a:ea typeface="+mn-ea"/>
            </a:endParaRPr>
          </a:p>
          <a:p>
            <a:pPr indent="266700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B</a:t>
            </a:r>
            <a:r>
              <a:rPr lang="zh-CN" altLang="en-US" sz="3000" b="1">
                <a:latin typeface="+mn-ea"/>
                <a:ea typeface="+mn-ea"/>
              </a:rPr>
              <a:t>．基因工程在许多领域具有广阔的应用前景</a:t>
            </a:r>
            <a:endParaRPr lang="zh-CN" altLang="en-US" sz="3000" b="1">
              <a:latin typeface="+mn-ea"/>
              <a:ea typeface="+mn-ea"/>
            </a:endParaRPr>
          </a:p>
          <a:p>
            <a:pPr indent="266700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C</a:t>
            </a:r>
            <a:r>
              <a:rPr lang="zh-CN" altLang="en-US" sz="3000" b="1">
                <a:latin typeface="+mn-ea"/>
                <a:ea typeface="+mn-ea"/>
              </a:rPr>
              <a:t>．公众应科学理性地对待转基因生物和转基因食品</a:t>
            </a:r>
            <a:endParaRPr lang="zh-CN" altLang="en-US" sz="3000" b="1">
              <a:latin typeface="+mn-ea"/>
              <a:ea typeface="+mn-ea"/>
            </a:endParaRPr>
          </a:p>
          <a:p>
            <a:pPr indent="266700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latin typeface="+mn-ea"/>
                <a:ea typeface="+mn-ea"/>
              </a:rPr>
              <a:t>D</a:t>
            </a:r>
            <a:r>
              <a:rPr lang="zh-CN" altLang="en-US" sz="3000" b="1">
                <a:latin typeface="+mn-ea"/>
                <a:ea typeface="+mn-ea"/>
              </a:rPr>
              <a:t>．我国十分重视转基因生物及其产品的安全性问题</a:t>
            </a:r>
            <a:endParaRPr lang="zh-CN" altLang="en-US" sz="3000" b="1">
              <a:latin typeface="+mn-ea"/>
              <a:ea typeface="+mn-ea"/>
            </a:endParaRPr>
          </a:p>
        </p:txBody>
      </p:sp>
      <p:sp>
        <p:nvSpPr>
          <p:cNvPr id="128005" name="文本框 128004"/>
          <p:cNvSpPr txBox="1">
            <a:spLocks noChangeArrowheads="1"/>
          </p:cNvSpPr>
          <p:nvPr/>
        </p:nvSpPr>
        <p:spPr bwMode="auto">
          <a:xfrm>
            <a:off x="8593138" y="1919288"/>
            <a:ext cx="673100" cy="55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/>
      <p:bldP spid="1280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0" name="文本框 129029"/>
          <p:cNvSpPr txBox="1">
            <a:spLocks noChangeArrowheads="1"/>
          </p:cNvSpPr>
          <p:nvPr/>
        </p:nvSpPr>
        <p:spPr bwMode="auto">
          <a:xfrm>
            <a:off x="617538" y="1087438"/>
            <a:ext cx="10464800" cy="299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en-US" altLang="zh-CN" sz="2600" b="1">
                <a:latin typeface="仿宋" panose="02010609060101010101" charset="-122"/>
                <a:ea typeface="仿宋" panose="02010609060101010101" charset="-122"/>
              </a:rPr>
              <a:t>A</a:t>
            </a:r>
            <a:r>
              <a:rPr lang="zh-CN" altLang="en-US" sz="2600" b="1">
                <a:latin typeface="仿宋" panose="02010609060101010101" charset="-122"/>
                <a:ea typeface="仿宋" panose="02010609060101010101" charset="-122"/>
              </a:rPr>
              <a:t>　转基因食品的安全性具有不确定性；基因工程在医、农、林等许多领域具有广阔的应用前景；公众应科学理性地对待转基因生物和转基因食品；我国历来高度重视生物技术的发展及其带来的安全性问题，并制定了一系列用于规范管理以确保生物技术安全性的法规。</a:t>
            </a:r>
            <a:endParaRPr lang="zh-CN" altLang="en-US" sz="2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2245</Words>
  <Application>WPS 演示</Application>
  <PresentationFormat>自定义</PresentationFormat>
  <Paragraphs>124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黑体</vt:lpstr>
      <vt:lpstr>仿宋</vt:lpstr>
      <vt:lpstr>华文新魏</vt:lpstr>
      <vt:lpstr>Calibri</vt:lpstr>
      <vt:lpstr>微软雅黑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68</cp:revision>
  <dcterms:created xsi:type="dcterms:W3CDTF">2018-02-07T00:47:00Z</dcterms:created>
  <dcterms:modified xsi:type="dcterms:W3CDTF">2023-11-17T06:19:33Z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2052-12.1.0.15933</vt:lpwstr>
  </property>
  <property fmtid="{D5CDD505-2E9C-101B-9397-08002B2CF9AE}" pid="3" name="KSORubyTemplateID">
    <vt:lpwstr>2</vt:lpwstr>
  </property>
  <property fmtid="{D5CDD505-2E9C-101B-9397-08002B2CF9AE}" pid="4" name="ICV">
    <vt:lpwstr>8CA42FF5B816408EA035B6679354F880_12</vt:lpwstr>
  </property>
</Properties>
</file>