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664" r:id="rId17"/>
    <p:sldId id="435" r:id="rId18"/>
    <p:sldId id="698" r:id="rId19"/>
    <p:sldId id="699" r:id="rId20"/>
    <p:sldId id="445" r:id="rId21"/>
    <p:sldId id="736" r:id="rId22"/>
    <p:sldId id="737" r:id="rId23"/>
    <p:sldId id="738" r:id="rId24"/>
    <p:sldId id="739" r:id="rId25"/>
    <p:sldId id="731" r:id="rId26"/>
    <p:sldId id="740" r:id="rId27"/>
    <p:sldId id="732" r:id="rId28"/>
    <p:sldId id="741" r:id="rId29"/>
    <p:sldId id="742" r:id="rId30"/>
    <p:sldId id="743" r:id="rId31"/>
    <p:sldId id="744" r:id="rId32"/>
    <p:sldId id="735" r:id="rId33"/>
    <p:sldId id="733" r:id="rId34"/>
    <p:sldId id="734" r:id="rId35"/>
    <p:sldId id="745" r:id="rId36"/>
    <p:sldId id="746" r:id="rId37"/>
    <p:sldId id="747" r:id="rId38"/>
    <p:sldId id="748" r:id="rId39"/>
    <p:sldId id="749" r:id="rId40"/>
    <p:sldId id="750" r:id="rId41"/>
    <p:sldId id="751" r:id="rId42"/>
    <p:sldId id="752" r:id="rId43"/>
    <p:sldId id="753" r:id="rId44"/>
  </p:sldIdLst>
  <p:sldSz cx="12190730" cy="6859905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-72" y="-90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8.xml"/><Relationship Id="rId17" Type="http://schemas.openxmlformats.org/officeDocument/2006/relationships/slide" Target="../slides/slide15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第三节　人的性别决定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714375"/>
            <a:ext cx="11593513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模拟精子与卵细胞随机结合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1923" name="图片 2641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888" y="1455738"/>
            <a:ext cx="4756150" cy="523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1925" name="矩形 2641924"/>
          <p:cNvSpPr/>
          <p:nvPr/>
        </p:nvSpPr>
        <p:spPr>
          <a:xfrm>
            <a:off x="3490913" y="1460500"/>
            <a:ext cx="879475" cy="273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26" name="矩形 2641925"/>
          <p:cNvSpPr/>
          <p:nvPr/>
        </p:nvSpPr>
        <p:spPr>
          <a:xfrm>
            <a:off x="3016250" y="1793875"/>
            <a:ext cx="855663" cy="260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27" name="矩形 2641926"/>
          <p:cNvSpPr/>
          <p:nvPr/>
        </p:nvSpPr>
        <p:spPr>
          <a:xfrm>
            <a:off x="2387600" y="3040063"/>
            <a:ext cx="450850" cy="2381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28" name="矩形 2641927"/>
          <p:cNvSpPr/>
          <p:nvPr/>
        </p:nvSpPr>
        <p:spPr>
          <a:xfrm>
            <a:off x="4537075" y="3360738"/>
            <a:ext cx="700088" cy="2381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29" name="矩形 2641928"/>
          <p:cNvSpPr/>
          <p:nvPr/>
        </p:nvSpPr>
        <p:spPr>
          <a:xfrm>
            <a:off x="2197100" y="4203700"/>
            <a:ext cx="415925" cy="249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30" name="矩形 2641929"/>
          <p:cNvSpPr/>
          <p:nvPr/>
        </p:nvSpPr>
        <p:spPr>
          <a:xfrm>
            <a:off x="4370388" y="4513263"/>
            <a:ext cx="439737" cy="273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31" name="矩形 2641930"/>
          <p:cNvSpPr/>
          <p:nvPr/>
        </p:nvSpPr>
        <p:spPr>
          <a:xfrm>
            <a:off x="5381625" y="4857750"/>
            <a:ext cx="296863" cy="249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32" name="矩形 2641931"/>
          <p:cNvSpPr/>
          <p:nvPr/>
        </p:nvSpPr>
        <p:spPr>
          <a:xfrm>
            <a:off x="1757363" y="5189538"/>
            <a:ext cx="677862" cy="249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33" name="矩形 2641932"/>
          <p:cNvSpPr/>
          <p:nvPr/>
        </p:nvSpPr>
        <p:spPr>
          <a:xfrm>
            <a:off x="3157538" y="5510213"/>
            <a:ext cx="842962" cy="2619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1934" name="矩形 2641933"/>
          <p:cNvSpPr/>
          <p:nvPr/>
        </p:nvSpPr>
        <p:spPr>
          <a:xfrm>
            <a:off x="3598863" y="6329363"/>
            <a:ext cx="665162" cy="2841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每个家庭所生的孩子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男女比例一定是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1∶1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不一定。一对夫妇每次生育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都是独立事件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不受上次生育过程的影响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生男生女的机会都是均等的。所以一个家庭中男女比例不一定是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1∶1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。从一个地区或国家来看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在自然生育情况下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男孩和女孩的比例是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1∶1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都有可能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因为生男生女的机会是均等的。也有可能是多胞胎。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性染色体传递规律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父亲总是把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染色体传给儿子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染色体传给女儿。所以男孩的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染色体一定来自其母亲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染色体一定来自其父亲。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性染色体不只存在于生殖细胞中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在体细胞中含有常染色体和性染色体。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双胞胎及性别决定口诀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两种情况双胞胎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同卵性别定相同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异卵性别说不准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性染色体来决定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XY,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精卵结合靠随机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生男生女均相等。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3970" name="文本框 2643969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3971" name="20sw8rj42.jpg" descr="id:214749681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0" y="1963738"/>
            <a:ext cx="8474075" cy="283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1447800"/>
            <a:ext cx="131714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南通学业考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如图是某人的体细胞染色体组成示意图。相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此人为男性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对常染色体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个生殖细胞中有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条染色体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染色体来自其母亲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7" name="218xswsj21.jpg" descr="id:214749683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3938" y="2540000"/>
            <a:ext cx="4657725" cy="284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9" name="文本框 2262028"/>
          <p:cNvSpPr txBox="1"/>
          <p:nvPr/>
        </p:nvSpPr>
        <p:spPr>
          <a:xfrm>
            <a:off x="2287588" y="1992313"/>
            <a:ext cx="2257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仔细观察图片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对染色体的形态特点分析解答。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人体的性别是由体内的性染色体决定的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男性的一对性染色体为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XY,X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染色体较大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染色体较小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女性的一对性染色体为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形态大小相同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图中的第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对染色体形态大小相同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因此是女性。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30540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福建学业考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关于人类性别决定和性染色体的分析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生男生女的机会均为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50%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生男生女与精子类型有关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染色体一定来自母亲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染色体一定来自父亲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1036638" y="1458913"/>
            <a:ext cx="2422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3325475" cy="309403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自贡学业考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下列有关正常男性体细胞中染色体组成的表示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+XX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+XY 			D.22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657225" y="1954213"/>
            <a:ext cx="31813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286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扬州质检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某同学用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个红球、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个白球、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个纸袋进行“模拟人类后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代性别决定的过程”活动。下列模拟操作或结论中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个纸袋分别标“母亲”“父亲”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个红球放入标“母亲”的纸袋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个红球和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个白球放入标“父亲”的纸袋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闭眼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个纸袋中各随机取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个小球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记录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个小球的组合类型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抓取、记录小球组合类型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就可模拟出孩子的性别比例接近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1∶1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9455150" y="1458913"/>
            <a:ext cx="1993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3" y="2320925"/>
            <a:ext cx="11560175" cy="221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30317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日照学业考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男孩小明和他的爷爷都具有且携带相同遗传信息的染色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857250" y="1458913"/>
            <a:ext cx="2781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29111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泰安学业考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如图是某人的体细胞染色体排序图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图中形态差别较大的一对染色体是性染色体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正常情况下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此人产生的精子含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此人所生后代是男孩的几率是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50%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此人的体细胞中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染色体来自父方或母方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20swzk65.jpg" descr="id:214749685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0538" y="1766888"/>
            <a:ext cx="3079750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9749" name="文本框 2719748"/>
          <p:cNvSpPr txBox="1"/>
          <p:nvPr/>
        </p:nvSpPr>
        <p:spPr>
          <a:xfrm>
            <a:off x="1990725" y="1458913"/>
            <a:ext cx="2851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28174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常德质检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下列关于人体性染色体存在于何种细胞中的说法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只存在于体细胞中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只存在于卵细胞中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只存在于精子中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存在于以上三种细胞中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893763" y="1458913"/>
            <a:ext cx="2708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正常的人体卵细胞中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染色体的组成是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条常染色体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条常染色体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条常染色体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条常染色体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6019800" y="874713"/>
            <a:ext cx="1828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下列有关人类性别决定的叙述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人的性别主要由性染色体决定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性染色体只存在于生殖细胞中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生男生女取决于母亲卵细胞中性染色体的类型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理论上一对夫妇生男生女的概率是不同的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9431338" y="874713"/>
            <a:ext cx="2041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2769850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人的性别是由精子类型决定的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这是由于它有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染色体和一条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染色体或一条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遵义学业考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一对夫妇生的第一个孩子是女孩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若这对夫妇再生一个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孩子是男孩的可能性是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A.100%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B.50%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C.75%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D.25%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9956800" y="874713"/>
            <a:ext cx="1828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5" name="文本框 2713604"/>
          <p:cNvSpPr txBox="1"/>
          <p:nvPr/>
        </p:nvSpPr>
        <p:spPr>
          <a:xfrm>
            <a:off x="3683000" y="4443413"/>
            <a:ext cx="1828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  <p:bldP spid="27136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决定胎儿的性别的时期是在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胎儿生殖系统形成时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胎儿发育时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受精卵发育时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精子和卵细胞形成受精卵时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某男子将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染色体上的某一突变的基因传给儿子的概率是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A.25%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B.50%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C.100%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	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D.0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4437063" y="874713"/>
            <a:ext cx="2657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3" name="文本框 2725892"/>
          <p:cNvSpPr txBox="1"/>
          <p:nvPr/>
        </p:nvSpPr>
        <p:spPr>
          <a:xfrm>
            <a:off x="9123363" y="3846513"/>
            <a:ext cx="2657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  <p:bldP spid="27258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下图是人类生男生女图解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据图回答问题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6915" name="17xsw8r36.jpg" descr="id:214749686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638" y="1965325"/>
            <a:ext cx="6553200" cy="345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3088938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号个体的性别是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号个体的性染色体组成为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父亲产生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种类型的精子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母亲只产生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种类型的卵细胞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在精子和卵细胞中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型性染色体外还有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对常染色体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常染色体含有影响性状表达的大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量遗传信息。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3536950" y="8747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女性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1" name="文本框 2727940"/>
          <p:cNvSpPr txBox="1"/>
          <p:nvPr/>
        </p:nvSpPr>
        <p:spPr>
          <a:xfrm>
            <a:off x="9188450" y="874713"/>
            <a:ext cx="12319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2" name="文本框 2727941"/>
          <p:cNvSpPr txBox="1"/>
          <p:nvPr/>
        </p:nvSpPr>
        <p:spPr>
          <a:xfrm>
            <a:off x="4032250" y="2055813"/>
            <a:ext cx="12319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  <p:bldP spid="2727941" grpId="0"/>
      <p:bldP spid="27279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2995275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请简述生男生女机会均等的原因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目前我国出生人口男女性别比例达到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117∶100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。你认为导致男女比例失调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的人为因素主要是什么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?____________________________________________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4" name="文本框 2728963"/>
          <p:cNvSpPr txBox="1"/>
          <p:nvPr/>
        </p:nvSpPr>
        <p:spPr>
          <a:xfrm>
            <a:off x="5000625" y="874713"/>
            <a:ext cx="6953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男性产生两种类型的精子且比例为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5" name="文本框 2728964"/>
          <p:cNvSpPr txBox="1"/>
          <p:nvPr/>
        </p:nvSpPr>
        <p:spPr>
          <a:xfrm>
            <a:off x="-330200" y="1458913"/>
            <a:ext cx="7162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1∶1,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与女性卵细胞结合的机会均等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6" name="文本框 2728965"/>
          <p:cNvSpPr txBox="1"/>
          <p:nvPr/>
        </p:nvSpPr>
        <p:spPr>
          <a:xfrm>
            <a:off x="2947988" y="2652713"/>
            <a:ext cx="9242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受封建重男轻女思想影响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对胎儿进行非法性别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7" name="文本框 2728966"/>
          <p:cNvSpPr txBox="1"/>
          <p:nvPr/>
        </p:nvSpPr>
        <p:spPr>
          <a:xfrm>
            <a:off x="-200025" y="3249613"/>
            <a:ext cx="5911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鉴定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发现是女孩则终止妊娠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2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2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2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4" grpId="0"/>
      <p:bldP spid="2728965" grpId="0"/>
      <p:bldP spid="2728966" grpId="0"/>
      <p:bldP spid="27289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8255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李红同学的爸爸妈妈积极响应国家计划生育政策的调整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准备生育二孩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李红会得到弟弟还是妹妹呢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674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75" y="3352800"/>
            <a:ext cx="2343150" cy="2306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41.jpg" descr="id:214749674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488" y="2962275"/>
            <a:ext cx="5089525" cy="2836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817475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红绿色盲的致病基因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是位于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染色体上的隐性基因。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某男孩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在学校体检时被发现是红绿色盲患者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通过对他家庭的调查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画出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如图所示的遗传图谱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据图可判断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男孩的基因组成是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baseline="3000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baseline="3000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母亲的基因组成是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baseline="3000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baseline="3000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男孩的致病基因来自他的父亲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号个体不一定携带致病基因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6675" name="21swjzk78.jpg" descr="id:214749687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6550" y="3678238"/>
            <a:ext cx="3327400" cy="171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6677" name="文本框 2716676"/>
          <p:cNvSpPr txBox="1"/>
          <p:nvPr/>
        </p:nvSpPr>
        <p:spPr>
          <a:xfrm>
            <a:off x="5592763" y="2652713"/>
            <a:ext cx="2682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272222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衡阳学业考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易错警示题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有耳毛这种性状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由父亲传给儿子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儿子传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给孙子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不能传给女儿或孙女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据此推测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控制该性状的基因最有可能在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细胞质中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28" name="文本框 2714627"/>
          <p:cNvSpPr txBox="1"/>
          <p:nvPr/>
        </p:nvSpPr>
        <p:spPr>
          <a:xfrm>
            <a:off x="10358438" y="1458913"/>
            <a:ext cx="1685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2815888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岳阳质检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如图结构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表示女性体细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胞中的一条染色体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下列分析错误的是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依据形态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一定是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其上一定有与女性性别决定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有关的基因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男性的正常神经细胞中一定含有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从数量上看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女性正常口腔上皮细胞中的一条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&gt;②=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5651" name="18xsw8r74.jpg" descr="id:214749688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1288" y="1785938"/>
            <a:ext cx="3556000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5653" name="文本框 2715652"/>
          <p:cNvSpPr txBox="1"/>
          <p:nvPr/>
        </p:nvSpPr>
        <p:spPr>
          <a:xfrm>
            <a:off x="5592763" y="1458913"/>
            <a:ext cx="2682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56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27809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小绵是一位初二女生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去年她的父母响应国家的二孩政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又生了一位弟弟小阳。不同来源的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染色体因含有的基因存在差异而有所不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父亲的性染色体组成可记作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:X</a:t>
            </a:r>
            <a:r>
              <a:rPr lang="en-US" altLang="zh-CN" baseline="-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母亲的性染色体组成可记作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:X</a:t>
            </a:r>
            <a:r>
              <a:rPr lang="en-US" altLang="zh-CN" baseline="-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baseline="-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关于小绵和小阳体细胞内的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小绵没有与父亲相同的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小绵没有与母亲相同的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小阳没有与父亲相同的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小阳没有与母亲相同的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88" name="文本框 2729987"/>
          <p:cNvSpPr txBox="1"/>
          <p:nvPr/>
        </p:nvSpPr>
        <p:spPr>
          <a:xfrm>
            <a:off x="9169400" y="2652713"/>
            <a:ext cx="2565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26984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如图为某人的一个体细胞及其染色体组成示意图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据图判断下列叙述不正确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染色体存在于细胞核内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体细胞中染色体是成对存在的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此人的体细胞染色体组成为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为常染色体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为性染色体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1011" name="218xswsj24.jpg" descr="id:214749688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4525" y="2197100"/>
            <a:ext cx="4102100" cy="1811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1013" name="文本框 2731012"/>
          <p:cNvSpPr txBox="1"/>
          <p:nvPr/>
        </p:nvSpPr>
        <p:spPr>
          <a:xfrm>
            <a:off x="822325" y="1458913"/>
            <a:ext cx="2851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254442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血友病是一种伴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染色体隐性遗传病。现有一对表现型均正常的夫妇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妻子是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致病基因的携带者。那么该夫妇生一个患该病的女儿的概率是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A.100%			B.50%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C.25%			D.0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6" name="文本框 2732035"/>
          <p:cNvSpPr txBox="1"/>
          <p:nvPr/>
        </p:nvSpPr>
        <p:spPr>
          <a:xfrm>
            <a:off x="9324975" y="1458913"/>
            <a:ext cx="2254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20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某班学生用乒乓球模拟生殖细胞来“探究生男生女的概率”问题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实验步骤如下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甲桶中装入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个黄球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乙桶中装入白球与黄球各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分别摇匀。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分别从甲、乙两桶中随机抓取一个球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组合在一起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记下两球的组合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黄球与黄球组合用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黄球与白球组合用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将抓取的乒乓球放回原桶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摇匀。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文本框 2734081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全班共分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个小组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实验记录结果如表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34258" name="表格 2734257"/>
          <p:cNvGraphicFramePr>
            <a:graphicFrameLocks noGrp="1"/>
          </p:cNvGraphicFramePr>
          <p:nvPr/>
        </p:nvGraphicFramePr>
        <p:xfrm>
          <a:off x="866775" y="1941513"/>
          <a:ext cx="10594975" cy="1540254"/>
        </p:xfrm>
        <a:graphic>
          <a:graphicData uri="http://schemas.openxmlformats.org/drawingml/2006/table">
            <a:tbl>
              <a:tblPr/>
              <a:tblGrid>
                <a:gridCol w="1487488"/>
                <a:gridCol w="1349375"/>
                <a:gridCol w="1350962"/>
                <a:gridCol w="1346200"/>
                <a:gridCol w="1350963"/>
                <a:gridCol w="1349375"/>
                <a:gridCol w="1349375"/>
                <a:gridCol w="1011237"/>
              </a:tblGrid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组合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5106" name="文本框 273510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白球模拟的生殖细胞是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中将抓取的乒乓球放回原桶的目的是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填字母序号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保证样本数目足够大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确保桶内两种小球的比例为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1∶1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保证两性生殖细胞的数量相等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保证两性生殖细胞能够互相结合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5108" name="文本框 2735107"/>
          <p:cNvSpPr txBox="1"/>
          <p:nvPr/>
        </p:nvSpPr>
        <p:spPr>
          <a:xfrm>
            <a:off x="6016625" y="1458913"/>
            <a:ext cx="3086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5109" name="文本框 2735108"/>
          <p:cNvSpPr txBox="1"/>
          <p:nvPr/>
        </p:nvSpPr>
        <p:spPr>
          <a:xfrm>
            <a:off x="2881313" y="874713"/>
            <a:ext cx="5689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含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染色体的精子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5108" grpId="0"/>
      <p:bldP spid="273510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130" name="文本框 2736129"/>
          <p:cNvSpPr txBox="1"/>
          <p:nvPr/>
        </p:nvSpPr>
        <p:spPr>
          <a:xfrm>
            <a:off x="298450" y="925513"/>
            <a:ext cx="12666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为了使实验更准确可靠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应如何处理以上数据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从实验数据分析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我们可以得出的结论是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生男生女取决于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生男生女的机会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6132" name="文本框 2736131"/>
          <p:cNvSpPr txBox="1"/>
          <p:nvPr/>
        </p:nvSpPr>
        <p:spPr>
          <a:xfrm>
            <a:off x="-452437" y="1458913"/>
            <a:ext cx="4943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求和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计算平均值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6133" name="文本框 2736132"/>
          <p:cNvSpPr txBox="1"/>
          <p:nvPr/>
        </p:nvSpPr>
        <p:spPr>
          <a:xfrm>
            <a:off x="-392112" y="2652713"/>
            <a:ext cx="4479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父亲的精子类型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6134" name="文本框 2736133"/>
          <p:cNvSpPr txBox="1"/>
          <p:nvPr/>
        </p:nvSpPr>
        <p:spPr>
          <a:xfrm>
            <a:off x="5581650" y="2652713"/>
            <a:ext cx="2171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均等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6132" grpId="0"/>
      <p:bldP spid="2736133" grpId="0"/>
      <p:bldP spid="27361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2922250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性染色体和常染色体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P43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P44)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男女染色体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类型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与性别决定有关的染色体叫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与性别决定无关的染色体叫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人的体细胞有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其中常染色体为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7827" name="15swr37.jpg" descr="id:214749676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3987800"/>
            <a:ext cx="5048250" cy="271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7829" name="文本框 2637828"/>
          <p:cNvSpPr txBox="1"/>
          <p:nvPr/>
        </p:nvSpPr>
        <p:spPr>
          <a:xfrm>
            <a:off x="5065713" y="2055813"/>
            <a:ext cx="2822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-242887" y="2652713"/>
            <a:ext cx="2822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常染色体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1" name="文本框 2637830"/>
          <p:cNvSpPr txBox="1"/>
          <p:nvPr/>
        </p:nvSpPr>
        <p:spPr>
          <a:xfrm>
            <a:off x="7621588" y="3249613"/>
            <a:ext cx="1025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10342563" y="3249613"/>
            <a:ext cx="727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9" grpId="0"/>
      <p:bldP spid="2637830" grpId="0"/>
      <p:bldP spid="2637831" grpId="0"/>
      <p:bldP spid="26378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7154" name="文本框 2737153"/>
          <p:cNvSpPr txBox="1"/>
          <p:nvPr/>
        </p:nvSpPr>
        <p:spPr>
          <a:xfrm>
            <a:off x="298450" y="925513"/>
            <a:ext cx="12841288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科学家将男、女体细胞内的染色体进行分析整理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下面的排序图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请根据下图回答下列问题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7155" name="20sw8rj44.jpg" descr="id:214749690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513" y="2625725"/>
            <a:ext cx="6805612" cy="317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8178" name="文本框 2738177"/>
          <p:cNvSpPr txBox="1"/>
          <p:nvPr/>
        </p:nvSpPr>
        <p:spPr>
          <a:xfrm>
            <a:off x="298450" y="925513"/>
            <a:ext cx="1282382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在人体的体细胞内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存在的。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根据染色体组成可以判断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性染色体组成。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乙产生的生殖细胞中含有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条染色体。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男性、女性第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对染色体与人的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称为性染色体。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某夫妇生的第一胎是个女孩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假如她再生一胎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生男孩的可能性是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86" name="文本框 2738185"/>
          <p:cNvSpPr txBox="1"/>
          <p:nvPr/>
        </p:nvSpPr>
        <p:spPr>
          <a:xfrm>
            <a:off x="3908425" y="874713"/>
            <a:ext cx="348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成对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87" name="文本框 2738186"/>
          <p:cNvSpPr txBox="1"/>
          <p:nvPr/>
        </p:nvSpPr>
        <p:spPr>
          <a:xfrm>
            <a:off x="4443413" y="1458913"/>
            <a:ext cx="2746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女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88" name="文本框 2738187"/>
          <p:cNvSpPr txBox="1"/>
          <p:nvPr/>
        </p:nvSpPr>
        <p:spPr>
          <a:xfrm>
            <a:off x="3616325" y="2055813"/>
            <a:ext cx="2749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89" name="文本框 2738188"/>
          <p:cNvSpPr txBox="1"/>
          <p:nvPr/>
        </p:nvSpPr>
        <p:spPr>
          <a:xfrm>
            <a:off x="4403725" y="2652713"/>
            <a:ext cx="348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性别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90" name="文本框 2738189"/>
          <p:cNvSpPr txBox="1"/>
          <p:nvPr/>
        </p:nvSpPr>
        <p:spPr>
          <a:xfrm>
            <a:off x="-641350" y="3846513"/>
            <a:ext cx="31242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50%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8191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668000" y="11023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38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38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8186" grpId="0"/>
      <p:bldP spid="2738187" grpId="0"/>
      <p:bldP spid="2738188" grpId="0"/>
      <p:bldP spid="2738189" grpId="0"/>
      <p:bldP spid="27381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2687300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与决定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有关的染色体。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较大的一条为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较小的一条为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两条染色体形态、大小基本相同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且与男性细胞中的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染色体相似。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1603375" y="1458913"/>
            <a:ext cx="3117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2665413" y="2055813"/>
            <a:ext cx="1971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5526088" y="2055813"/>
            <a:ext cx="1393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9018588" y="2055813"/>
            <a:ext cx="1393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6" name="文本框 2638855"/>
          <p:cNvSpPr txBox="1"/>
          <p:nvPr/>
        </p:nvSpPr>
        <p:spPr>
          <a:xfrm>
            <a:off x="2665413" y="2652713"/>
            <a:ext cx="1971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  <p:bldP spid="2638855" grpId="0"/>
      <p:bldP spid="26388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染色体数量的表示方法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639944" name="表格 2639943"/>
          <p:cNvGraphicFramePr>
            <a:graphicFrameLocks noGrp="1"/>
          </p:cNvGraphicFramePr>
          <p:nvPr/>
        </p:nvGraphicFramePr>
        <p:xfrm>
          <a:off x="995363" y="1922463"/>
          <a:ext cx="10306050" cy="1540254"/>
        </p:xfrm>
        <a:graphic>
          <a:graphicData uri="http://schemas.openxmlformats.org/drawingml/2006/table">
            <a:tbl>
              <a:tblPr/>
              <a:tblGrid>
                <a:gridCol w="1404938"/>
                <a:gridCol w="3278187"/>
                <a:gridCol w="5622925"/>
              </a:tblGrid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/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体细胞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生殖细胞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男性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条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+X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条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女性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+XX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39945" name="文本框 2639944"/>
          <p:cNvSpPr txBox="1"/>
          <p:nvPr/>
        </p:nvSpPr>
        <p:spPr>
          <a:xfrm>
            <a:off x="309563" y="3644900"/>
            <a:ext cx="13374688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人的性别由基因决定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经科学家研究发现人的性别也是由位于性染色体上的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决定的。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947" name="文本框 2639946"/>
          <p:cNvSpPr txBox="1"/>
          <p:nvPr/>
        </p:nvSpPr>
        <p:spPr>
          <a:xfrm>
            <a:off x="2549525" y="2225675"/>
            <a:ext cx="2990850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+XY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948" name="文本框 2639947"/>
          <p:cNvSpPr txBox="1"/>
          <p:nvPr/>
        </p:nvSpPr>
        <p:spPr>
          <a:xfrm>
            <a:off x="7165975" y="2746375"/>
            <a:ext cx="2635250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949" name="文本框 2639948"/>
          <p:cNvSpPr txBox="1"/>
          <p:nvPr/>
        </p:nvSpPr>
        <p:spPr>
          <a:xfrm>
            <a:off x="-109537" y="4176713"/>
            <a:ext cx="1920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947" grpId="0"/>
      <p:bldP spid="2639948" grpId="0"/>
      <p:bldP spid="26399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男女两性生殖细胞中的性染色体是什么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如何区分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精子中的性染色体是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Y;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卵细胞中的性染色体是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染色体较大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,Y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染色体较小。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性别决定的方式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P44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P45) </a:t>
            </a:r>
            <a:endParaRPr lang="en-US" altLang="zh-CN" u="sng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填写下列性别决定遗传图解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0899" name="14swr38wj.jpg" descr="id:214749678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650" y="2513013"/>
            <a:ext cx="6249988" cy="265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0901" name="矩形 2640900"/>
          <p:cNvSpPr/>
          <p:nvPr/>
        </p:nvSpPr>
        <p:spPr>
          <a:xfrm>
            <a:off x="5380038" y="3084513"/>
            <a:ext cx="344487" cy="285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2" name="矩形 2640901"/>
          <p:cNvSpPr/>
          <p:nvPr/>
        </p:nvSpPr>
        <p:spPr>
          <a:xfrm>
            <a:off x="6994525" y="3394075"/>
            <a:ext cx="652463" cy="2746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3" name="矩形 2640902"/>
          <p:cNvSpPr/>
          <p:nvPr/>
        </p:nvSpPr>
        <p:spPr>
          <a:xfrm>
            <a:off x="5414963" y="3763963"/>
            <a:ext cx="273050" cy="285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4" name="矩形 2640903"/>
          <p:cNvSpPr/>
          <p:nvPr/>
        </p:nvSpPr>
        <p:spPr>
          <a:xfrm>
            <a:off x="5427663" y="4572000"/>
            <a:ext cx="273050" cy="285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5" name="矩形 2640904"/>
          <p:cNvSpPr/>
          <p:nvPr/>
        </p:nvSpPr>
        <p:spPr>
          <a:xfrm>
            <a:off x="6994525" y="4240213"/>
            <a:ext cx="546100" cy="273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2666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图示解读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种类型的精子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的精子和含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的精子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女性只产生一种卵细胞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的卵细胞。两种精子与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卵细胞结合的机会是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因此生男生女的机会是均等的。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2" name="文本框 2618371"/>
          <p:cNvSpPr txBox="1"/>
          <p:nvPr/>
        </p:nvSpPr>
        <p:spPr>
          <a:xfrm>
            <a:off x="3830638" y="1458913"/>
            <a:ext cx="1292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3" name="文本框 2618372"/>
          <p:cNvSpPr txBox="1"/>
          <p:nvPr/>
        </p:nvSpPr>
        <p:spPr>
          <a:xfrm>
            <a:off x="6634163" y="1458913"/>
            <a:ext cx="31781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4" name="文本框 2618373"/>
          <p:cNvSpPr txBox="1"/>
          <p:nvPr/>
        </p:nvSpPr>
        <p:spPr>
          <a:xfrm>
            <a:off x="-503237" y="2047875"/>
            <a:ext cx="3178175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5" name="文本框 2618374"/>
          <p:cNvSpPr txBox="1"/>
          <p:nvPr/>
        </p:nvSpPr>
        <p:spPr>
          <a:xfrm>
            <a:off x="6138863" y="2055813"/>
            <a:ext cx="31781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6" name="文本框 2618375"/>
          <p:cNvSpPr txBox="1"/>
          <p:nvPr/>
        </p:nvSpPr>
        <p:spPr>
          <a:xfrm>
            <a:off x="2800350" y="2652713"/>
            <a:ext cx="2044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均等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1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1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1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8372" grpId="0"/>
      <p:bldP spid="2618373" grpId="0"/>
      <p:bldP spid="2618374" grpId="0"/>
      <p:bldP spid="2618375" grpId="0"/>
      <p:bldP spid="2618376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4563</Words>
  <Application>WPS 演示</Application>
  <PresentationFormat/>
  <Paragraphs>398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黑体</vt:lpstr>
      <vt:lpstr>等线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2021-01-06T20:40:00Z</cp:lastPrinted>
  <dcterms:created xsi:type="dcterms:W3CDTF">2021-01-06T20:40:00Z</dcterms:created>
  <dcterms:modified xsi:type="dcterms:W3CDTF">2023-11-17T07:10:31Z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731314BC35854819A4E0F35FA59247B9_12</vt:lpwstr>
  </property>
</Properties>
</file>