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64" r:id="rId4"/>
    <p:sldId id="657" r:id="rId5"/>
    <p:sldId id="437" r:id="rId6"/>
    <p:sldId id="658" r:id="rId7"/>
    <p:sldId id="659" r:id="rId8"/>
    <p:sldId id="660" r:id="rId9"/>
    <p:sldId id="638" r:id="rId10"/>
    <p:sldId id="661" r:id="rId11"/>
    <p:sldId id="639" r:id="rId12"/>
    <p:sldId id="662" r:id="rId13"/>
    <p:sldId id="649" r:id="rId14"/>
    <p:sldId id="435" r:id="rId15"/>
    <p:sldId id="698" r:id="rId16"/>
    <p:sldId id="445" r:id="rId17"/>
    <p:sldId id="736" r:id="rId18"/>
    <p:sldId id="737" r:id="rId19"/>
    <p:sldId id="738" r:id="rId20"/>
    <p:sldId id="739" r:id="rId21"/>
    <p:sldId id="731" r:id="rId22"/>
    <p:sldId id="740" r:id="rId23"/>
    <p:sldId id="732" r:id="rId24"/>
    <p:sldId id="741" r:id="rId25"/>
    <p:sldId id="742" r:id="rId26"/>
    <p:sldId id="743" r:id="rId27"/>
    <p:sldId id="744" r:id="rId28"/>
  </p:sldIdLst>
  <p:sldSz cx="12190730" cy="6859905"/>
  <p:notesSz cx="6858000" cy="9144000"/>
  <p:custDataLst>
    <p:tags r:id="rId32"/>
  </p:custDataLst>
  <p:defaultTextStyle>
    <a:defPPr>
      <a:defRPr lang="zh-CN"/>
    </a:defPPr>
    <a:lvl1pPr marL="0" lvl="0"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9pPr>
  </p:defaultTextStyle>
  <p:extLst>
    <p:ext uri="{EFAFB233-063F-42B5-8137-9DF3F51BA10A}">
      <p15:sldGuideLst xmlns:p15="http://schemas.microsoft.com/office/powerpoint/2012/main">
        <p15:guide id="1" orient="horz" pos="917" userDrawn="1">
          <p15:clr>
            <a:srgbClr val="A4A3A4"/>
          </p15:clr>
        </p15:guide>
        <p15:guide id="2" orient="horz" pos="273" userDrawn="1">
          <p15:clr>
            <a:srgbClr val="A4A3A4"/>
          </p15:clr>
        </p15:guide>
        <p15:guide id="3" pos="8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878"/>
    <p:restoredTop sz="94660"/>
  </p:normalViewPr>
  <p:slideViewPr>
    <p:cSldViewPr snapToGrid="0" showGuides="1">
      <p:cViewPr>
        <p:scale>
          <a:sx n="75" d="100"/>
          <a:sy n="75" d="100"/>
        </p:scale>
        <p:origin x="-414" y="-366"/>
      </p:cViewPr>
      <p:guideLst>
        <p:guide orient="horz" pos="917"/>
        <p:guide orient="horz" pos="273"/>
        <p:guide pos="815"/>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37" y="1600645"/>
            <a:ext cx="10971657" cy="4527537"/>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37" y="1600645"/>
            <a:ext cx="10971657" cy="452753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4" y="4590738"/>
            <a:ext cx="10514505" cy="1500604"/>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113"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557"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1" y="1778932"/>
            <a:ext cx="4873067"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651" y="2666119"/>
            <a:ext cx="4873067"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7" y="1778932"/>
            <a:ext cx="4897066"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287" y="2666119"/>
            <a:ext cx="4897066"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699"/>
            <a:ext cx="6171557" cy="487497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972"/>
            <a:ext cx="3931828" cy="3812647"/>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37" y="1600645"/>
            <a:ext cx="10971657" cy="452753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37" y="1600645"/>
            <a:ext cx="10971657" cy="4527537"/>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4" y="4590738"/>
            <a:ext cx="10514505" cy="1500604"/>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113"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557"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1" y="1778932"/>
            <a:ext cx="4873067"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651" y="2666119"/>
            <a:ext cx="4873067"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7" y="1778932"/>
            <a:ext cx="4897066"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287" y="2666119"/>
            <a:ext cx="4897066"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699"/>
            <a:ext cx="6171557" cy="487497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972"/>
            <a:ext cx="3931828" cy="3812647"/>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 Target="../slides/slide14.xml"/><Relationship Id="rId17" Type="http://schemas.openxmlformats.org/officeDocument/2006/relationships/slide" Target="../slides/slide12.xml"/><Relationship Id="rId16" Type="http://schemas.openxmlformats.org/officeDocument/2006/relationships/slide" Target="../slides/slide3.xml"/><Relationship Id="rId15" Type="http://schemas.openxmlformats.org/officeDocument/2006/relationships/image" Target="../media/image4.png"/><Relationship Id="rId14" Type="http://schemas.openxmlformats.org/officeDocument/2006/relationships/image" Target="../media/image3.GIF"/><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slide" Target="../slides/slid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8130" y="0"/>
            <a:ext cx="2882600" cy="971820"/>
          </a:xfrm>
          <a:prstGeom prst="rect">
            <a:avLst/>
          </a:prstGeom>
          <a:noFill/>
          <a:ln w="9525">
            <a:noFill/>
          </a:ln>
        </p:spPr>
      </p:pic>
      <p:sp>
        <p:nvSpPr>
          <p:cNvPr id="1523800" name="矩形 11"/>
          <p:cNvSpPr/>
          <p:nvPr userDrawn="1"/>
        </p:nvSpPr>
        <p:spPr>
          <a:xfrm>
            <a:off x="1957388" y="1677988"/>
            <a:ext cx="7488237" cy="4129087"/>
          </a:xfrm>
          <a:prstGeom prst="rect">
            <a:avLst/>
          </a:prstGeom>
          <a:solidFill>
            <a:schemeClr val="tx1">
              <a:alpha val="10001"/>
            </a:schemeClr>
          </a:solidFill>
          <a:ln w="25400">
            <a:noFill/>
          </a:ln>
        </p:spPr>
        <p:txBody>
          <a:bodyPr lIns="91393" tIns="45696" rIns="91393" bIns="45696" anchor="ctr"/>
          <a:p>
            <a:pPr lvl="0" algn="ctr" defTabSz="1217930">
              <a:lnSpc>
                <a:spcPct val="100000"/>
              </a:lnSpc>
            </a:pPr>
            <a:endParaRPr sz="2400" b="0">
              <a:solidFill>
                <a:srgbClr val="FFFFFF"/>
              </a:solidFill>
              <a:latin typeface="Arial" panose="020B0604020202020204" pitchFamily="34" charset="0"/>
              <a:ea typeface="黑体" panose="02010609060101010101" pitchFamily="2" charset="-122"/>
            </a:endParaRPr>
          </a:p>
        </p:txBody>
      </p:sp>
      <p:pic>
        <p:nvPicPr>
          <p:cNvPr id="1523805" name="图片 1523804" descr="111"/>
          <p:cNvPicPr>
            <a:picLocks noChangeAspect="1"/>
          </p:cNvPicPr>
          <p:nvPr userDrawn="1"/>
        </p:nvPicPr>
        <p:blipFill>
          <a:blip r:embed="rId14"/>
          <a:stretch>
            <a:fillRect/>
          </a:stretch>
        </p:blipFill>
        <p:spPr>
          <a:xfrm flipH="1">
            <a:off x="9655175" y="2439988"/>
            <a:ext cx="1679575" cy="2284412"/>
          </a:xfrm>
          <a:prstGeom prst="rect">
            <a:avLst/>
          </a:prstGeom>
          <a:noFill/>
          <a:ln w="9525">
            <a:noFill/>
          </a:ln>
        </p:spPr>
      </p:pic>
      <p:sp>
        <p:nvSpPr>
          <p:cNvPr id="1523806" name="文本框 25"/>
          <p:cNvSpPr txBox="1"/>
          <p:nvPr userDrawn="1"/>
        </p:nvSpPr>
        <p:spPr>
          <a:xfrm>
            <a:off x="1992313" y="3643313"/>
            <a:ext cx="5903912" cy="1639887"/>
          </a:xfrm>
          <a:prstGeom prst="rect">
            <a:avLst/>
          </a:prstGeom>
          <a:noFill/>
          <a:ln w="9525">
            <a:noFill/>
          </a:ln>
        </p:spPr>
        <p:txBody>
          <a:bodyPr lIns="91393" tIns="45696" rIns="91393" bIns="45696">
            <a:spAutoFit/>
          </a:bodyPr>
          <a:p>
            <a:pPr lvl="0" defTabSz="1217930">
              <a:lnSpc>
                <a:spcPct val="130000"/>
              </a:lnSpc>
              <a:buNone/>
            </a:pPr>
            <a:r>
              <a:rPr lang="zh-CN" altLang="en-US" sz="2600" b="0">
                <a:solidFill>
                  <a:srgbClr val="595959"/>
                </a:solidFill>
                <a:latin typeface="黑体" panose="02010609060101010101" pitchFamily="2" charset="-122"/>
                <a:ea typeface="黑体" panose="02010609060101010101" pitchFamily="2" charset="-122"/>
              </a:rPr>
              <a:t>自主预习</a:t>
            </a:r>
            <a:r>
              <a:rPr lang="en-US" altLang="zh-CN" sz="2600" b="0">
                <a:solidFill>
                  <a:srgbClr val="595959"/>
                </a:solidFill>
                <a:latin typeface="宋体" panose="02010600030101010101" pitchFamily="2" charset="-122"/>
                <a:ea typeface="黑体" panose="02010609060101010101" pitchFamily="2" charset="-122"/>
              </a:rPr>
              <a:t>·</a:t>
            </a:r>
            <a:r>
              <a:rPr lang="zh-CN" altLang="en-US" sz="2600" b="0">
                <a:solidFill>
                  <a:srgbClr val="595959"/>
                </a:solidFill>
                <a:latin typeface="黑体" panose="02010609060101010101" pitchFamily="2" charset="-122"/>
                <a:ea typeface="黑体" panose="02010609060101010101" pitchFamily="2" charset="-122"/>
              </a:rPr>
              <a:t>认新知</a:t>
            </a:r>
            <a:endParaRPr lang="zh-CN" altLang="en-US" sz="2600" b="0">
              <a:solidFill>
                <a:srgbClr val="595959"/>
              </a:solidFill>
              <a:latin typeface="黑体" panose="02010609060101010101" pitchFamily="2" charset="-122"/>
              <a:ea typeface="黑体" panose="02010609060101010101" pitchFamily="2" charset="-122"/>
            </a:endParaRPr>
          </a:p>
          <a:p>
            <a:pPr lvl="0" defTabSz="1217930">
              <a:lnSpc>
                <a:spcPct val="130000"/>
              </a:lnSpc>
              <a:buNone/>
            </a:pPr>
            <a:r>
              <a:rPr lang="zh-CN" altLang="en-US" sz="2600" b="0">
                <a:solidFill>
                  <a:srgbClr val="595959"/>
                </a:solidFill>
                <a:latin typeface="黑体" panose="02010609060101010101" pitchFamily="2" charset="-122"/>
                <a:ea typeface="黑体" panose="02010609060101010101" pitchFamily="2" charset="-122"/>
              </a:rPr>
              <a:t>典例剖析</a:t>
            </a:r>
            <a:r>
              <a:rPr lang="en-US" altLang="zh-CN" sz="2600" b="0">
                <a:solidFill>
                  <a:srgbClr val="595959"/>
                </a:solidFill>
                <a:latin typeface="宋体" panose="02010600030101010101" pitchFamily="2" charset="-122"/>
                <a:ea typeface="黑体" panose="02010609060101010101" pitchFamily="2" charset="-122"/>
              </a:rPr>
              <a:t>·</a:t>
            </a:r>
            <a:r>
              <a:rPr lang="zh-CN" altLang="en-US" sz="2600" b="0">
                <a:solidFill>
                  <a:srgbClr val="595959"/>
                </a:solidFill>
                <a:latin typeface="黑体" panose="02010609060101010101" pitchFamily="2" charset="-122"/>
                <a:ea typeface="黑体" panose="02010609060101010101" pitchFamily="2" charset="-122"/>
              </a:rPr>
              <a:t>学方法</a:t>
            </a:r>
            <a:endParaRPr lang="zh-CN" altLang="en-US" sz="2600" b="0">
              <a:solidFill>
                <a:srgbClr val="595959"/>
              </a:solidFill>
              <a:latin typeface="黑体" panose="02010609060101010101" pitchFamily="2" charset="-122"/>
              <a:ea typeface="黑体" panose="02010609060101010101" pitchFamily="2" charset="-122"/>
            </a:endParaRPr>
          </a:p>
          <a:p>
            <a:pPr lvl="0" defTabSz="1217930">
              <a:lnSpc>
                <a:spcPct val="130000"/>
              </a:lnSpc>
              <a:buNone/>
            </a:pPr>
            <a:r>
              <a:rPr lang="zh-CN" altLang="en-US" sz="2600" b="0">
                <a:solidFill>
                  <a:srgbClr val="595959"/>
                </a:solidFill>
                <a:latin typeface="黑体" panose="02010609060101010101" pitchFamily="2" charset="-122"/>
                <a:ea typeface="黑体" panose="02010609060101010101" pitchFamily="2" charset="-122"/>
              </a:rPr>
              <a:t>分级诊断</a:t>
            </a:r>
            <a:r>
              <a:rPr lang="en-US" altLang="zh-CN" sz="2600" b="0">
                <a:solidFill>
                  <a:srgbClr val="595959"/>
                </a:solidFill>
                <a:latin typeface="宋体" panose="02010600030101010101" pitchFamily="2" charset="-122"/>
                <a:ea typeface="黑体" panose="02010609060101010101" pitchFamily="2" charset="-122"/>
              </a:rPr>
              <a:t>·</a:t>
            </a:r>
            <a:r>
              <a:rPr lang="zh-CN" altLang="en-US" sz="2600" b="0">
                <a:solidFill>
                  <a:srgbClr val="595959"/>
                </a:solidFill>
                <a:latin typeface="黑体" panose="02010609060101010101" pitchFamily="2" charset="-122"/>
                <a:ea typeface="黑体" panose="02010609060101010101" pitchFamily="2" charset="-122"/>
              </a:rPr>
              <a:t>提能力</a:t>
            </a:r>
            <a:endParaRPr lang="zh-CN" altLang="en-US" sz="2600" b="0">
              <a:solidFill>
                <a:srgbClr val="595959"/>
              </a:solidFill>
              <a:latin typeface="黑体" panose="02010609060101010101" pitchFamily="2" charset="-122"/>
              <a:ea typeface="黑体" panose="02010609060101010101" pitchFamily="2" charset="-122"/>
            </a:endParaRPr>
          </a:p>
        </p:txBody>
      </p:sp>
      <p:pic>
        <p:nvPicPr>
          <p:cNvPr id="1523812" name="Picture 23" descr="22"/>
          <p:cNvPicPr/>
          <p:nvPr userDrawn="1"/>
        </p:nvPicPr>
        <p:blipFill>
          <a:blip r:embed="rId15"/>
          <a:stretch>
            <a:fillRect/>
          </a:stretch>
        </p:blipFill>
        <p:spPr>
          <a:xfrm>
            <a:off x="5160963" y="4329113"/>
            <a:ext cx="520700" cy="331787"/>
          </a:xfrm>
          <a:prstGeom prst="rect">
            <a:avLst/>
          </a:prstGeom>
          <a:noFill/>
          <a:ln w="9525">
            <a:noFill/>
          </a:ln>
        </p:spPr>
      </p:pic>
      <p:pic>
        <p:nvPicPr>
          <p:cNvPr id="1523813" name="Picture 23" descr="22"/>
          <p:cNvPicPr/>
          <p:nvPr userDrawn="1"/>
        </p:nvPicPr>
        <p:blipFill>
          <a:blip r:embed="rId15"/>
          <a:stretch>
            <a:fillRect/>
          </a:stretch>
        </p:blipFill>
        <p:spPr>
          <a:xfrm>
            <a:off x="5160963" y="4846638"/>
            <a:ext cx="520700" cy="331787"/>
          </a:xfrm>
          <a:prstGeom prst="rect">
            <a:avLst/>
          </a:prstGeom>
          <a:noFill/>
          <a:ln w="9525">
            <a:noFill/>
          </a:ln>
        </p:spPr>
      </p:pic>
      <p:pic>
        <p:nvPicPr>
          <p:cNvPr id="1523818" name="Picture 23" descr="22"/>
          <p:cNvPicPr/>
          <p:nvPr userDrawn="1"/>
        </p:nvPicPr>
        <p:blipFill>
          <a:blip r:embed="rId15"/>
          <a:stretch>
            <a:fillRect/>
          </a:stretch>
        </p:blipFill>
        <p:spPr>
          <a:xfrm>
            <a:off x="5160963" y="3808413"/>
            <a:ext cx="520700" cy="331787"/>
          </a:xfrm>
          <a:prstGeom prst="rect">
            <a:avLst/>
          </a:prstGeom>
          <a:noFill/>
          <a:ln w="9525">
            <a:noFill/>
          </a:ln>
        </p:spPr>
      </p:pic>
      <p:sp>
        <p:nvSpPr>
          <p:cNvPr id="1523808" name="矩形 1523807">
            <a:hlinkClick r:id="rId16" action="ppaction://hlinksldjump"/>
          </p:cNvPr>
          <p:cNvSpPr/>
          <p:nvPr userDrawn="1"/>
        </p:nvSpPr>
        <p:spPr>
          <a:xfrm>
            <a:off x="2005013" y="3794125"/>
            <a:ext cx="3836987" cy="419100"/>
          </a:xfrm>
          <a:prstGeom prst="rect">
            <a:avLst/>
          </a:prstGeom>
          <a:solidFill>
            <a:srgbClr val="CC99FF">
              <a:alpha val="999"/>
            </a:srgbClr>
          </a:solidFill>
          <a:ln w="9525">
            <a:noFill/>
          </a:ln>
        </p:spPr>
        <p:txBody>
          <a:bodyPr/>
          <a:p>
            <a:endParaRPr lang="zh-CN" altLang="en-US"/>
          </a:p>
        </p:txBody>
      </p:sp>
      <p:sp>
        <p:nvSpPr>
          <p:cNvPr id="1523810" name="矩形 1523809">
            <a:hlinkClick r:id="rId17" action="ppaction://hlinksldjump"/>
          </p:cNvPr>
          <p:cNvSpPr/>
          <p:nvPr userDrawn="1"/>
        </p:nvSpPr>
        <p:spPr>
          <a:xfrm>
            <a:off x="1997075" y="4306888"/>
            <a:ext cx="3857625" cy="419100"/>
          </a:xfrm>
          <a:prstGeom prst="rect">
            <a:avLst/>
          </a:prstGeom>
          <a:solidFill>
            <a:srgbClr val="CC99FF">
              <a:alpha val="999"/>
            </a:srgbClr>
          </a:solidFill>
          <a:ln w="9525">
            <a:noFill/>
          </a:ln>
        </p:spPr>
        <p:txBody>
          <a:bodyPr/>
          <a:p>
            <a:endParaRPr lang="zh-CN" altLang="en-US"/>
          </a:p>
        </p:txBody>
      </p:sp>
      <p:sp>
        <p:nvSpPr>
          <p:cNvPr id="1523814" name="矩形 1523813">
            <a:hlinkClick r:id="rId18" action="ppaction://hlinksldjump"/>
          </p:cNvPr>
          <p:cNvSpPr/>
          <p:nvPr userDrawn="1"/>
        </p:nvSpPr>
        <p:spPr>
          <a:xfrm>
            <a:off x="1985963" y="4816475"/>
            <a:ext cx="3889375" cy="419100"/>
          </a:xfrm>
          <a:prstGeom prst="rect">
            <a:avLst/>
          </a:prstGeom>
          <a:solidFill>
            <a:srgbClr val="CC99FF">
              <a:alpha val="999"/>
            </a:srgbClr>
          </a:soli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835"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747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2235"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9435"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635"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835"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1035"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887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8130" y="0"/>
            <a:ext cx="2882600" cy="971820"/>
          </a:xfrm>
          <a:prstGeom prst="rect">
            <a:avLst/>
          </a:prstGeom>
          <a:noFill/>
          <a:ln w="9525">
            <a:noFill/>
          </a:ln>
        </p:spPr>
      </p:pic>
      <p:sp>
        <p:nvSpPr>
          <p:cNvPr id="2269187" name="矩形 2269186">
            <a:hlinkClick r:id="rId14" action="ppaction://hlinksldjump"/>
          </p:cNvPr>
          <p:cNvSpPr/>
          <p:nvPr userDrawn="1"/>
        </p:nvSpPr>
        <p:spPr>
          <a:xfrm>
            <a:off x="10223500" y="76200"/>
            <a:ext cx="1054100" cy="406400"/>
          </a:xfrm>
          <a:prstGeom prst="rect">
            <a:avLst/>
          </a:prstGeom>
          <a:solidFill>
            <a:srgbClr val="CC99FF">
              <a:alpha val="999"/>
            </a:srgbClr>
          </a:soli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8000"/>
  <p:hf sldNum="0" hdr="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835"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747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2235"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9435"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635"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835"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1035"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887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w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w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6.jpe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wmf"/><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9" name="矩形 368658"/>
          <p:cNvSpPr/>
          <p:nvPr/>
        </p:nvSpPr>
        <p:spPr>
          <a:xfrm>
            <a:off x="2032000" y="1989138"/>
            <a:ext cx="7135813" cy="1435100"/>
          </a:xfrm>
          <a:prstGeom prst="rect">
            <a:avLst/>
          </a:prstGeom>
          <a:noFill/>
          <a:ln w="9525">
            <a:noFill/>
          </a:ln>
        </p:spPr>
        <p:txBody>
          <a:bodyPr lIns="117176" tIns="58589" rIns="117176" bIns="58589" anchor="ctr">
            <a:spAutoFit/>
          </a:bodyPr>
          <a:lstStyle/>
          <a:p>
            <a:pPr defTabSz="1171575" eaLnBrk="0" hangingPunct="0">
              <a:lnSpc>
                <a:spcPct val="120000"/>
              </a:lnSpc>
            </a:pPr>
            <a:r>
              <a:rPr lang="zh-CN" altLang="en-US" sz="3600" b="0">
                <a:latin typeface="黑体" panose="02010609060101010101" pitchFamily="2" charset="-122"/>
                <a:ea typeface="黑体" panose="02010609060101010101" pitchFamily="2" charset="-122"/>
              </a:rPr>
              <a:t>第二十四章　现代生物技术	</a:t>
            </a:r>
            <a:endParaRPr lang="zh-CN" altLang="en-US" sz="3600" b="0">
              <a:latin typeface="黑体" panose="02010609060101010101" pitchFamily="2" charset="-122"/>
              <a:ea typeface="黑体" panose="02010609060101010101" pitchFamily="2" charset="-122"/>
            </a:endParaRPr>
          </a:p>
          <a:p>
            <a:pPr defTabSz="1171575" eaLnBrk="0" hangingPunct="0">
              <a:lnSpc>
                <a:spcPct val="120000"/>
              </a:lnSpc>
            </a:pPr>
            <a:r>
              <a:rPr lang="zh-CN" altLang="en-US" sz="3600" b="0">
                <a:latin typeface="黑体" panose="02010609060101010101" pitchFamily="2" charset="-122"/>
                <a:ea typeface="黑体" panose="02010609060101010101" pitchFamily="2" charset="-122"/>
              </a:rPr>
              <a:t>第一节　现代生物技术的应用</a:t>
            </a:r>
            <a:r>
              <a:rPr lang="zh-CN" altLang="en-US" sz="3000" b="0">
                <a:latin typeface="黑体" panose="02010609060101010101" pitchFamily="2" charset="-122"/>
                <a:ea typeface="黑体" panose="02010609060101010101" pitchFamily="2" charset="-122"/>
              </a:rPr>
              <a:t> </a:t>
            </a:r>
            <a:endParaRPr lang="zh-CN" altLang="en-US" sz="3000" b="0">
              <a:latin typeface="黑体" panose="02010609060101010101" pitchFamily="2" charset="-122"/>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41922" name="文本框 2641921"/>
          <p:cNvSpPr txBox="1"/>
          <p:nvPr/>
        </p:nvSpPr>
        <p:spPr>
          <a:xfrm>
            <a:off x="298450" y="620713"/>
            <a:ext cx="11593513" cy="4284662"/>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【名师在线】</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algn="ctr" defTabSz="1171575"/>
            <a:r>
              <a:rPr lang="zh-CN" altLang="en-US">
                <a:latin typeface="宋体" panose="02010600030101010101" pitchFamily="2" charset="-122"/>
                <a:ea typeface="宋体" panose="02010600030101010101" pitchFamily="2" charset="-122"/>
                <a:cs typeface="Times New Roman" panose="02020603050405020304" pitchFamily="18" charset="0"/>
              </a:rPr>
              <a:t>　克隆技术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克隆技术的实质</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克隆就是无性生殖。克隆不单指动物的无性生殖</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也包括植物的无性生殖</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营养繁殖、组织培养</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、单细胞生物的无性生殖等。</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克隆技术应用的生物学原理</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利用了细胞的全能性。</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常用卵细胞提供细胞质的原因</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卵细胞体积大</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易操作</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卵细胞的细胞质含有促进细胞核表达全能性的物质和营养条件。</a:t>
            </a:r>
            <a:endParaRPr lang="zh-CN" altLang="en-US">
              <a:latin typeface="宋体" panose="02010600030101010101" pitchFamily="2" charset="-122"/>
              <a:ea typeface="Times New Roman" panose="02020603050405020304"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8610" name="文本框 2628609"/>
          <p:cNvSpPr txBox="1"/>
          <p:nvPr/>
        </p:nvSpPr>
        <p:spPr>
          <a:xfrm>
            <a:off x="298450" y="455613"/>
            <a:ext cx="11593513" cy="1903412"/>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【活学巧记】</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algn="ctr" defTabSz="1171575"/>
            <a:r>
              <a:rPr lang="zh-CN" altLang="en-US">
                <a:latin typeface="宋体" panose="02010600030101010101" pitchFamily="2" charset="-122"/>
                <a:ea typeface="宋体" panose="02010600030101010101" pitchFamily="2" charset="-122"/>
                <a:cs typeface="Times New Roman" panose="02020603050405020304" pitchFamily="18" charset="0"/>
              </a:rPr>
              <a:t>　动物克隆技术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algn="ctr" defTabSz="1171575"/>
            <a:r>
              <a:rPr lang="zh-CN" altLang="en-US">
                <a:latin typeface="宋体" panose="02010600030101010101" pitchFamily="2" charset="-122"/>
                <a:ea typeface="宋体" panose="02010600030101010101" pitchFamily="2" charset="-122"/>
                <a:cs typeface="Times New Roman" panose="02020603050405020304" pitchFamily="18" charset="0"/>
              </a:rPr>
              <a:t>新个体的性状与提供细胞核的亲本相似。</a:t>
            </a:r>
            <a:endParaRPr lang="zh-CN" altLang="en-US">
              <a:latin typeface="宋体" panose="02010600030101010101" pitchFamily="2" charset="-122"/>
              <a:ea typeface="Times New Roman" panose="02020603050405020304" pitchFamily="18" charset="0"/>
            </a:endParaRPr>
          </a:p>
        </p:txBody>
      </p:sp>
      <p:pic>
        <p:nvPicPr>
          <p:cNvPr id="2628611" name="图片 2628610"/>
          <p:cNvPicPr>
            <a:picLocks noChangeAspect="1"/>
          </p:cNvPicPr>
          <p:nvPr/>
        </p:nvPicPr>
        <p:blipFill>
          <a:blip r:embed="rId1"/>
          <a:stretch>
            <a:fillRect/>
          </a:stretch>
        </p:blipFill>
        <p:spPr>
          <a:xfrm>
            <a:off x="3346450" y="2622550"/>
            <a:ext cx="5256213" cy="3600450"/>
          </a:xfrm>
          <a:prstGeom prst="rect">
            <a:avLst/>
          </a:prstGeom>
          <a:noFill/>
          <a:ln w="9525">
            <a:no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2024" name="文本框 2262023"/>
          <p:cNvSpPr txBox="1"/>
          <p:nvPr/>
        </p:nvSpPr>
        <p:spPr>
          <a:xfrm>
            <a:off x="1204913" y="42863"/>
            <a:ext cx="3535362" cy="474662"/>
          </a:xfrm>
          <a:prstGeom prst="rect">
            <a:avLst/>
          </a:prstGeom>
          <a:noFill/>
          <a:ln w="9525">
            <a:noFill/>
          </a:ln>
        </p:spPr>
        <p:txBody>
          <a:bodyPr lIns="117176" tIns="58589" rIns="117176" bIns="58589">
            <a:spAutoFit/>
          </a:bodyPr>
          <a:lstStyle/>
          <a:p>
            <a:pPr defTabSz="1171575">
              <a:lnSpc>
                <a:spcPct val="90000"/>
              </a:lnSpc>
            </a:pPr>
            <a:r>
              <a:rPr lang="zh-CN" altLang="en-US" b="0">
                <a:solidFill>
                  <a:schemeClr val="bg1"/>
                </a:solidFill>
                <a:latin typeface="黑体" panose="02010609060101010101" pitchFamily="2" charset="-122"/>
                <a:ea typeface="黑体" panose="02010609060101010101" pitchFamily="2" charset="-122"/>
              </a:rPr>
              <a:t>典例剖析</a:t>
            </a:r>
            <a:r>
              <a:rPr lang="en-US" altLang="zh-CN" b="0">
                <a:solidFill>
                  <a:schemeClr val="bg1"/>
                </a:solidFill>
                <a:latin typeface="宋体" panose="02010600030101010101" pitchFamily="2" charset="-122"/>
                <a:ea typeface="黑体" panose="02010609060101010101" pitchFamily="2" charset="-122"/>
              </a:rPr>
              <a:t>·</a:t>
            </a:r>
            <a:r>
              <a:rPr lang="zh-CN" altLang="en-US" b="0">
                <a:solidFill>
                  <a:schemeClr val="bg1"/>
                </a:solidFill>
                <a:latin typeface="黑体" panose="02010609060101010101" pitchFamily="2" charset="-122"/>
                <a:ea typeface="黑体" panose="02010609060101010101" pitchFamily="2" charset="-122"/>
              </a:rPr>
              <a:t>学方法</a:t>
            </a:r>
            <a:endParaRPr lang="zh-CN" altLang="en-US" b="0">
              <a:solidFill>
                <a:schemeClr val="bg1"/>
              </a:solidFill>
              <a:latin typeface="黑体" panose="02010609060101010101" pitchFamily="2" charset="-122"/>
              <a:ea typeface="黑体" panose="02010609060101010101" pitchFamily="2" charset="-122"/>
            </a:endParaRPr>
          </a:p>
        </p:txBody>
      </p:sp>
      <p:sp>
        <p:nvSpPr>
          <p:cNvPr id="2262025" name="文本框 2262024"/>
          <p:cNvSpPr txBox="1"/>
          <p:nvPr/>
        </p:nvSpPr>
        <p:spPr>
          <a:xfrm>
            <a:off x="298450" y="512763"/>
            <a:ext cx="13098462" cy="5248275"/>
          </a:xfrm>
          <a:prstGeom prst="rect">
            <a:avLst/>
          </a:prstGeom>
          <a:noFill/>
          <a:ln w="9525">
            <a:noFill/>
          </a:ln>
        </p:spPr>
        <p:txBody>
          <a:bodyPr lIns="117176" tIns="58589" rIns="117176" bIns="58589">
            <a:spAutoFit/>
          </a:bodyPr>
          <a:lstStyle/>
          <a:p>
            <a:pPr defTabSz="1171575"/>
            <a:r>
              <a:rPr lang="zh-CN" altLang="en-US" sz="2800">
                <a:solidFill>
                  <a:srgbClr val="0000FF"/>
                </a:solidFill>
                <a:latin typeface="宋体" panose="02010600030101010101" pitchFamily="2" charset="-122"/>
                <a:ea typeface="宋体" panose="02010600030101010101" pitchFamily="2" charset="-122"/>
                <a:cs typeface="Times New Roman" panose="02020603050405020304" pitchFamily="18" charset="0"/>
              </a:rPr>
              <a:t>【典题例证】</a:t>
            </a:r>
            <a:r>
              <a:rPr lang="en-US" altLang="zh-CN" sz="2800">
                <a:latin typeface="宋体" panose="02010600030101010101" pitchFamily="2" charset="-122"/>
                <a:ea typeface="宋体" panose="02010600030101010101" pitchFamily="2" charset="-122"/>
                <a:cs typeface="Times New Roman" panose="02020603050405020304" pitchFamily="18" charset="0"/>
              </a:rPr>
              <a:t>(2020</a:t>
            </a:r>
            <a:r>
              <a:rPr lang="en-US" altLang="zh-CN" sz="2800">
                <a:latin typeface="宋体" panose="02010600030101010101" pitchFamily="2" charset="-122"/>
                <a:ea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遵义学业考</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干扰素几乎能抵抗所有病毒</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引起的感染</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因此</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它是一种抗病毒的特效药。但传统的</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干扰素生产方法是从人血液的白细胞中提取</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运用这种方法生产干扰素获</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得量少、成本高。</a:t>
            </a:r>
            <a:r>
              <a:rPr lang="en-US" altLang="zh-CN" sz="2800">
                <a:latin typeface="宋体" panose="02010600030101010101" pitchFamily="2" charset="-122"/>
                <a:ea typeface="宋体" panose="02010600030101010101" pitchFamily="2" charset="-122"/>
                <a:cs typeface="Times New Roman" panose="02020603050405020304" pitchFamily="18" charset="0"/>
              </a:rPr>
              <a:t>1980</a:t>
            </a:r>
            <a:r>
              <a:rPr lang="zh-CN" altLang="en-US" sz="2800">
                <a:latin typeface="宋体" panose="02010600030101010101" pitchFamily="2" charset="-122"/>
                <a:ea typeface="宋体" panose="02010600030101010101" pitchFamily="2" charset="-122"/>
                <a:cs typeface="Times New Roman" panose="02020603050405020304" pitchFamily="18" charset="0"/>
              </a:rPr>
              <a:t>年～</a:t>
            </a:r>
            <a:r>
              <a:rPr lang="en-US" altLang="zh-CN" sz="2800">
                <a:latin typeface="宋体" panose="02010600030101010101" pitchFamily="2" charset="-122"/>
                <a:ea typeface="宋体" panose="02010600030101010101" pitchFamily="2" charset="-122"/>
                <a:cs typeface="Times New Roman" panose="02020603050405020304" pitchFamily="18" charset="0"/>
              </a:rPr>
              <a:t>1982</a:t>
            </a:r>
            <a:r>
              <a:rPr lang="zh-CN" altLang="en-US" sz="2800">
                <a:latin typeface="宋体" panose="02010600030101010101" pitchFamily="2" charset="-122"/>
                <a:ea typeface="宋体" panose="02010600030101010101" pitchFamily="2" charset="-122"/>
                <a:cs typeface="Times New Roman" panose="02020603050405020304" pitchFamily="18" charset="0"/>
              </a:rPr>
              <a:t>年</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科学家将人的干扰素基因导入大肠杆</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菌及酵母菌细胞内获得了干扰素</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降低成本并实现了工厂化生产。这种生</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产干扰素的方法运用的生物技术是	</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　  　</a:t>
            </a:r>
            <a:r>
              <a:rPr lang="en-US" altLang="zh-CN" sz="2800">
                <a:latin typeface="宋体" panose="02010600030101010101" pitchFamily="2" charset="-122"/>
                <a:ea typeface="宋体" panose="02010600030101010101" pitchFamily="2" charset="-122"/>
                <a:cs typeface="Times New Roman" panose="02020603050405020304" pitchFamily="18" charset="0"/>
              </a:rPr>
              <a:t>)</a:t>
            </a:r>
            <a:endParaRPr lang="en-US" altLang="zh-CN"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A.</a:t>
            </a:r>
            <a:r>
              <a:rPr lang="zh-CN" altLang="en-US" sz="2800">
                <a:latin typeface="宋体" panose="02010600030101010101" pitchFamily="2" charset="-122"/>
                <a:ea typeface="宋体" panose="02010600030101010101" pitchFamily="2" charset="-122"/>
                <a:cs typeface="Times New Roman" panose="02020603050405020304" pitchFamily="18" charset="0"/>
              </a:rPr>
              <a:t>克隆技术　　　　　　</a:t>
            </a:r>
            <a:r>
              <a:rPr lang="en-US" altLang="zh-CN" sz="2800">
                <a:latin typeface="宋体" panose="02010600030101010101" pitchFamily="2" charset="-122"/>
                <a:ea typeface="宋体" panose="02010600030101010101" pitchFamily="2" charset="-122"/>
                <a:cs typeface="Times New Roman" panose="02020603050405020304" pitchFamily="18" charset="0"/>
              </a:rPr>
              <a:t>B.</a:t>
            </a:r>
            <a:r>
              <a:rPr lang="zh-CN" altLang="en-US" sz="2800">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C.</a:t>
            </a:r>
            <a:r>
              <a:rPr lang="zh-CN" altLang="en-US" sz="2800">
                <a:latin typeface="宋体" panose="02010600030101010101" pitchFamily="2" charset="-122"/>
                <a:ea typeface="宋体" panose="02010600030101010101" pitchFamily="2" charset="-122"/>
                <a:cs typeface="Times New Roman" panose="02020603050405020304" pitchFamily="18" charset="0"/>
              </a:rPr>
              <a:t>仿生技术		  </a:t>
            </a:r>
            <a:r>
              <a:rPr lang="en-US" altLang="zh-CN" sz="2800">
                <a:latin typeface="宋体" panose="02010600030101010101" pitchFamily="2" charset="-122"/>
                <a:ea typeface="宋体" panose="02010600030101010101" pitchFamily="2" charset="-122"/>
                <a:cs typeface="Times New Roman" panose="02020603050405020304" pitchFamily="18" charset="0"/>
              </a:rPr>
              <a:t>D.</a:t>
            </a:r>
            <a:r>
              <a:rPr lang="zh-CN" altLang="en-US" sz="2800">
                <a:latin typeface="宋体" panose="02010600030101010101" pitchFamily="2" charset="-122"/>
                <a:ea typeface="宋体" panose="02010600030101010101" pitchFamily="2" charset="-122"/>
                <a:cs typeface="Times New Roman" panose="02020603050405020304" pitchFamily="18" charset="0"/>
              </a:rPr>
              <a:t>组织培养技术</a:t>
            </a:r>
            <a:endParaRPr lang="zh-CN" altLang="en-US" sz="2800">
              <a:latin typeface="宋体" panose="02010600030101010101" pitchFamily="2" charset="-122"/>
              <a:ea typeface="Times New Roman" panose="02020603050405020304" pitchFamily="18" charset="0"/>
            </a:endParaRPr>
          </a:p>
        </p:txBody>
      </p:sp>
      <p:pic>
        <p:nvPicPr>
          <p:cNvPr id="22" name="图片 16"/>
          <p:cNvPicPr>
            <a:picLocks noChangeAspect="1"/>
          </p:cNvPicPr>
          <p:nvPr/>
        </p:nvPicPr>
        <p:blipFill>
          <a:blip r:embed="rId1"/>
          <a:stretch>
            <a:fillRect/>
          </a:stretch>
        </p:blipFill>
        <p:spPr>
          <a:xfrm>
            <a:off x="9155113" y="581025"/>
            <a:ext cx="3035300" cy="1463675"/>
          </a:xfrm>
          <a:prstGeom prst="rect">
            <a:avLst/>
          </a:prstGeom>
          <a:noFill/>
          <a:ln w="9525">
            <a:noFill/>
          </a:ln>
        </p:spPr>
      </p:pic>
      <p:sp>
        <p:nvSpPr>
          <p:cNvPr id="2262027" name="文本框 2262026"/>
          <p:cNvSpPr txBox="1"/>
          <p:nvPr/>
        </p:nvSpPr>
        <p:spPr>
          <a:xfrm>
            <a:off x="6778625" y="3660775"/>
            <a:ext cx="414338" cy="758825"/>
          </a:xfrm>
          <a:prstGeom prst="rect">
            <a:avLst/>
          </a:prstGeom>
          <a:noFill/>
          <a:ln w="9525">
            <a:noFill/>
          </a:ln>
        </p:spPr>
        <p:txBody>
          <a:bodyPr wrap="none" lIns="117176" tIns="58589" rIns="117176" bIns="58589" anchor="b" anchorCtr="1">
            <a:spAutoFit/>
          </a:bodyPr>
          <a:lstStyle/>
          <a:p>
            <a:pPr defTabSz="1171575"/>
            <a:r>
              <a:rPr lang="en-US" altLang="zh-CN" sz="28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8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62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202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8786" name="文本框 2678785"/>
          <p:cNvSpPr txBox="1"/>
          <p:nvPr/>
        </p:nvSpPr>
        <p:spPr>
          <a:xfrm>
            <a:off x="298450" y="519113"/>
            <a:ext cx="12965113" cy="5594350"/>
          </a:xfrm>
          <a:prstGeom prst="rect">
            <a:avLst/>
          </a:prstGeom>
          <a:noFill/>
          <a:ln w="9525">
            <a:noFill/>
          </a:ln>
        </p:spPr>
        <p:txBody>
          <a:bodyPr lIns="117176" tIns="58589" rIns="117176" bIns="58589">
            <a:spAutoFit/>
          </a:bodyPr>
          <a:lstStyle/>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【名师讲题】</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(1)</a:t>
            </a:r>
            <a:r>
              <a:rPr lang="zh-CN" altLang="en-US" sz="2400">
                <a:latin typeface="宋体" panose="02010600030101010101" pitchFamily="2" charset="-122"/>
                <a:ea typeface="宋体" panose="02010600030101010101" pitchFamily="2" charset="-122"/>
                <a:cs typeface="Times New Roman" panose="02020603050405020304" pitchFamily="18" charset="0"/>
              </a:rPr>
              <a:t>审题技巧</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仔细审题</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抓住关键句“科学家将人的干扰素基因导入大肠杆菌及酵母</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菌细胞内获得了干扰素”</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分析作答。</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(2)</a:t>
            </a:r>
            <a:r>
              <a:rPr lang="zh-CN" altLang="en-US" sz="2400">
                <a:latin typeface="宋体" panose="02010600030101010101" pitchFamily="2" charset="-122"/>
                <a:ea typeface="宋体" panose="02010600030101010101" pitchFamily="2" charset="-122"/>
                <a:cs typeface="Times New Roman" panose="02020603050405020304" pitchFamily="18" charset="0"/>
              </a:rPr>
              <a:t>扫清障碍</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科学家将人的干扰素基因导入大肠杆菌及酵母菌细胞内获得了干扰素</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运用的生物技术是转基因技术。</a:t>
            </a:r>
            <a:endPar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【变式训练】</a:t>
            </a:r>
            <a:r>
              <a:rPr lang="en-US" altLang="zh-CN" sz="2400">
                <a:latin typeface="宋体" panose="02010600030101010101" pitchFamily="2" charset="-122"/>
                <a:ea typeface="宋体" panose="02010600030101010101" pitchFamily="2" charset="-122"/>
                <a:cs typeface="Times New Roman" panose="02020603050405020304" pitchFamily="18" charset="0"/>
              </a:rPr>
              <a:t>(2019</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滨州学业考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下列哪项不是基因工程应用的实例	</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抗虫棉的培育</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杂交水稻</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利用大肠杆菌生产人胰岛素</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将草鱼的生长激素基因转移到鲤鱼体内</a:t>
            </a:r>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400">
              <a:solidFill>
                <a:srgbClr val="0000FF"/>
              </a:solidFill>
              <a:latin typeface="宋体" panose="02010600030101010101" pitchFamily="2" charset="-122"/>
              <a:ea typeface="Times New Roman" panose="02020603050405020304" pitchFamily="18" charset="0"/>
            </a:endParaRPr>
          </a:p>
        </p:txBody>
      </p:sp>
      <p:sp>
        <p:nvSpPr>
          <p:cNvPr id="2678787" name="文本框 2678786"/>
          <p:cNvSpPr txBox="1"/>
          <p:nvPr/>
        </p:nvSpPr>
        <p:spPr>
          <a:xfrm>
            <a:off x="10207625" y="3195638"/>
            <a:ext cx="388938" cy="665162"/>
          </a:xfrm>
          <a:prstGeom prst="rect">
            <a:avLst/>
          </a:prstGeom>
          <a:noFill/>
          <a:ln w="9525">
            <a:noFill/>
          </a:ln>
        </p:spPr>
        <p:txBody>
          <a:bodyPr wrap="none"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787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878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78759" name="文本框 2378758"/>
          <p:cNvSpPr txBox="1"/>
          <p:nvPr/>
        </p:nvSpPr>
        <p:spPr>
          <a:xfrm>
            <a:off x="1204913" y="42863"/>
            <a:ext cx="3535362" cy="474662"/>
          </a:xfrm>
          <a:prstGeom prst="rect">
            <a:avLst/>
          </a:prstGeom>
          <a:noFill/>
          <a:ln w="9525">
            <a:noFill/>
          </a:ln>
        </p:spPr>
        <p:txBody>
          <a:bodyPr lIns="117176" tIns="58589" rIns="117176" bIns="58589">
            <a:spAutoFit/>
          </a:bodyPr>
          <a:lstStyle/>
          <a:p>
            <a:pPr defTabSz="1171575">
              <a:lnSpc>
                <a:spcPct val="90000"/>
              </a:lnSpc>
            </a:pPr>
            <a:r>
              <a:rPr lang="zh-CN" altLang="en-US" b="0">
                <a:solidFill>
                  <a:schemeClr val="bg1"/>
                </a:solidFill>
                <a:latin typeface="黑体" panose="02010609060101010101" pitchFamily="2" charset="-122"/>
                <a:ea typeface="黑体" panose="02010609060101010101" pitchFamily="2" charset="-122"/>
              </a:rPr>
              <a:t>分级诊断</a:t>
            </a:r>
            <a:r>
              <a:rPr lang="en-US" altLang="zh-CN" b="0">
                <a:solidFill>
                  <a:schemeClr val="bg1"/>
                </a:solidFill>
                <a:latin typeface="宋体" panose="02010600030101010101" pitchFamily="2" charset="-122"/>
                <a:ea typeface="黑体" panose="02010609060101010101" pitchFamily="2" charset="-122"/>
              </a:rPr>
              <a:t>·</a:t>
            </a:r>
            <a:r>
              <a:rPr lang="zh-CN" altLang="en-US" b="0">
                <a:solidFill>
                  <a:schemeClr val="bg1"/>
                </a:solidFill>
                <a:latin typeface="黑体" panose="02010609060101010101" pitchFamily="2" charset="-122"/>
                <a:ea typeface="黑体" panose="02010609060101010101" pitchFamily="2" charset="-122"/>
              </a:rPr>
              <a:t>提能力</a:t>
            </a:r>
            <a:endParaRPr lang="zh-CN" altLang="en-US" b="0">
              <a:solidFill>
                <a:schemeClr val="bg1"/>
              </a:solidFill>
              <a:latin typeface="黑体" panose="02010609060101010101" pitchFamily="2" charset="-122"/>
              <a:ea typeface="黑体" panose="02010609060101010101" pitchFamily="2" charset="-122"/>
            </a:endParaRPr>
          </a:p>
        </p:txBody>
      </p:sp>
      <p:sp>
        <p:nvSpPr>
          <p:cNvPr id="2378768" name="文本框 2378767"/>
          <p:cNvSpPr txBox="1"/>
          <p:nvPr/>
        </p:nvSpPr>
        <p:spPr>
          <a:xfrm>
            <a:off x="298450" y="431800"/>
            <a:ext cx="12780963" cy="6142038"/>
          </a:xfrm>
          <a:prstGeom prst="rect">
            <a:avLst/>
          </a:prstGeom>
          <a:noFill/>
          <a:ln w="9525">
            <a:noFill/>
          </a:ln>
        </p:spPr>
        <p:txBody>
          <a:bodyPr lIns="117176" tIns="58589" rIns="117176" bIns="58589">
            <a:spAutoFit/>
          </a:bodyPr>
          <a:lstStyle/>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【基础对点练】</a:t>
            </a:r>
            <a:endPar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1.(2020</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开封学业考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与克隆羊“多莉”的核基因完全相同的</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是</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 </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提供去核卵细胞的羊</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提供细胞核的羊</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提供孵育早期胚胎发育场所的羊</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提供胚胎发育的代孕羊</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2.(2020</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苏州学业考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科学家将</a:t>
            </a:r>
            <a:r>
              <a:rPr lang="en-US" altLang="zh-CN" sz="2400" err="1">
                <a:latin typeface="宋体" panose="02010600030101010101" pitchFamily="2" charset="-122"/>
                <a:ea typeface="宋体" panose="02010600030101010101" pitchFamily="2" charset="-122"/>
                <a:cs typeface="Times New Roman" panose="02020603050405020304" pitchFamily="18" charset="0"/>
              </a:rPr>
              <a:t>hDAF</a:t>
            </a:r>
            <a:r>
              <a:rPr lang="zh-CN" altLang="en-US" sz="2400">
                <a:latin typeface="宋体" panose="02010600030101010101" pitchFamily="2" charset="-122"/>
                <a:ea typeface="宋体" panose="02010600030101010101" pitchFamily="2" charset="-122"/>
                <a:cs typeface="Times New Roman" panose="02020603050405020304" pitchFamily="18" charset="0"/>
              </a:rPr>
              <a:t>外源基因导入猪的受精卵后</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培育出的猪可作为</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异种器官移植的供体。该技术属于	</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 </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生物防治　　　   　　</a:t>
            </a:r>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克隆技术		</a:t>
            </a:r>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计划免疫</a:t>
            </a:r>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400">
              <a:solidFill>
                <a:srgbClr val="0000FF"/>
              </a:solidFill>
              <a:latin typeface="宋体" panose="02010600030101010101" pitchFamily="2" charset="-122"/>
              <a:ea typeface="Times New Roman" panose="02020603050405020304" pitchFamily="18" charset="0"/>
            </a:endParaRPr>
          </a:p>
        </p:txBody>
      </p:sp>
      <p:pic>
        <p:nvPicPr>
          <p:cNvPr id="22" name="图片 16"/>
          <p:cNvPicPr>
            <a:picLocks noChangeAspect="1"/>
          </p:cNvPicPr>
          <p:nvPr/>
        </p:nvPicPr>
        <p:blipFill>
          <a:blip r:embed="rId1"/>
          <a:stretch>
            <a:fillRect/>
          </a:stretch>
        </p:blipFill>
        <p:spPr>
          <a:xfrm>
            <a:off x="9155113" y="581025"/>
            <a:ext cx="3035300" cy="1463675"/>
          </a:xfrm>
          <a:prstGeom prst="rect">
            <a:avLst/>
          </a:prstGeom>
          <a:noFill/>
          <a:ln w="9525">
            <a:noFill/>
          </a:ln>
        </p:spPr>
      </p:pic>
      <p:sp>
        <p:nvSpPr>
          <p:cNvPr id="2378770" name="文本框 2378769"/>
          <p:cNvSpPr txBox="1"/>
          <p:nvPr/>
        </p:nvSpPr>
        <p:spPr>
          <a:xfrm>
            <a:off x="1139825" y="1468438"/>
            <a:ext cx="388938" cy="665162"/>
          </a:xfrm>
          <a:prstGeom prst="rect">
            <a:avLst/>
          </a:prstGeom>
          <a:noFill/>
          <a:ln w="9525">
            <a:noFill/>
          </a:ln>
        </p:spPr>
        <p:txBody>
          <a:bodyPr wrap="none"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
        <p:nvSpPr>
          <p:cNvPr id="2378771" name="文本框 2378770"/>
          <p:cNvSpPr txBox="1"/>
          <p:nvPr/>
        </p:nvSpPr>
        <p:spPr>
          <a:xfrm>
            <a:off x="5521325" y="4757738"/>
            <a:ext cx="388938" cy="665162"/>
          </a:xfrm>
          <a:prstGeom prst="rect">
            <a:avLst/>
          </a:prstGeom>
          <a:noFill/>
          <a:ln w="9525">
            <a:noFill/>
          </a:ln>
        </p:spPr>
        <p:txBody>
          <a:bodyPr wrap="none"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787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78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8770" grpId="0"/>
      <p:bldP spid="237877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7698" name="文本框 2717697"/>
          <p:cNvSpPr txBox="1"/>
          <p:nvPr/>
        </p:nvSpPr>
        <p:spPr>
          <a:xfrm>
            <a:off x="298450" y="569913"/>
            <a:ext cx="12469813" cy="5594350"/>
          </a:xfrm>
          <a:prstGeom prst="rect">
            <a:avLst/>
          </a:prstGeom>
          <a:noFill/>
          <a:ln w="9525">
            <a:noFill/>
          </a:ln>
        </p:spPr>
        <p:txBody>
          <a:bodyPr lIns="117176" tIns="58589" rIns="117176" bIns="58589">
            <a:spAutoFit/>
          </a:bodyPr>
          <a:lstStyle/>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3.(2019</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广东学业考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将人乳铁蛋白基因导入奶牛的受精卵中以提高牛奶品质。应用</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的关键生物技术是	</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克隆技术　　　　　　　</a:t>
            </a:r>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发酵技术		 </a:t>
            </a:r>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杂交技术</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4.(2018</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德州学业考</a:t>
            </a:r>
            <a:r>
              <a:rPr lang="en-US" altLang="zh-CN" sz="2400">
                <a:latin typeface="宋体" panose="02010600030101010101" pitchFamily="2" charset="-122"/>
                <a:ea typeface="宋体" panose="02010600030101010101" pitchFamily="2" charset="-122"/>
                <a:cs typeface="Times New Roman" panose="02020603050405020304" pitchFamily="18" charset="0"/>
              </a:rPr>
              <a:t>)2018</a:t>
            </a:r>
            <a:r>
              <a:rPr lang="zh-CN" altLang="en-US" sz="2400">
                <a:latin typeface="宋体" panose="02010600030101010101" pitchFamily="2" charset="-122"/>
                <a:ea typeface="宋体" panose="02010600030101010101" pitchFamily="2" charset="-122"/>
                <a:cs typeface="Times New Roman" panose="02020603050405020304" pitchFamily="18" charset="0"/>
              </a:rPr>
              <a:t>年</a:t>
            </a:r>
            <a:r>
              <a:rPr lang="en-US" altLang="zh-CN" sz="2400">
                <a:latin typeface="宋体" panose="02010600030101010101" pitchFamily="2" charset="-122"/>
                <a:ea typeface="宋体" panose="02010600030101010101" pitchFamily="2" charset="-122"/>
                <a:cs typeface="Times New Roman" panose="02020603050405020304" pitchFamily="18" charset="0"/>
              </a:rPr>
              <a:t>3</a:t>
            </a:r>
            <a:r>
              <a:rPr lang="zh-CN" altLang="en-US" sz="2400">
                <a:latin typeface="宋体" panose="02010600030101010101" pitchFamily="2" charset="-122"/>
                <a:ea typeface="宋体" panose="02010600030101010101" pitchFamily="2" charset="-122"/>
                <a:cs typeface="Times New Roman" panose="02020603050405020304" pitchFamily="18" charset="0"/>
              </a:rPr>
              <a:t>月</a:t>
            </a:r>
            <a:r>
              <a:rPr lang="en-US" altLang="zh-CN" sz="2400">
                <a:latin typeface="宋体" panose="02010600030101010101" pitchFamily="2" charset="-122"/>
                <a:ea typeface="宋体" panose="02010600030101010101" pitchFamily="2" charset="-122"/>
                <a:cs typeface="Times New Roman" panose="02020603050405020304" pitchFamily="18" charset="0"/>
              </a:rPr>
              <a:t>30</a:t>
            </a:r>
            <a:r>
              <a:rPr lang="zh-CN" altLang="en-US" sz="2400">
                <a:latin typeface="宋体" panose="02010600030101010101" pitchFamily="2" charset="-122"/>
                <a:ea typeface="宋体" panose="02010600030101010101" pitchFamily="2" charset="-122"/>
                <a:cs typeface="Times New Roman" panose="02020603050405020304" pitchFamily="18" charset="0"/>
              </a:rPr>
              <a:t>日</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广东科学家领衔的国际研究团队首次将人突变</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的亨廷顿基因导入猪的</a:t>
            </a:r>
            <a:r>
              <a:rPr lang="en-US" altLang="zh-CN" sz="2400">
                <a:latin typeface="宋体" panose="02010600030101010101" pitchFamily="2" charset="-122"/>
                <a:ea typeface="宋体" panose="02010600030101010101" pitchFamily="2" charset="-122"/>
                <a:cs typeface="Times New Roman" panose="02020603050405020304" pitchFamily="18" charset="0"/>
              </a:rPr>
              <a:t>DNA</a:t>
            </a:r>
            <a:r>
              <a:rPr lang="zh-CN" altLang="en-US" sz="2400">
                <a:latin typeface="宋体" panose="02010600030101010101" pitchFamily="2" charset="-122"/>
                <a:ea typeface="宋体" panose="02010600030101010101" pitchFamily="2" charset="-122"/>
                <a:cs typeface="Times New Roman" panose="02020603050405020304" pitchFamily="18" charset="0"/>
              </a:rPr>
              <a:t>中</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培育出患“亨廷顿舞蹈病”的猪。这项成果会促进针对</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阿尔茨海默病、帕金森症等神经退行性疾病的新药研发进程</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最终造福于人类。患</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“亨廷顿舞蹈病”猪的培育</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运用的生物技术是	</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仿生技术		</a:t>
            </a:r>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组织培养技术		</a:t>
            </a:r>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传统生物技术</a:t>
            </a:r>
            <a:endParaRPr lang="zh-CN" altLang="en-US" sz="2400">
              <a:latin typeface="宋体" panose="02010600030101010101" pitchFamily="2" charset="-122"/>
              <a:ea typeface="Times New Roman" panose="02020603050405020304" pitchFamily="18" charset="0"/>
            </a:endParaRPr>
          </a:p>
        </p:txBody>
      </p:sp>
      <p:sp>
        <p:nvSpPr>
          <p:cNvPr id="2717699" name="文本框 2717698"/>
          <p:cNvSpPr txBox="1"/>
          <p:nvPr/>
        </p:nvSpPr>
        <p:spPr>
          <a:xfrm>
            <a:off x="4352925" y="1062038"/>
            <a:ext cx="388938" cy="665162"/>
          </a:xfrm>
          <a:prstGeom prst="rect">
            <a:avLst/>
          </a:prstGeom>
          <a:noFill/>
          <a:ln w="9525">
            <a:noFill/>
          </a:ln>
        </p:spPr>
        <p:txBody>
          <a:bodyPr wrap="none"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
        <p:nvSpPr>
          <p:cNvPr id="2717700" name="文本框 2717699"/>
          <p:cNvSpPr txBox="1"/>
          <p:nvPr/>
        </p:nvSpPr>
        <p:spPr>
          <a:xfrm>
            <a:off x="7858125" y="4338638"/>
            <a:ext cx="388938" cy="665162"/>
          </a:xfrm>
          <a:prstGeom prst="rect">
            <a:avLst/>
          </a:prstGeom>
          <a:noFill/>
          <a:ln w="9525">
            <a:noFill/>
          </a:ln>
        </p:spPr>
        <p:txBody>
          <a:bodyPr wrap="none"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176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17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7699" grpId="0"/>
      <p:bldP spid="271770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8722" name="文本框 2718721"/>
          <p:cNvSpPr txBox="1"/>
          <p:nvPr/>
        </p:nvSpPr>
        <p:spPr>
          <a:xfrm>
            <a:off x="298450" y="671513"/>
            <a:ext cx="13320712" cy="4879975"/>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5.</a:t>
            </a:r>
            <a:r>
              <a:rPr lang="zh-CN" altLang="en-US">
                <a:latin typeface="宋体" panose="02010600030101010101" pitchFamily="2" charset="-122"/>
                <a:ea typeface="宋体" panose="02010600030101010101" pitchFamily="2" charset="-122"/>
                <a:cs typeface="Times New Roman" panose="02020603050405020304" pitchFamily="18" charset="0"/>
              </a:rPr>
              <a:t>科学家利用转基因技术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使大肠杆菌产生大量的生长激素</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预防和治疗侏儒症</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选用大肠杆菌作为“工程菌”主要是因为</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大肠杆菌容易寻找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大肠杆菌生产成本低</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大肠杆菌繁殖快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大肠杆菌易受人控制</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6. (</a:t>
            </a:r>
            <a:r>
              <a:rPr lang="zh-CN" altLang="en-US">
                <a:latin typeface="宋体" panose="02010600030101010101" pitchFamily="2" charset="-122"/>
                <a:ea typeface="宋体" panose="02010600030101010101" pitchFamily="2" charset="-122"/>
                <a:cs typeface="Times New Roman" panose="02020603050405020304" pitchFamily="18" charset="0"/>
              </a:rPr>
              <a:t>生活链接题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如果有一天地球上出现了类似如图所示的动物</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最可能运用的</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生物技术是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克隆技术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组织培养技术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人工选择技术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a:latin typeface="宋体" panose="02010600030101010101" pitchFamily="2" charset="-122"/>
              <a:ea typeface="Times New Roman" panose="02020603050405020304" pitchFamily="18" charset="0"/>
            </a:endParaRPr>
          </a:p>
        </p:txBody>
      </p:sp>
      <p:pic>
        <p:nvPicPr>
          <p:cNvPr id="2718723" name="16swn47.jpg" descr="id:2147498136;FounderCES"/>
          <p:cNvPicPr>
            <a:picLocks noChangeAspect="1"/>
          </p:cNvPicPr>
          <p:nvPr/>
        </p:nvPicPr>
        <p:blipFill>
          <a:blip r:embed="rId1"/>
          <a:stretch>
            <a:fillRect/>
          </a:stretch>
        </p:blipFill>
        <p:spPr>
          <a:xfrm>
            <a:off x="7112000" y="4076700"/>
            <a:ext cx="3054350" cy="1598613"/>
          </a:xfrm>
          <a:prstGeom prst="rect">
            <a:avLst/>
          </a:prstGeom>
          <a:noFill/>
          <a:ln w="9525">
            <a:noFill/>
          </a:ln>
        </p:spPr>
      </p:pic>
      <p:sp>
        <p:nvSpPr>
          <p:cNvPr id="2718725" name="文本框 2718724"/>
          <p:cNvSpPr txBox="1"/>
          <p:nvPr/>
        </p:nvSpPr>
        <p:spPr>
          <a:xfrm>
            <a:off x="6797675" y="1243013"/>
            <a:ext cx="9096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C</a:t>
            </a:r>
            <a:endParaRPr lang="en-US" altLang="zh-CN">
              <a:solidFill>
                <a:srgbClr val="FF0000"/>
              </a:solidFill>
              <a:latin typeface="宋体" panose="02010600030101010101" pitchFamily="2" charset="-122"/>
              <a:ea typeface="Times New Roman" panose="02020603050405020304" pitchFamily="18" charset="0"/>
            </a:endParaRPr>
          </a:p>
        </p:txBody>
      </p:sp>
      <p:sp>
        <p:nvSpPr>
          <p:cNvPr id="2718726" name="文本框 2718725"/>
          <p:cNvSpPr txBox="1"/>
          <p:nvPr/>
        </p:nvSpPr>
        <p:spPr>
          <a:xfrm>
            <a:off x="2352675" y="3630613"/>
            <a:ext cx="7826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D</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187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18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8725" grpId="0"/>
      <p:bldP spid="271872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9746" name="文本框 2719745"/>
          <p:cNvSpPr txBox="1"/>
          <p:nvPr/>
        </p:nvSpPr>
        <p:spPr>
          <a:xfrm>
            <a:off x="298450" y="620713"/>
            <a:ext cx="12965113"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7.</a:t>
            </a:r>
            <a:r>
              <a:rPr lang="zh-CN" altLang="en-US">
                <a:latin typeface="宋体" panose="02010600030101010101" pitchFamily="2" charset="-122"/>
                <a:ea typeface="宋体" panose="02010600030101010101" pitchFamily="2" charset="-122"/>
                <a:cs typeface="Times New Roman" panose="02020603050405020304" pitchFamily="18" charset="0"/>
              </a:rPr>
              <a:t>想要获得既高产又抗病毒、抗寒、抗旱、抗除草剂等多重优点的农作物</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以</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下哪种方法能做到</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细胞融合技术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组织培养技术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人工诱变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8.</a:t>
            </a:r>
            <a:r>
              <a:rPr lang="zh-CN" altLang="en-US">
                <a:latin typeface="宋体" panose="02010600030101010101" pitchFamily="2" charset="-122"/>
                <a:ea typeface="宋体" panose="02010600030101010101" pitchFamily="2" charset="-122"/>
                <a:cs typeface="Times New Roman" panose="02020603050405020304" pitchFamily="18" charset="0"/>
              </a:rPr>
              <a:t>通过基因工程培育出的抗虫烟草</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能够抗虫的根本原因是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细胞中含有抗虫的基因</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能够使害虫不能靠近</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能产生苏云金芽孢杆菌</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能够产生杀虫毒素 </a:t>
            </a:r>
            <a:endParaRPr lang="zh-CN" altLang="en-US">
              <a:latin typeface="宋体" panose="02010600030101010101" pitchFamily="2" charset="-122"/>
              <a:ea typeface="Times New Roman" panose="02020603050405020304" pitchFamily="18" charset="0"/>
            </a:endParaRPr>
          </a:p>
        </p:txBody>
      </p:sp>
      <p:sp>
        <p:nvSpPr>
          <p:cNvPr id="2719747" name="文本框 2719746"/>
          <p:cNvSpPr txBox="1"/>
          <p:nvPr/>
        </p:nvSpPr>
        <p:spPr>
          <a:xfrm>
            <a:off x="3533775" y="1154113"/>
            <a:ext cx="401638" cy="712787"/>
          </a:xfrm>
          <a:prstGeom prst="rect">
            <a:avLst/>
          </a:prstGeom>
          <a:noFill/>
          <a:ln w="9525">
            <a:noFill/>
          </a:ln>
        </p:spPr>
        <p:txBody>
          <a:bodyPr wrap="none"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a:solidFill>
                <a:srgbClr val="FF0000"/>
              </a:solidFill>
              <a:latin typeface="宋体" panose="02010600030101010101" pitchFamily="2" charset="-122"/>
              <a:ea typeface="Times New Roman" panose="02020603050405020304" pitchFamily="18" charset="0"/>
            </a:endParaRPr>
          </a:p>
        </p:txBody>
      </p:sp>
      <p:sp>
        <p:nvSpPr>
          <p:cNvPr id="2719748" name="文本框 2719747"/>
          <p:cNvSpPr txBox="1"/>
          <p:nvPr/>
        </p:nvSpPr>
        <p:spPr>
          <a:xfrm>
            <a:off x="9324975" y="2944813"/>
            <a:ext cx="401638" cy="712787"/>
          </a:xfrm>
          <a:prstGeom prst="rect">
            <a:avLst/>
          </a:prstGeom>
          <a:noFill/>
          <a:ln w="9525">
            <a:noFill/>
          </a:ln>
        </p:spPr>
        <p:txBody>
          <a:bodyPr wrap="none"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A</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197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19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9747" grpId="0"/>
      <p:bldP spid="271974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0770" name="文本框 2720769"/>
          <p:cNvSpPr txBox="1"/>
          <p:nvPr/>
        </p:nvSpPr>
        <p:spPr>
          <a:xfrm>
            <a:off x="298450" y="595313"/>
            <a:ext cx="12990513"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9.(2020</a:t>
            </a:r>
            <a:r>
              <a:rPr lang="en-US" altLang="zh-CN">
                <a:latin typeface="宋体" panose="02010600030101010101" pitchFamily="2" charset="-122"/>
                <a:ea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龙东学业考</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多莉小羊</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没爹有娘”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多莉的诞生运用的生物技术是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杂交育种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克隆技术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转基因技术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组织培养技术 </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10.</a:t>
            </a:r>
            <a:r>
              <a:rPr lang="zh-CN" altLang="en-US">
                <a:latin typeface="宋体" panose="02010600030101010101" pitchFamily="2" charset="-122"/>
                <a:ea typeface="宋体" panose="02010600030101010101" pitchFamily="2" charset="-122"/>
                <a:cs typeface="Times New Roman" panose="02020603050405020304" pitchFamily="18" charset="0"/>
              </a:rPr>
              <a:t>下列生物属于应用转基因技术培育出来的是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①</a:t>
            </a:r>
            <a:r>
              <a:rPr lang="zh-CN" altLang="en-US">
                <a:latin typeface="宋体" panose="02010600030101010101" pitchFamily="2" charset="-122"/>
                <a:ea typeface="宋体" panose="02010600030101010101" pitchFamily="2" charset="-122"/>
                <a:cs typeface="Times New Roman" panose="02020603050405020304" pitchFamily="18" charset="0"/>
              </a:rPr>
              <a:t>克隆羊“多莉”　</a:t>
            </a:r>
            <a:r>
              <a:rPr lang="en-US" altLang="zh-CN">
                <a:latin typeface="宋体" panose="02010600030101010101" pitchFamily="2" charset="-122"/>
                <a:ea typeface="宋体" panose="02010600030101010101" pitchFamily="2" charset="-122"/>
                <a:cs typeface="Times New Roman" panose="02020603050405020304" pitchFamily="18" charset="0"/>
              </a:rPr>
              <a:t>②</a:t>
            </a:r>
            <a:r>
              <a:rPr lang="zh-CN" altLang="en-US">
                <a:latin typeface="宋体" panose="02010600030101010101" pitchFamily="2" charset="-122"/>
                <a:ea typeface="宋体" panose="02010600030101010101" pitchFamily="2" charset="-122"/>
                <a:cs typeface="Times New Roman" panose="02020603050405020304" pitchFamily="18" charset="0"/>
              </a:rPr>
              <a:t>生产青霉素的青霉菌　</a:t>
            </a:r>
            <a:r>
              <a:rPr lang="en-US" altLang="zh-CN">
                <a:latin typeface="宋体" panose="02010600030101010101" pitchFamily="2" charset="-122"/>
                <a:ea typeface="宋体" panose="02010600030101010101" pitchFamily="2" charset="-122"/>
                <a:cs typeface="Times New Roman" panose="02020603050405020304" pitchFamily="18" charset="0"/>
              </a:rPr>
              <a:t>③</a:t>
            </a:r>
            <a:r>
              <a:rPr lang="zh-CN" altLang="en-US">
                <a:latin typeface="宋体" panose="02010600030101010101" pitchFamily="2" charset="-122"/>
                <a:ea typeface="宋体" panose="02010600030101010101" pitchFamily="2" charset="-122"/>
                <a:cs typeface="Times New Roman" panose="02020603050405020304" pitchFamily="18" charset="0"/>
              </a:rPr>
              <a:t>抗冻番茄　</a:t>
            </a:r>
            <a:r>
              <a:rPr lang="en-US" altLang="zh-CN">
                <a:latin typeface="宋体" panose="02010600030101010101" pitchFamily="2" charset="-122"/>
                <a:ea typeface="宋体" panose="02010600030101010101" pitchFamily="2" charset="-122"/>
                <a:cs typeface="Times New Roman" panose="02020603050405020304" pitchFamily="18" charset="0"/>
              </a:rPr>
              <a:t>④</a:t>
            </a:r>
            <a:r>
              <a:rPr lang="zh-CN" altLang="en-US">
                <a:latin typeface="宋体" panose="02010600030101010101" pitchFamily="2" charset="-122"/>
                <a:ea typeface="宋体" panose="02010600030101010101" pitchFamily="2" charset="-122"/>
                <a:cs typeface="Times New Roman" panose="02020603050405020304" pitchFamily="18" charset="0"/>
              </a:rPr>
              <a:t>抗虫棉　</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⑤</a:t>
            </a:r>
            <a:r>
              <a:rPr lang="zh-CN" altLang="en-US">
                <a:latin typeface="宋体" panose="02010600030101010101" pitchFamily="2" charset="-122"/>
                <a:ea typeface="宋体" panose="02010600030101010101" pitchFamily="2" charset="-122"/>
                <a:cs typeface="Times New Roman" panose="02020603050405020304" pitchFamily="18" charset="0"/>
              </a:rPr>
              <a:t>脱毒马铃薯　</a:t>
            </a:r>
            <a:r>
              <a:rPr lang="en-US" altLang="zh-CN">
                <a:latin typeface="宋体" panose="02010600030101010101" pitchFamily="2" charset="-122"/>
                <a:ea typeface="宋体" panose="02010600030101010101" pitchFamily="2" charset="-122"/>
                <a:cs typeface="Times New Roman" panose="02020603050405020304" pitchFamily="18" charset="0"/>
              </a:rPr>
              <a:t>⑥</a:t>
            </a:r>
            <a:r>
              <a:rPr lang="zh-CN" altLang="en-US">
                <a:latin typeface="宋体" panose="02010600030101010101" pitchFamily="2" charset="-122"/>
                <a:ea typeface="宋体" panose="02010600030101010101" pitchFamily="2" charset="-122"/>
                <a:cs typeface="Times New Roman" panose="02020603050405020304" pitchFamily="18" charset="0"/>
              </a:rPr>
              <a:t>生产胰岛素的大肠杆菌 </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A.①②③		B.③④⑤</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C.③④⑥		D.②⑤⑥ </a:t>
            </a:r>
            <a:endParaRPr lang="en-US" altLang="zh-CN">
              <a:latin typeface="宋体" panose="02010600030101010101" pitchFamily="2" charset="-122"/>
              <a:ea typeface="Times New Roman" panose="02020603050405020304" pitchFamily="18" charset="0"/>
            </a:endParaRPr>
          </a:p>
        </p:txBody>
      </p:sp>
      <p:sp>
        <p:nvSpPr>
          <p:cNvPr id="2720771" name="文本框 2720770"/>
          <p:cNvSpPr txBox="1"/>
          <p:nvPr/>
        </p:nvSpPr>
        <p:spPr>
          <a:xfrm>
            <a:off x="676275" y="1179513"/>
            <a:ext cx="8588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a:solidFill>
                <a:srgbClr val="FF0000"/>
              </a:solidFill>
              <a:latin typeface="宋体" panose="02010600030101010101" pitchFamily="2" charset="-122"/>
              <a:ea typeface="Times New Roman" panose="02020603050405020304" pitchFamily="18" charset="0"/>
            </a:endParaRPr>
          </a:p>
        </p:txBody>
      </p:sp>
      <p:sp>
        <p:nvSpPr>
          <p:cNvPr id="2720772" name="文本框 2720771"/>
          <p:cNvSpPr txBox="1"/>
          <p:nvPr/>
        </p:nvSpPr>
        <p:spPr>
          <a:xfrm>
            <a:off x="7915275" y="2919413"/>
            <a:ext cx="401638" cy="712787"/>
          </a:xfrm>
          <a:prstGeom prst="rect">
            <a:avLst/>
          </a:prstGeom>
          <a:noFill/>
          <a:ln w="9525">
            <a:noFill/>
          </a:ln>
        </p:spPr>
        <p:txBody>
          <a:bodyPr wrap="none"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C</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207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0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0771" grpId="0"/>
      <p:bldP spid="27207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2578" name="文本框 2712577"/>
          <p:cNvSpPr txBox="1"/>
          <p:nvPr/>
        </p:nvSpPr>
        <p:spPr>
          <a:xfrm>
            <a:off x="298450" y="658813"/>
            <a:ext cx="13028612" cy="4606925"/>
          </a:xfrm>
          <a:prstGeom prst="rect">
            <a:avLst/>
          </a:prstGeom>
          <a:noFill/>
          <a:ln w="9525">
            <a:noFill/>
          </a:ln>
        </p:spPr>
        <p:txBody>
          <a:bodyPr lIns="117176" tIns="58589" rIns="117176" bIns="58589">
            <a:spAutoFit/>
          </a:bodyPr>
          <a:lstStyle/>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11.(</a:t>
            </a:r>
            <a:r>
              <a:rPr lang="zh-CN" altLang="en-US" sz="2800">
                <a:latin typeface="宋体" panose="02010600030101010101" pitchFamily="2" charset="-122"/>
                <a:ea typeface="宋体" panose="02010600030101010101" pitchFamily="2" charset="-122"/>
                <a:cs typeface="Times New Roman" panose="02020603050405020304" pitchFamily="18" charset="0"/>
              </a:rPr>
              <a:t>生活链接题</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第一例“试管婴儿”的诞生</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被称为“继器官移植之后</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的第二大医学奇迹”。此项技术是解决不孕的有效手段。“试管婴儿”</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实际上是指受精卵在体外培养</a:t>
            </a:r>
            <a:r>
              <a:rPr lang="en-US" altLang="zh-CN" sz="2800">
                <a:latin typeface="宋体" panose="02010600030101010101" pitchFamily="2" charset="-122"/>
                <a:ea typeface="宋体" panose="02010600030101010101" pitchFamily="2" charset="-122"/>
                <a:cs typeface="Times New Roman" panose="02020603050405020304" pitchFamily="18" charset="0"/>
              </a:rPr>
              <a:t>3</a:t>
            </a:r>
            <a:r>
              <a:rPr lang="zh-CN" altLang="en-US" sz="2800">
                <a:latin typeface="宋体" panose="02010600030101010101" pitchFamily="2" charset="-122"/>
                <a:ea typeface="宋体" panose="02010600030101010101" pitchFamily="2" charset="-122"/>
                <a:cs typeface="Times New Roman" panose="02020603050405020304" pitchFamily="18" charset="0"/>
              </a:rPr>
              <a:t>～</a:t>
            </a:r>
            <a:r>
              <a:rPr lang="en-US" altLang="zh-CN" sz="2800">
                <a:latin typeface="宋体" panose="02010600030101010101" pitchFamily="2" charset="-122"/>
                <a:ea typeface="宋体" panose="02010600030101010101" pitchFamily="2" charset="-122"/>
                <a:cs typeface="Times New Roman" panose="02020603050405020304" pitchFamily="18" charset="0"/>
              </a:rPr>
              <a:t>5</a:t>
            </a:r>
            <a:r>
              <a:rPr lang="zh-CN" altLang="en-US" sz="2800">
                <a:latin typeface="宋体" panose="02010600030101010101" pitchFamily="2" charset="-122"/>
                <a:ea typeface="宋体" panose="02010600030101010101" pitchFamily="2" charset="-122"/>
                <a:cs typeface="Times New Roman" panose="02020603050405020304" pitchFamily="18" charset="0"/>
              </a:rPr>
              <a:t>天</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形成胚胎后移植入母体子宫内着床</a:t>
            </a:r>
            <a:r>
              <a:rPr lang="en-US" altLang="zh-CN" sz="2800">
                <a:latin typeface="宋体" panose="02010600030101010101" pitchFamily="2" charset="-122"/>
                <a:ea typeface="宋体" panose="02010600030101010101" pitchFamily="2" charset="-122"/>
                <a:cs typeface="Times New Roman" panose="02020603050405020304" pitchFamily="18" charset="0"/>
              </a:rPr>
              <a:t>,</a:t>
            </a:r>
            <a:endParaRPr lang="en-US" altLang="zh-CN"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继续发育形成胎儿直到分娩。“试管婴儿”技术在生物学上依据的原理</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是</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　  　</a:t>
            </a:r>
            <a:r>
              <a:rPr lang="en-US" altLang="zh-CN" sz="2800">
                <a:latin typeface="宋体" panose="02010600030101010101" pitchFamily="2" charset="-122"/>
                <a:ea typeface="宋体" panose="02010600030101010101" pitchFamily="2" charset="-122"/>
                <a:cs typeface="Times New Roman" panose="02020603050405020304" pitchFamily="18" charset="0"/>
              </a:rPr>
              <a:t>)</a:t>
            </a:r>
            <a:endParaRPr lang="en-US" altLang="zh-CN"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A.</a:t>
            </a:r>
            <a:r>
              <a:rPr lang="zh-CN" altLang="en-US" sz="2800">
                <a:latin typeface="宋体" panose="02010600030101010101" pitchFamily="2" charset="-122"/>
                <a:ea typeface="宋体" panose="02010600030101010101" pitchFamily="2" charset="-122"/>
                <a:cs typeface="Times New Roman" panose="02020603050405020304" pitchFamily="18" charset="0"/>
              </a:rPr>
              <a:t>有性生殖		</a:t>
            </a:r>
            <a:r>
              <a:rPr lang="en-US" altLang="zh-CN" sz="2800">
                <a:latin typeface="宋体" panose="02010600030101010101" pitchFamily="2" charset="-122"/>
                <a:ea typeface="宋体" panose="02010600030101010101" pitchFamily="2" charset="-122"/>
                <a:cs typeface="Times New Roman" panose="02020603050405020304" pitchFamily="18" charset="0"/>
              </a:rPr>
              <a:t>B.</a:t>
            </a:r>
            <a:r>
              <a:rPr lang="zh-CN" altLang="en-US" sz="2800">
                <a:latin typeface="宋体" panose="02010600030101010101" pitchFamily="2" charset="-122"/>
                <a:ea typeface="宋体" panose="02010600030101010101" pitchFamily="2" charset="-122"/>
                <a:cs typeface="Times New Roman" panose="02020603050405020304" pitchFamily="18" charset="0"/>
              </a:rPr>
              <a:t>无性生殖</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C.</a:t>
            </a:r>
            <a:r>
              <a:rPr lang="zh-CN" altLang="en-US" sz="2800">
                <a:latin typeface="宋体" panose="02010600030101010101" pitchFamily="2" charset="-122"/>
                <a:ea typeface="宋体" panose="02010600030101010101" pitchFamily="2" charset="-122"/>
                <a:cs typeface="Times New Roman" panose="02020603050405020304" pitchFamily="18" charset="0"/>
              </a:rPr>
              <a:t>克隆技术		</a:t>
            </a:r>
            <a:r>
              <a:rPr lang="en-US" altLang="zh-CN" sz="2800">
                <a:latin typeface="宋体" panose="02010600030101010101" pitchFamily="2" charset="-122"/>
                <a:ea typeface="宋体" panose="02010600030101010101" pitchFamily="2" charset="-122"/>
                <a:cs typeface="Times New Roman" panose="02020603050405020304" pitchFamily="18" charset="0"/>
              </a:rPr>
              <a:t>D.</a:t>
            </a:r>
            <a:r>
              <a:rPr lang="zh-CN" altLang="en-US" sz="2800">
                <a:latin typeface="宋体" panose="02010600030101010101" pitchFamily="2" charset="-122"/>
                <a:ea typeface="宋体" panose="02010600030101010101" pitchFamily="2" charset="-122"/>
                <a:cs typeface="Times New Roman" panose="02020603050405020304" pitchFamily="18" charset="0"/>
              </a:rPr>
              <a:t>基因工程</a:t>
            </a:r>
            <a:endParaRPr lang="zh-CN" altLang="en-US" sz="2800">
              <a:latin typeface="宋体" panose="02010600030101010101" pitchFamily="2" charset="-122"/>
              <a:ea typeface="Times New Roman" panose="02020603050405020304" pitchFamily="18" charset="0"/>
            </a:endParaRPr>
          </a:p>
        </p:txBody>
      </p:sp>
      <p:sp>
        <p:nvSpPr>
          <p:cNvPr id="2712579" name="文本框 2712578"/>
          <p:cNvSpPr txBox="1"/>
          <p:nvPr/>
        </p:nvSpPr>
        <p:spPr>
          <a:xfrm>
            <a:off x="1279525" y="3152775"/>
            <a:ext cx="414338" cy="758825"/>
          </a:xfrm>
          <a:prstGeom prst="rect">
            <a:avLst/>
          </a:prstGeom>
          <a:noFill/>
          <a:ln w="9525">
            <a:noFill/>
          </a:ln>
        </p:spPr>
        <p:txBody>
          <a:bodyPr wrap="none" lIns="117176" tIns="58589" rIns="117176" bIns="58589" anchor="b" anchorCtr="1">
            <a:spAutoFit/>
          </a:bodyPr>
          <a:lstStyle/>
          <a:p>
            <a:pPr defTabSz="1171575"/>
            <a:r>
              <a:rPr lang="en-US" altLang="zh-CN" sz="28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endParaRPr lang="en-US" altLang="zh-CN" sz="28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12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257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36804" name="图片 2636803"/>
          <p:cNvPicPr>
            <a:picLocks noChangeAspect="1"/>
          </p:cNvPicPr>
          <p:nvPr/>
        </p:nvPicPr>
        <p:blipFill>
          <a:blip r:embed="rId1"/>
          <a:stretch>
            <a:fillRect/>
          </a:stretch>
        </p:blipFill>
        <p:spPr>
          <a:xfrm>
            <a:off x="952500" y="2584450"/>
            <a:ext cx="10248900" cy="1473200"/>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1794" name="文本框 2721793"/>
          <p:cNvSpPr txBox="1"/>
          <p:nvPr/>
        </p:nvSpPr>
        <p:spPr>
          <a:xfrm>
            <a:off x="298450" y="646113"/>
            <a:ext cx="12609513"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12.</a:t>
            </a:r>
            <a:r>
              <a:rPr lang="zh-CN" altLang="en-US">
                <a:latin typeface="宋体" panose="02010600030101010101" pitchFamily="2" charset="-122"/>
                <a:ea typeface="宋体" panose="02010600030101010101" pitchFamily="2" charset="-122"/>
                <a:cs typeface="Times New Roman" panose="02020603050405020304" pitchFamily="18" charset="0"/>
              </a:rPr>
              <a:t>根据图示回答下列问题</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图中的母羊</a:t>
            </a:r>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提供的是去核的</a:t>
            </a:r>
            <a:r>
              <a:rPr lang="en-US" altLang="zh-CN">
                <a:latin typeface="宋体" panose="02010600030101010101" pitchFamily="2" charset="-122"/>
                <a:ea typeface="宋体" panose="02010600030101010101" pitchFamily="2" charset="-122"/>
                <a:cs typeface="Times New Roman" panose="02020603050405020304" pitchFamily="18" charset="0"/>
              </a:rPr>
              <a:t>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羊</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能产出带有牛乳蛋白的奶汁</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说明基因</a:t>
            </a:r>
            <a:r>
              <a:rPr lang="en-US" altLang="zh-CN">
                <a:latin typeface="宋体" panose="02010600030101010101" pitchFamily="2" charset="-122"/>
                <a:ea typeface="宋体" panose="02010600030101010101" pitchFamily="2" charset="-122"/>
              </a:rPr>
              <a:t>_______</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填“能”或“不能”</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控</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制生物性状。</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Times New Roman" panose="02020603050405020304" pitchFamily="18" charset="0"/>
            </a:endParaRPr>
          </a:p>
        </p:txBody>
      </p:sp>
      <p:pic>
        <p:nvPicPr>
          <p:cNvPr id="2721795" name="188xsws69.jpg" descr="id:2147498143;FounderCES"/>
          <p:cNvPicPr>
            <a:picLocks noChangeAspect="1"/>
          </p:cNvPicPr>
          <p:nvPr/>
        </p:nvPicPr>
        <p:blipFill>
          <a:blip r:embed="rId1"/>
          <a:stretch>
            <a:fillRect/>
          </a:stretch>
        </p:blipFill>
        <p:spPr>
          <a:xfrm>
            <a:off x="2413000" y="1485900"/>
            <a:ext cx="5661025" cy="1873250"/>
          </a:xfrm>
          <a:prstGeom prst="rect">
            <a:avLst/>
          </a:prstGeom>
          <a:noFill/>
          <a:ln w="9525">
            <a:noFill/>
          </a:ln>
        </p:spPr>
      </p:pic>
      <p:sp>
        <p:nvSpPr>
          <p:cNvPr id="2721796" name="文本框 2721795"/>
          <p:cNvSpPr txBox="1"/>
          <p:nvPr/>
        </p:nvSpPr>
        <p:spPr>
          <a:xfrm>
            <a:off x="4692650" y="3567113"/>
            <a:ext cx="2284413"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卵细胞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721797" name="文本框 2721796"/>
          <p:cNvSpPr txBox="1"/>
          <p:nvPr/>
        </p:nvSpPr>
        <p:spPr>
          <a:xfrm>
            <a:off x="6599238" y="4164013"/>
            <a:ext cx="14843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能　</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21796"/>
                                        </p:tgtEl>
                                        <p:attrNameLst>
                                          <p:attrName>style.visibility</p:attrName>
                                        </p:attrNameLst>
                                      </p:cBhvr>
                                      <p:to>
                                        <p:strVal val="visible"/>
                                      </p:to>
                                    </p:set>
                                    <p:animEffect transition="in" filter="blinds(horizontal)">
                                      <p:cBhvr>
                                        <p:cTn id="7" dur="500"/>
                                        <p:tgtEl>
                                          <p:spTgt spid="27217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21797"/>
                                        </p:tgtEl>
                                        <p:attrNameLst>
                                          <p:attrName>style.visibility</p:attrName>
                                        </p:attrNameLst>
                                      </p:cBhvr>
                                      <p:to>
                                        <p:strVal val="visible"/>
                                      </p:to>
                                    </p:set>
                                    <p:animEffect transition="in" filter="blinds(horizontal)">
                                      <p:cBhvr>
                                        <p:cTn id="12" dur="500"/>
                                        <p:tgtEl>
                                          <p:spTgt spid="2721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1796" grpId="0"/>
      <p:bldP spid="272179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3602" name="文本框 2713601"/>
          <p:cNvSpPr txBox="1"/>
          <p:nvPr/>
        </p:nvSpPr>
        <p:spPr>
          <a:xfrm>
            <a:off x="298450" y="811213"/>
            <a:ext cx="12952413" cy="2682875"/>
          </a:xfrm>
          <a:prstGeom prst="rect">
            <a:avLst/>
          </a:prstGeom>
          <a:noFill/>
          <a:ln w="9525">
            <a:noFill/>
          </a:ln>
        </p:spPr>
        <p:txBody>
          <a:bodyPr lIns="117176" tIns="58589" rIns="117176" bIns="58589">
            <a:spAutoFit/>
          </a:bodyPr>
          <a:lstStyle/>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(3)</a:t>
            </a:r>
            <a:r>
              <a:rPr lang="zh-CN" altLang="en-US" sz="2800">
                <a:latin typeface="宋体" panose="02010600030101010101" pitchFamily="2" charset="-122"/>
                <a:ea typeface="宋体" panose="02010600030101010101" pitchFamily="2" charset="-122"/>
                <a:cs typeface="Times New Roman" panose="02020603050405020304" pitchFamily="18" charset="0"/>
              </a:rPr>
              <a:t>过程</a:t>
            </a:r>
            <a:r>
              <a:rPr lang="en-US" altLang="zh-CN" sz="2800">
                <a:latin typeface="宋体" panose="02010600030101010101" pitchFamily="2" charset="-122"/>
                <a:ea typeface="宋体" panose="02010600030101010101" pitchFamily="2" charset="-122"/>
                <a:cs typeface="Times New Roman" panose="02020603050405020304" pitchFamily="18" charset="0"/>
              </a:rPr>
              <a:t>Ⅰ</a:t>
            </a:r>
            <a:r>
              <a:rPr lang="zh-CN" altLang="en-US" sz="2800">
                <a:latin typeface="宋体" panose="02010600030101010101" pitchFamily="2" charset="-122"/>
                <a:ea typeface="宋体" panose="02010600030101010101" pitchFamily="2" charset="-122"/>
                <a:cs typeface="Times New Roman" panose="02020603050405020304" pitchFamily="18" charset="0"/>
              </a:rPr>
              <a:t>使用的是转基因技术</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属于</a:t>
            </a:r>
            <a:r>
              <a:rPr lang="en-US" altLang="zh-CN" sz="2800">
                <a:latin typeface="宋体" panose="02010600030101010101" pitchFamily="2" charset="-122"/>
                <a:ea typeface="宋体" panose="02010600030101010101" pitchFamily="2" charset="-122"/>
                <a:cs typeface="Times New Roman" panose="02020603050405020304" pitchFamily="18" charset="0"/>
              </a:rPr>
              <a:t>_________</a:t>
            </a:r>
            <a:r>
              <a:rPr lang="zh-CN" altLang="en-US" sz="2800">
                <a:latin typeface="宋体" panose="02010600030101010101" pitchFamily="2" charset="-122"/>
                <a:ea typeface="宋体" panose="02010600030101010101" pitchFamily="2" charset="-122"/>
                <a:cs typeface="Times New Roman" panose="02020603050405020304" pitchFamily="18" charset="0"/>
              </a:rPr>
              <a:t>工程</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过程</a:t>
            </a:r>
            <a:r>
              <a:rPr lang="en-US" altLang="zh-CN" sz="2800">
                <a:latin typeface="宋体" panose="02010600030101010101" pitchFamily="2" charset="-122"/>
                <a:ea typeface="宋体" panose="02010600030101010101" pitchFamily="2" charset="-122"/>
                <a:cs typeface="Times New Roman" panose="02020603050405020304" pitchFamily="18" charset="0"/>
              </a:rPr>
              <a:t>Ⅱ</a:t>
            </a:r>
            <a:r>
              <a:rPr lang="zh-CN" altLang="en-US" sz="2800">
                <a:latin typeface="宋体" panose="02010600030101010101" pitchFamily="2" charset="-122"/>
                <a:ea typeface="宋体" panose="02010600030101010101" pitchFamily="2" charset="-122"/>
                <a:cs typeface="Times New Roman" panose="02020603050405020304" pitchFamily="18" charset="0"/>
              </a:rPr>
              <a:t>使用的是</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_______</a:t>
            </a:r>
            <a:r>
              <a:rPr lang="zh-CN" altLang="en-US" sz="2800">
                <a:latin typeface="宋体" panose="02010600030101010101" pitchFamily="2" charset="-122"/>
                <a:ea typeface="宋体" panose="02010600030101010101" pitchFamily="2" charset="-122"/>
                <a:cs typeface="Times New Roman" panose="02020603050405020304" pitchFamily="18" charset="0"/>
              </a:rPr>
              <a:t>技术属于细胞工程。</a:t>
            </a:r>
            <a:r>
              <a:rPr lang="en-US" altLang="zh-CN" sz="2800">
                <a:latin typeface="宋体" panose="02010600030101010101" pitchFamily="2" charset="-122"/>
                <a:ea typeface="宋体" panose="02010600030101010101" pitchFamily="2" charset="-122"/>
                <a:cs typeface="Times New Roman" panose="02020603050405020304" pitchFamily="18" charset="0"/>
              </a:rPr>
              <a:t> </a:t>
            </a:r>
            <a:endParaRPr lang="en-US" altLang="zh-CN"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(4)</a:t>
            </a:r>
            <a:r>
              <a:rPr lang="zh-CN" altLang="en-US" sz="2800">
                <a:latin typeface="宋体" panose="02010600030101010101" pitchFamily="2" charset="-122"/>
                <a:ea typeface="宋体" panose="02010600030101010101" pitchFamily="2" charset="-122"/>
                <a:cs typeface="Times New Roman" panose="02020603050405020304" pitchFamily="18" charset="0"/>
              </a:rPr>
              <a:t>实验产出的母羊</a:t>
            </a:r>
            <a:r>
              <a:rPr lang="en-US" altLang="zh-CN" sz="2800">
                <a:latin typeface="宋体" panose="02010600030101010101" pitchFamily="2" charset="-122"/>
                <a:ea typeface="宋体" panose="02010600030101010101" pitchFamily="2" charset="-122"/>
                <a:cs typeface="Times New Roman" panose="02020603050405020304" pitchFamily="18" charset="0"/>
              </a:rPr>
              <a:t>D</a:t>
            </a:r>
            <a:r>
              <a:rPr lang="zh-CN" altLang="en-US" sz="2800">
                <a:latin typeface="宋体" panose="02010600030101010101" pitchFamily="2" charset="-122"/>
                <a:ea typeface="宋体" panose="02010600030101010101" pitchFamily="2" charset="-122"/>
                <a:cs typeface="Times New Roman" panose="02020603050405020304" pitchFamily="18" charset="0"/>
              </a:rPr>
              <a:t>在性状表现上与母羊</a:t>
            </a:r>
            <a:r>
              <a:rPr lang="en-US" altLang="zh-CN" sz="2800">
                <a:latin typeface="宋体" panose="02010600030101010101" pitchFamily="2" charset="-122"/>
                <a:ea typeface="宋体" panose="02010600030101010101" pitchFamily="2" charset="-122"/>
              </a:rPr>
              <a:t>______</a:t>
            </a:r>
            <a:r>
              <a:rPr lang="zh-CN" altLang="en-US" sz="2800">
                <a:latin typeface="宋体" panose="02010600030101010101" pitchFamily="2" charset="-122"/>
                <a:ea typeface="宋体" panose="02010600030101010101" pitchFamily="2" charset="-122"/>
                <a:cs typeface="Times New Roman" panose="02020603050405020304" pitchFamily="18" charset="0"/>
              </a:rPr>
              <a:t>最相似</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说明细胞核是遗</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传信息的中心。</a:t>
            </a:r>
            <a:endParaRPr lang="zh-CN" altLang="en-US" sz="2800">
              <a:latin typeface="宋体" panose="02010600030101010101" pitchFamily="2" charset="-122"/>
              <a:ea typeface="Times New Roman" panose="02020603050405020304" pitchFamily="18" charset="0"/>
            </a:endParaRPr>
          </a:p>
        </p:txBody>
      </p:sp>
      <p:sp>
        <p:nvSpPr>
          <p:cNvPr id="2713603" name="文本框 2713602"/>
          <p:cNvSpPr txBox="1"/>
          <p:nvPr/>
        </p:nvSpPr>
        <p:spPr>
          <a:xfrm>
            <a:off x="6108700" y="739775"/>
            <a:ext cx="1663700" cy="758825"/>
          </a:xfrm>
          <a:prstGeom prst="rect">
            <a:avLst/>
          </a:prstGeom>
          <a:noFill/>
          <a:ln w="9525">
            <a:noFill/>
          </a:ln>
        </p:spPr>
        <p:txBody>
          <a:bodyPr wrap="none" lIns="117176" tIns="58589" rIns="117176" bIns="58589" anchor="b" anchorCtr="1">
            <a:spAutoFit/>
          </a:bodyPr>
          <a:lstStyle/>
          <a:p>
            <a:pPr defTabSz="1171575"/>
            <a:r>
              <a:rPr lang="zh-CN" altLang="en-US" sz="2800">
                <a:solidFill>
                  <a:srgbClr val="FF0000"/>
                </a:solidFill>
                <a:latin typeface="宋体" panose="02010600030101010101" pitchFamily="2" charset="-122"/>
                <a:ea typeface="宋体" panose="02010600030101010101" pitchFamily="2" charset="-122"/>
                <a:cs typeface="Times New Roman" panose="02020603050405020304" pitchFamily="18" charset="0"/>
              </a:rPr>
              <a:t>　基因　</a:t>
            </a:r>
            <a:endParaRPr lang="zh-CN" altLang="en-US" sz="2800">
              <a:solidFill>
                <a:srgbClr val="FF0000"/>
              </a:solidFill>
              <a:latin typeface="宋体" panose="02010600030101010101" pitchFamily="2" charset="-122"/>
              <a:ea typeface="Times New Roman" panose="02020603050405020304" pitchFamily="18" charset="0"/>
            </a:endParaRPr>
          </a:p>
        </p:txBody>
      </p:sp>
      <p:sp>
        <p:nvSpPr>
          <p:cNvPr id="2713604" name="文本框 2713603"/>
          <p:cNvSpPr txBox="1"/>
          <p:nvPr/>
        </p:nvSpPr>
        <p:spPr>
          <a:xfrm>
            <a:off x="395288" y="1387475"/>
            <a:ext cx="1662112" cy="758825"/>
          </a:xfrm>
          <a:prstGeom prst="rect">
            <a:avLst/>
          </a:prstGeom>
          <a:noFill/>
          <a:ln w="9525">
            <a:noFill/>
          </a:ln>
        </p:spPr>
        <p:txBody>
          <a:bodyPr lIns="117176" tIns="58589" rIns="117176" bIns="58589" anchor="b" anchorCtr="1">
            <a:spAutoFit/>
          </a:bodyPr>
          <a:lstStyle/>
          <a:p>
            <a:pPr defTabSz="1171575"/>
            <a:r>
              <a:rPr lang="zh-CN" altLang="en-US" sz="2800">
                <a:solidFill>
                  <a:srgbClr val="FF0000"/>
                </a:solidFill>
                <a:latin typeface="宋体" panose="02010600030101010101" pitchFamily="2" charset="-122"/>
                <a:ea typeface="宋体" panose="02010600030101010101" pitchFamily="2" charset="-122"/>
              </a:rPr>
              <a:t>克隆　</a:t>
            </a:r>
            <a:endParaRPr lang="zh-CN" altLang="en-US" sz="2800">
              <a:solidFill>
                <a:srgbClr val="FF0000"/>
              </a:solidFill>
              <a:latin typeface="宋体" panose="02010600030101010101" pitchFamily="2" charset="-122"/>
              <a:ea typeface="宋体" panose="02010600030101010101" pitchFamily="2" charset="-122"/>
            </a:endParaRPr>
          </a:p>
        </p:txBody>
      </p:sp>
      <p:sp>
        <p:nvSpPr>
          <p:cNvPr id="2713605" name="文本框 2713604"/>
          <p:cNvSpPr txBox="1"/>
          <p:nvPr/>
        </p:nvSpPr>
        <p:spPr>
          <a:xfrm>
            <a:off x="6821488" y="2035175"/>
            <a:ext cx="1128712" cy="758825"/>
          </a:xfrm>
          <a:prstGeom prst="rect">
            <a:avLst/>
          </a:prstGeom>
          <a:noFill/>
          <a:ln w="9525">
            <a:noFill/>
          </a:ln>
        </p:spPr>
        <p:txBody>
          <a:bodyPr wrap="none" lIns="117176" tIns="58589" rIns="117176" bIns="58589" anchor="b" anchorCtr="1">
            <a:spAutoFit/>
          </a:bodyPr>
          <a:lstStyle/>
          <a:p>
            <a:pPr defTabSz="1171575"/>
            <a:r>
              <a:rPr lang="zh-CN" altLang="en-US" sz="2800">
                <a:solidFill>
                  <a:srgbClr val="FF0000"/>
                </a:solidFill>
                <a:latin typeface="宋体" panose="02010600030101010101" pitchFamily="2" charset="-122"/>
                <a:ea typeface="宋体" panose="02010600030101010101" pitchFamily="2" charset="-122"/>
              </a:rPr>
              <a:t>　</a:t>
            </a:r>
            <a:r>
              <a:rPr lang="en-US" altLang="zh-CN" sz="2800">
                <a:solidFill>
                  <a:srgbClr val="FF0000"/>
                </a:solidFill>
                <a:latin typeface="宋体" panose="02010600030101010101" pitchFamily="2" charset="-122"/>
                <a:ea typeface="宋体" panose="02010600030101010101" pitchFamily="2" charset="-122"/>
              </a:rPr>
              <a:t>B</a:t>
            </a:r>
            <a:r>
              <a:rPr lang="zh-CN" altLang="en-US" sz="2800">
                <a:solidFill>
                  <a:srgbClr val="FF0000"/>
                </a:solidFill>
                <a:latin typeface="宋体" panose="02010600030101010101" pitchFamily="2" charset="-122"/>
                <a:ea typeface="宋体" panose="02010600030101010101" pitchFamily="2" charset="-122"/>
              </a:rPr>
              <a:t>　</a:t>
            </a:r>
            <a:endParaRPr lang="zh-CN" altLang="en-US" sz="28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13603"/>
                                        </p:tgtEl>
                                        <p:attrNameLst>
                                          <p:attrName>style.visibility</p:attrName>
                                        </p:attrNameLst>
                                      </p:cBhvr>
                                      <p:to>
                                        <p:strVal val="visible"/>
                                      </p:to>
                                    </p:set>
                                    <p:animEffect transition="in" filter="blinds(horizontal)">
                                      <p:cBhvr>
                                        <p:cTn id="7" dur="500"/>
                                        <p:tgtEl>
                                          <p:spTgt spid="27136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13604"/>
                                        </p:tgtEl>
                                        <p:attrNameLst>
                                          <p:attrName>style.visibility</p:attrName>
                                        </p:attrNameLst>
                                      </p:cBhvr>
                                      <p:to>
                                        <p:strVal val="visible"/>
                                      </p:to>
                                    </p:set>
                                    <p:animEffect transition="in" filter="blinds(horizontal)">
                                      <p:cBhvr>
                                        <p:cTn id="12" dur="500"/>
                                        <p:tgtEl>
                                          <p:spTgt spid="27136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13605"/>
                                        </p:tgtEl>
                                        <p:attrNameLst>
                                          <p:attrName>style.visibility</p:attrName>
                                        </p:attrNameLst>
                                      </p:cBhvr>
                                      <p:to>
                                        <p:strVal val="visible"/>
                                      </p:to>
                                    </p:set>
                                    <p:animEffect transition="in" filter="blinds(horizontal)">
                                      <p:cBhvr>
                                        <p:cTn id="17" dur="500"/>
                                        <p:tgtEl>
                                          <p:spTgt spid="2713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03" grpId="0"/>
      <p:bldP spid="2713604" grpId="0"/>
      <p:bldP spid="271360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5890" name="文本框 2725889"/>
          <p:cNvSpPr txBox="1"/>
          <p:nvPr/>
        </p:nvSpPr>
        <p:spPr>
          <a:xfrm>
            <a:off x="298450" y="506413"/>
            <a:ext cx="12736513" cy="6070600"/>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【综合提升练】</a:t>
            </a:r>
            <a:endPar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1.(2019</a:t>
            </a:r>
            <a:r>
              <a:rPr lang="en-US" altLang="zh-CN">
                <a:latin typeface="宋体" panose="02010600030101010101" pitchFamily="2" charset="-122"/>
                <a:ea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邵阳学业考</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下列生物技术中</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不能改变生物体基因组成的一组是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①</a:t>
            </a:r>
            <a:r>
              <a:rPr lang="zh-CN" altLang="en-US">
                <a:latin typeface="宋体" panose="02010600030101010101" pitchFamily="2" charset="-122"/>
                <a:ea typeface="宋体" panose="02010600030101010101" pitchFamily="2" charset="-122"/>
                <a:cs typeface="Times New Roman" panose="02020603050405020304" pitchFamily="18" charset="0"/>
              </a:rPr>
              <a:t>嫁接技术　	</a:t>
            </a:r>
            <a:r>
              <a:rPr lang="en-US" altLang="zh-CN">
                <a:latin typeface="宋体" panose="02010600030101010101" pitchFamily="2" charset="-122"/>
                <a:ea typeface="宋体" panose="02010600030101010101" pitchFamily="2" charset="-122"/>
                <a:cs typeface="Times New Roman" panose="02020603050405020304" pitchFamily="18" charset="0"/>
              </a:rPr>
              <a:t>②</a:t>
            </a:r>
            <a:r>
              <a:rPr lang="zh-CN" altLang="en-US">
                <a:latin typeface="宋体" panose="02010600030101010101" pitchFamily="2" charset="-122"/>
                <a:ea typeface="宋体" panose="02010600030101010101" pitchFamily="2" charset="-122"/>
                <a:cs typeface="Times New Roman" panose="02020603050405020304" pitchFamily="18" charset="0"/>
              </a:rPr>
              <a:t>杂交技术　</a:t>
            </a:r>
            <a:r>
              <a:rPr lang="en-US" altLang="zh-CN">
                <a:latin typeface="宋体" panose="02010600030101010101" pitchFamily="2" charset="-122"/>
                <a:ea typeface="宋体" panose="02010600030101010101" pitchFamily="2" charset="-122"/>
                <a:cs typeface="Times New Roman" panose="02020603050405020304" pitchFamily="18" charset="0"/>
              </a:rPr>
              <a:t>③</a:t>
            </a:r>
            <a:r>
              <a:rPr lang="zh-CN" altLang="en-US">
                <a:latin typeface="宋体" panose="02010600030101010101" pitchFamily="2" charset="-122"/>
                <a:ea typeface="宋体" panose="02010600030101010101" pitchFamily="2" charset="-122"/>
                <a:cs typeface="Times New Roman" panose="02020603050405020304" pitchFamily="18" charset="0"/>
              </a:rPr>
              <a:t>扦插技术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④</a:t>
            </a:r>
            <a:r>
              <a:rPr lang="zh-CN" altLang="en-US">
                <a:latin typeface="宋体" panose="02010600030101010101" pitchFamily="2" charset="-122"/>
                <a:ea typeface="宋体" panose="02010600030101010101" pitchFamily="2" charset="-122"/>
                <a:cs typeface="Times New Roman" panose="02020603050405020304" pitchFamily="18" charset="0"/>
              </a:rPr>
              <a:t>组织培养技术　</a:t>
            </a:r>
            <a:r>
              <a:rPr lang="en-US" altLang="zh-CN">
                <a:latin typeface="宋体" panose="02010600030101010101" pitchFamily="2" charset="-122"/>
                <a:ea typeface="宋体" panose="02010600030101010101" pitchFamily="2" charset="-122"/>
                <a:cs typeface="Times New Roman" panose="02020603050405020304" pitchFamily="18" charset="0"/>
              </a:rPr>
              <a:t>⑤</a:t>
            </a:r>
            <a:r>
              <a:rPr lang="zh-CN" altLang="en-US">
                <a:latin typeface="宋体" panose="02010600030101010101" pitchFamily="2" charset="-122"/>
                <a:ea typeface="宋体" panose="02010600030101010101" pitchFamily="2" charset="-122"/>
                <a:cs typeface="Times New Roman" panose="02020603050405020304" pitchFamily="18" charset="0"/>
              </a:rPr>
              <a:t>转基因技术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A.①②③</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B.①②⑤</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C.③④⑤</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D.①③④</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生活链接题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以前我国从澳大利亚进口优质荷斯坦奶牛</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价格昂贵。现在我</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们已经有了大批自己的荷斯坦奶牛</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采用了什么方法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有性繁殖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发酵技术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转基因技术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克隆技术 </a:t>
            </a:r>
            <a:endParaRPr lang="zh-CN" altLang="en-US">
              <a:latin typeface="宋体" panose="02010600030101010101" pitchFamily="2" charset="-122"/>
              <a:ea typeface="Times New Roman" panose="02020603050405020304" pitchFamily="18" charset="0"/>
            </a:endParaRPr>
          </a:p>
        </p:txBody>
      </p:sp>
      <p:sp>
        <p:nvSpPr>
          <p:cNvPr id="2725891" name="文本框 2725890"/>
          <p:cNvSpPr txBox="1"/>
          <p:nvPr/>
        </p:nvSpPr>
        <p:spPr>
          <a:xfrm>
            <a:off x="549275" y="1674813"/>
            <a:ext cx="12017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D</a:t>
            </a:r>
            <a:endParaRPr lang="en-US" altLang="zh-CN">
              <a:solidFill>
                <a:srgbClr val="FF0000"/>
              </a:solidFill>
              <a:latin typeface="宋体" panose="02010600030101010101" pitchFamily="2" charset="-122"/>
              <a:ea typeface="Times New Roman" panose="02020603050405020304" pitchFamily="18" charset="0"/>
            </a:endParaRPr>
          </a:p>
        </p:txBody>
      </p:sp>
      <p:sp>
        <p:nvSpPr>
          <p:cNvPr id="2725892" name="文本框 2725891"/>
          <p:cNvSpPr txBox="1"/>
          <p:nvPr/>
        </p:nvSpPr>
        <p:spPr>
          <a:xfrm>
            <a:off x="9083675" y="4621213"/>
            <a:ext cx="401638" cy="712787"/>
          </a:xfrm>
          <a:prstGeom prst="rect">
            <a:avLst/>
          </a:prstGeom>
          <a:noFill/>
          <a:ln w="9525">
            <a:noFill/>
          </a:ln>
        </p:spPr>
        <p:txBody>
          <a:bodyPr wrap="none"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D</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258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5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5891" grpId="0"/>
      <p:bldP spid="272589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6914" name="文本框 2726913"/>
          <p:cNvSpPr txBox="1"/>
          <p:nvPr/>
        </p:nvSpPr>
        <p:spPr>
          <a:xfrm>
            <a:off x="298450" y="646113"/>
            <a:ext cx="11593513"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如图是“多莉”羊的培育过程示意图</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相关叙述正确的是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多莉”羊的培育运用了转基因技术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多莉”羊的性状与母羊丙最相似</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多莉”羊的培育过程采用了胚胎移植技术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多莉”羊的培育方式属于有性生殖</a:t>
            </a:r>
            <a:endParaRPr lang="zh-CN" altLang="en-US">
              <a:latin typeface="宋体" panose="02010600030101010101" pitchFamily="2" charset="-122"/>
              <a:ea typeface="Times New Roman" panose="02020603050405020304" pitchFamily="18" charset="0"/>
            </a:endParaRPr>
          </a:p>
        </p:txBody>
      </p:sp>
      <p:pic>
        <p:nvPicPr>
          <p:cNvPr id="2726916" name="图片 2726915"/>
          <p:cNvPicPr>
            <a:picLocks noChangeAspect="1"/>
          </p:cNvPicPr>
          <p:nvPr/>
        </p:nvPicPr>
        <p:blipFill>
          <a:blip r:embed="rId1"/>
          <a:stretch>
            <a:fillRect/>
          </a:stretch>
        </p:blipFill>
        <p:spPr>
          <a:xfrm>
            <a:off x="533400" y="1474788"/>
            <a:ext cx="8597900" cy="1333500"/>
          </a:xfrm>
          <a:prstGeom prst="rect">
            <a:avLst/>
          </a:prstGeom>
          <a:noFill/>
          <a:ln w="9525">
            <a:noFill/>
          </a:ln>
        </p:spPr>
      </p:pic>
      <p:pic>
        <p:nvPicPr>
          <p:cNvPr id="2726915" name="图片 2726914"/>
          <p:cNvPicPr>
            <a:picLocks noChangeAspect="1"/>
          </p:cNvPicPr>
          <p:nvPr/>
        </p:nvPicPr>
        <p:blipFill>
          <a:blip r:embed="rId2"/>
          <a:stretch>
            <a:fillRect/>
          </a:stretch>
        </p:blipFill>
        <p:spPr>
          <a:xfrm>
            <a:off x="850900" y="2900363"/>
            <a:ext cx="5043488" cy="763587"/>
          </a:xfrm>
          <a:prstGeom prst="rect">
            <a:avLst/>
          </a:prstGeom>
          <a:noFill/>
          <a:ln w="9525">
            <a:noFill/>
          </a:ln>
        </p:spPr>
      </p:pic>
      <p:sp>
        <p:nvSpPr>
          <p:cNvPr id="2726917" name="矩形 2726916"/>
          <p:cNvSpPr/>
          <p:nvPr/>
        </p:nvSpPr>
        <p:spPr>
          <a:xfrm>
            <a:off x="0" y="3252788"/>
            <a:ext cx="12190413" cy="0"/>
          </a:xfrm>
          <a:prstGeom prst="rect">
            <a:avLst/>
          </a:prstGeom>
          <a:noFill/>
          <a:ln w="9525">
            <a:noFill/>
          </a:ln>
        </p:spPr>
        <p:txBody>
          <a:bodyPr/>
          <a:lstStyle/>
          <a:p>
            <a:endParaRPr lang="zh-CN" altLang="en-US"/>
          </a:p>
        </p:txBody>
      </p:sp>
      <p:sp>
        <p:nvSpPr>
          <p:cNvPr id="2726918" name="矩形 2726917"/>
          <p:cNvSpPr/>
          <p:nvPr/>
        </p:nvSpPr>
        <p:spPr>
          <a:xfrm>
            <a:off x="0" y="3509963"/>
            <a:ext cx="12190413" cy="0"/>
          </a:xfrm>
          <a:prstGeom prst="rect">
            <a:avLst/>
          </a:prstGeom>
          <a:noFill/>
          <a:ln w="9525">
            <a:noFill/>
          </a:ln>
        </p:spPr>
        <p:txBody>
          <a:bodyPr wrap="none" lIns="117176" tIns="58589" rIns="117176" bIns="58589" anchor="ctr">
            <a:spAutoFit/>
          </a:bodyPr>
          <a:lstStyle/>
          <a:p>
            <a:pPr>
              <a:lnSpc>
                <a:spcPct val="100000"/>
              </a:lnSpc>
            </a:pPr>
            <a:endParaRPr sz="1800" b="0">
              <a:solidFill>
                <a:schemeClr val="tx1"/>
              </a:solidFill>
              <a:latin typeface="Arial" panose="020B0604020202020204" pitchFamily="34" charset="0"/>
              <a:ea typeface="宋体" panose="02010600030101010101" pitchFamily="2" charset="-122"/>
            </a:endParaRPr>
          </a:p>
        </p:txBody>
      </p:sp>
      <p:sp>
        <p:nvSpPr>
          <p:cNvPr id="2726919" name="矩形 2726918"/>
          <p:cNvSpPr/>
          <p:nvPr/>
        </p:nvSpPr>
        <p:spPr>
          <a:xfrm>
            <a:off x="0" y="3795713"/>
            <a:ext cx="12190413" cy="0"/>
          </a:xfrm>
          <a:prstGeom prst="rect">
            <a:avLst/>
          </a:prstGeom>
          <a:noFill/>
          <a:ln w="9525">
            <a:noFill/>
          </a:ln>
        </p:spPr>
        <p:txBody>
          <a:bodyPr wrap="none" lIns="117176" tIns="58589" rIns="117176" bIns="58589" anchor="ctr">
            <a:spAutoFit/>
          </a:bodyPr>
          <a:lstStyle/>
          <a:p>
            <a:pPr>
              <a:lnSpc>
                <a:spcPct val="100000"/>
              </a:lnSpc>
            </a:pPr>
            <a:endParaRPr sz="1800" b="0">
              <a:solidFill>
                <a:schemeClr val="tx1"/>
              </a:solidFill>
              <a:latin typeface="Arial" panose="020B0604020202020204" pitchFamily="34" charset="0"/>
              <a:ea typeface="宋体" panose="02010600030101010101" pitchFamily="2" charset="-122"/>
            </a:endParaRPr>
          </a:p>
        </p:txBody>
      </p:sp>
      <p:sp>
        <p:nvSpPr>
          <p:cNvPr id="2726921" name="文本框 2726920"/>
          <p:cNvSpPr txBox="1"/>
          <p:nvPr/>
        </p:nvSpPr>
        <p:spPr>
          <a:xfrm>
            <a:off x="9337675" y="595313"/>
            <a:ext cx="401638" cy="712787"/>
          </a:xfrm>
          <a:prstGeom prst="rect">
            <a:avLst/>
          </a:prstGeom>
          <a:noFill/>
          <a:ln w="9525">
            <a:noFill/>
          </a:ln>
        </p:spPr>
        <p:txBody>
          <a:bodyPr wrap="none"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C</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269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692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7938" name="文本框 2727937"/>
          <p:cNvSpPr txBox="1"/>
          <p:nvPr/>
        </p:nvSpPr>
        <p:spPr>
          <a:xfrm>
            <a:off x="298450" y="506413"/>
            <a:ext cx="11593513" cy="6070600"/>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【核心素养提升】</a:t>
            </a:r>
            <a:r>
              <a:rPr lang="zh-CN" altLang="en-US">
                <a:latin typeface="宋体" panose="02010600030101010101" pitchFamily="2" charset="-122"/>
                <a:ea typeface="宋体" panose="02010600030101010101" pitchFamily="2" charset="-122"/>
                <a:cs typeface="Times New Roman" panose="02020603050405020304" pitchFamily="18" charset="0"/>
              </a:rPr>
              <a:t>作为一种常用的现代生物技术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转基因技术已被广泛应用于生产当中。你的生活中有转基因产品吗</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你了解转基因产品的生产原理吗</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你对转基因产品持什么态度</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请阅读下面的资料并回答问题。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资料</a:t>
            </a:r>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苏云金芽孢杆菌是一种细菌</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体内有“杀虫蛋白”基因</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简称“</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基因”</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。将该基因转入水稻中</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可以生产出含有</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蛋白的大米</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名为“</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大米”。</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蛋白能使食用它的昆虫幼虫死亡</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但目前尚未发现</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蛋白对哺乳动物有明显毒害作用。</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资料</a:t>
            </a:r>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一般来说</a:t>
            </a:r>
            <a:r>
              <a:rPr lang="en-US" altLang="zh-CN">
                <a:latin typeface="宋体" panose="02010600030101010101" pitchFamily="2" charset="-122"/>
                <a:ea typeface="宋体" panose="02010600030101010101" pitchFamily="2" charset="-122"/>
                <a:cs typeface="Times New Roman" panose="02020603050405020304" pitchFamily="18" charset="0"/>
              </a:rPr>
              <a:t>,DNA</a:t>
            </a:r>
            <a:r>
              <a:rPr lang="zh-CN" altLang="en-US">
                <a:latin typeface="宋体" panose="02010600030101010101" pitchFamily="2" charset="-122"/>
                <a:ea typeface="宋体" panose="02010600030101010101" pitchFamily="2" charset="-122"/>
                <a:cs typeface="Times New Roman" panose="02020603050405020304" pitchFamily="18" charset="0"/>
              </a:rPr>
              <a:t>和蛋白质彻底分解成小分子物质后才能被吸收</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即使食用了“</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大米”</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人体内也不会有</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基因和蛋白。然而</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近年来科学家发现</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存在未经消化的蛋白质被吸收进入人体的现象。</a:t>
            </a:r>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0000FF"/>
              </a:solidFill>
              <a:latin typeface="宋体" panose="02010600030101010101" pitchFamily="2" charset="-122"/>
              <a:ea typeface="Times New Roman" panose="02020603050405020304"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8962" name="文本框 2728961"/>
          <p:cNvSpPr txBox="1"/>
          <p:nvPr/>
        </p:nvSpPr>
        <p:spPr>
          <a:xfrm>
            <a:off x="298450" y="773113"/>
            <a:ext cx="13104812" cy="4284662"/>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转基因技术依据的科学原理是</a:t>
            </a:r>
            <a:r>
              <a:rPr lang="en-US" altLang="zh-CN">
                <a:latin typeface="宋体" panose="02010600030101010101" pitchFamily="2" charset="-122"/>
                <a:ea typeface="宋体" panose="02010600030101010101" pitchFamily="2" charset="-122"/>
                <a:cs typeface="Times New Roman" panose="02020603050405020304" pitchFamily="18" charset="0"/>
              </a:rPr>
              <a:t>_______________________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BT</a:t>
            </a:r>
            <a:r>
              <a:rPr lang="zh-CN" altLang="en-US">
                <a:latin typeface="宋体" panose="02010600030101010101" pitchFamily="2" charset="-122"/>
                <a:ea typeface="宋体" panose="02010600030101010101" pitchFamily="2" charset="-122"/>
                <a:cs typeface="Times New Roman" panose="02020603050405020304" pitchFamily="18" charset="0"/>
              </a:rPr>
              <a:t>大米中被转入</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的基因是来自</a:t>
            </a:r>
            <a:r>
              <a:rPr lang="en-US" altLang="zh-CN">
                <a:latin typeface="宋体" panose="02010600030101010101" pitchFamily="2" charset="-122"/>
                <a:ea typeface="宋体" panose="02010600030101010101" pitchFamily="2" charset="-122"/>
              </a:rPr>
              <a:t>___________________</a:t>
            </a:r>
            <a:r>
              <a:rPr lang="zh-CN" altLang="en-US">
                <a:latin typeface="宋体" panose="02010600030101010101" pitchFamily="2" charset="-122"/>
                <a:ea typeface="宋体" panose="02010600030101010101" pitchFamily="2" charset="-122"/>
                <a:cs typeface="Times New Roman" panose="02020603050405020304" pitchFamily="18" charset="0"/>
              </a:rPr>
              <a:t>的基因。</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蛋白质彻底分解成小分子物质”是指蛋白质被消化成</a:t>
            </a:r>
            <a:r>
              <a:rPr lang="en-US" altLang="zh-CN">
                <a:latin typeface="宋体" panose="02010600030101010101" pitchFamily="2" charset="-122"/>
                <a:ea typeface="宋体" panose="02010600030101010101" pitchFamily="2" charset="-122"/>
              </a:rPr>
              <a:t>___________</a:t>
            </a:r>
            <a:r>
              <a:rPr lang="zh-CN" altLang="en-US">
                <a:latin typeface="宋体" panose="02010600030101010101" pitchFamily="2" charset="-122"/>
                <a:ea typeface="宋体" panose="02010600030101010101" pitchFamily="2" charset="-122"/>
                <a:cs typeface="Times New Roman" panose="02020603050405020304" pitchFamily="18" charset="0"/>
              </a:rPr>
              <a:t>。未经</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消化的蛋白质被吸收进入人体是指进入了人体的</a:t>
            </a:r>
            <a:r>
              <a:rPr lang="en-US" altLang="zh-CN">
                <a:latin typeface="宋体" panose="02010600030101010101" pitchFamily="2" charset="-122"/>
                <a:ea typeface="宋体" panose="02010600030101010101" pitchFamily="2" charset="-122"/>
              </a:rPr>
              <a:t>_____________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你对转基因大米的推广持怎样的观点</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请根据上面的资料和你了解的信息</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表明你是支持还是反对</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并列举一条事实支持你的观点。</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答</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根据事实说出自己的观点即可 </a:t>
            </a:r>
            <a:endParaRPr lang="zh-CN" altLang="en-US">
              <a:latin typeface="宋体" panose="02010600030101010101" pitchFamily="2" charset="-122"/>
              <a:ea typeface="Times New Roman" panose="02020603050405020304" pitchFamily="18" charset="0"/>
            </a:endParaRPr>
          </a:p>
        </p:txBody>
      </p:sp>
      <p:sp>
        <p:nvSpPr>
          <p:cNvPr id="2728963" name="文本框 2728962"/>
          <p:cNvSpPr txBox="1"/>
          <p:nvPr/>
        </p:nvSpPr>
        <p:spPr>
          <a:xfrm>
            <a:off x="5208588" y="722313"/>
            <a:ext cx="3884612"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基因控制生物的性状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728964" name="文本框 2728963"/>
          <p:cNvSpPr txBox="1"/>
          <p:nvPr/>
        </p:nvSpPr>
        <p:spPr>
          <a:xfrm>
            <a:off x="2384425" y="1306513"/>
            <a:ext cx="3221038"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苏云金芽孢杆菌　</a:t>
            </a:r>
            <a:endParaRPr lang="zh-CN" altLang="en-US">
              <a:solidFill>
                <a:srgbClr val="FF0000"/>
              </a:solidFill>
              <a:latin typeface="宋体" panose="02010600030101010101" pitchFamily="2" charset="-122"/>
              <a:ea typeface="宋体" panose="02010600030101010101" pitchFamily="2" charset="-122"/>
            </a:endParaRPr>
          </a:p>
        </p:txBody>
      </p:sp>
      <p:sp>
        <p:nvSpPr>
          <p:cNvPr id="2728965" name="文本框 2728964"/>
          <p:cNvSpPr txBox="1"/>
          <p:nvPr/>
        </p:nvSpPr>
        <p:spPr>
          <a:xfrm>
            <a:off x="8845550" y="1903413"/>
            <a:ext cx="1893888"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氨基酸　</a:t>
            </a:r>
            <a:endParaRPr lang="zh-CN" altLang="en-US">
              <a:solidFill>
                <a:srgbClr val="FF0000"/>
              </a:solidFill>
              <a:latin typeface="宋体" panose="02010600030101010101" pitchFamily="2" charset="-122"/>
              <a:ea typeface="宋体" panose="02010600030101010101" pitchFamily="2" charset="-122"/>
            </a:endParaRPr>
          </a:p>
        </p:txBody>
      </p:sp>
      <p:sp>
        <p:nvSpPr>
          <p:cNvPr id="2728966" name="文本框 2728965"/>
          <p:cNvSpPr txBox="1"/>
          <p:nvPr/>
        </p:nvSpPr>
        <p:spPr>
          <a:xfrm>
            <a:off x="7351713" y="2500313"/>
            <a:ext cx="2225675"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循环系统　</a:t>
            </a:r>
            <a:endParaRPr lang="zh-CN" altLang="en-US">
              <a:solidFill>
                <a:srgbClr val="FF0000"/>
              </a:solidFill>
              <a:latin typeface="宋体" panose="02010600030101010101" pitchFamily="2" charset="-122"/>
              <a:ea typeface="宋体" panose="02010600030101010101" pitchFamily="2" charset="-122"/>
            </a:endParaRPr>
          </a:p>
        </p:txBody>
      </p:sp>
      <p:pic>
        <p:nvPicPr>
          <p:cNvPr id="2728967" name="New picture"/>
          <p:cNvPicPr/>
          <p:nvPr/>
        </p:nvPicPr>
        <p:blipFill>
          <a:blip r:embed="rId1"/>
          <a:stretch>
            <a:fillRect/>
          </a:stretch>
        </p:blipFill>
        <p:spPr>
          <a:xfrm>
            <a:off x="10604500" y="118364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28963"/>
                                        </p:tgtEl>
                                        <p:attrNameLst>
                                          <p:attrName>style.visibility</p:attrName>
                                        </p:attrNameLst>
                                      </p:cBhvr>
                                      <p:to>
                                        <p:strVal val="visible"/>
                                      </p:to>
                                    </p:set>
                                    <p:animEffect transition="in" filter="blinds(horizontal)">
                                      <p:cBhvr>
                                        <p:cTn id="7" dur="500"/>
                                        <p:tgtEl>
                                          <p:spTgt spid="27289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28964"/>
                                        </p:tgtEl>
                                        <p:attrNameLst>
                                          <p:attrName>style.visibility</p:attrName>
                                        </p:attrNameLst>
                                      </p:cBhvr>
                                      <p:to>
                                        <p:strVal val="visible"/>
                                      </p:to>
                                    </p:set>
                                    <p:animEffect transition="in" filter="blinds(horizontal)">
                                      <p:cBhvr>
                                        <p:cTn id="12" dur="500"/>
                                        <p:tgtEl>
                                          <p:spTgt spid="27289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28965"/>
                                        </p:tgtEl>
                                        <p:attrNameLst>
                                          <p:attrName>style.visibility</p:attrName>
                                        </p:attrNameLst>
                                      </p:cBhvr>
                                      <p:to>
                                        <p:strVal val="visible"/>
                                      </p:to>
                                    </p:set>
                                    <p:animEffect transition="in" filter="blinds(horizontal)">
                                      <p:cBhvr>
                                        <p:cTn id="17" dur="500"/>
                                        <p:tgtEl>
                                          <p:spTgt spid="27289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28966"/>
                                        </p:tgtEl>
                                        <p:attrNameLst>
                                          <p:attrName>style.visibility</p:attrName>
                                        </p:attrNameLst>
                                      </p:cBhvr>
                                      <p:to>
                                        <p:strVal val="visible"/>
                                      </p:to>
                                    </p:set>
                                    <p:animEffect transition="in" filter="blinds(horizontal)">
                                      <p:cBhvr>
                                        <p:cTn id="22" dur="500"/>
                                        <p:tgtEl>
                                          <p:spTgt spid="2728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8963" grpId="0"/>
      <p:bldP spid="2728964" grpId="0"/>
      <p:bldP spid="2728965" grpId="0"/>
      <p:bldP spid="272896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16"/>
          <p:cNvPicPr>
            <a:picLocks noChangeAspect="1"/>
          </p:cNvPicPr>
          <p:nvPr/>
        </p:nvPicPr>
        <p:blipFill>
          <a:blip r:embed="rId1"/>
          <a:stretch>
            <a:fillRect/>
          </a:stretch>
        </p:blipFill>
        <p:spPr>
          <a:xfrm>
            <a:off x="9155113" y="581025"/>
            <a:ext cx="3035300" cy="1463675"/>
          </a:xfrm>
          <a:prstGeom prst="rect">
            <a:avLst/>
          </a:prstGeom>
          <a:noFill/>
          <a:ln w="9525">
            <a:noFill/>
          </a:ln>
        </p:spPr>
      </p:pic>
      <p:sp>
        <p:nvSpPr>
          <p:cNvPr id="2324484" name="文本框 2324483"/>
          <p:cNvSpPr txBox="1"/>
          <p:nvPr/>
        </p:nvSpPr>
        <p:spPr>
          <a:xfrm>
            <a:off x="1204913" y="42863"/>
            <a:ext cx="3535362" cy="474662"/>
          </a:xfrm>
          <a:prstGeom prst="rect">
            <a:avLst/>
          </a:prstGeom>
          <a:noFill/>
          <a:ln w="9525">
            <a:noFill/>
          </a:ln>
        </p:spPr>
        <p:txBody>
          <a:bodyPr lIns="117176" tIns="58589" rIns="117176" bIns="58589">
            <a:spAutoFit/>
          </a:bodyPr>
          <a:lstStyle/>
          <a:p>
            <a:pPr defTabSz="1171575">
              <a:lnSpc>
                <a:spcPct val="90000"/>
              </a:lnSpc>
            </a:pPr>
            <a:r>
              <a:rPr lang="zh-CN" altLang="en-US" b="0">
                <a:solidFill>
                  <a:schemeClr val="bg1"/>
                </a:solidFill>
                <a:latin typeface="黑体" panose="02010609060101010101" pitchFamily="2" charset="-122"/>
                <a:ea typeface="黑体" panose="02010609060101010101" pitchFamily="2" charset="-122"/>
              </a:rPr>
              <a:t>自主预习</a:t>
            </a:r>
            <a:r>
              <a:rPr lang="en-US" altLang="zh-CN" b="0">
                <a:solidFill>
                  <a:schemeClr val="bg1"/>
                </a:solidFill>
                <a:latin typeface="宋体" panose="02010600030101010101" pitchFamily="2" charset="-122"/>
                <a:ea typeface="黑体" panose="02010609060101010101" pitchFamily="2" charset="-122"/>
              </a:rPr>
              <a:t>·</a:t>
            </a:r>
            <a:r>
              <a:rPr lang="zh-CN" altLang="en-US" b="0">
                <a:solidFill>
                  <a:schemeClr val="bg1"/>
                </a:solidFill>
                <a:latin typeface="黑体" panose="02010609060101010101" pitchFamily="2" charset="-122"/>
                <a:ea typeface="黑体" panose="02010609060101010101" pitchFamily="2" charset="-122"/>
              </a:rPr>
              <a:t>认新知</a:t>
            </a:r>
            <a:endParaRPr lang="zh-CN" altLang="en-US" b="0">
              <a:solidFill>
                <a:schemeClr val="bg1"/>
              </a:solidFill>
              <a:latin typeface="黑体" panose="02010609060101010101" pitchFamily="2" charset="-122"/>
              <a:ea typeface="黑体" panose="02010609060101010101" pitchFamily="2" charset="-122"/>
            </a:endParaRPr>
          </a:p>
        </p:txBody>
      </p:sp>
      <p:sp>
        <p:nvSpPr>
          <p:cNvPr id="2324486" name="文本框 2324485"/>
          <p:cNvSpPr txBox="1"/>
          <p:nvPr/>
        </p:nvSpPr>
        <p:spPr>
          <a:xfrm>
            <a:off x="298450" y="825500"/>
            <a:ext cx="11650663" cy="1903413"/>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【生活小思考】</a:t>
            </a:r>
            <a:endPar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王大爷去超市买菜</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他想买扁豆</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售货员说</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只有转基因的。”</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什么是转基因扁豆</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举例说明。</a:t>
            </a:r>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0000FF"/>
              </a:solidFill>
              <a:latin typeface="宋体" panose="02010600030101010101" pitchFamily="2" charset="-122"/>
              <a:ea typeface="Times New Roman" panose="02020603050405020304" pitchFamily="18" charset="0"/>
            </a:endParaRPr>
          </a:p>
        </p:txBody>
      </p:sp>
      <p:pic>
        <p:nvPicPr>
          <p:cNvPr id="2324492" name="图片.jpg" descr="id:2147498045;FounderCES"/>
          <p:cNvPicPr>
            <a:picLocks noChangeAspect="1"/>
          </p:cNvPicPr>
          <p:nvPr/>
        </p:nvPicPr>
        <p:blipFill>
          <a:blip r:embed="rId2"/>
          <a:stretch>
            <a:fillRect/>
          </a:stretch>
        </p:blipFill>
        <p:spPr>
          <a:xfrm>
            <a:off x="863600" y="3302000"/>
            <a:ext cx="1984375" cy="1957388"/>
          </a:xfrm>
          <a:prstGeom prst="rect">
            <a:avLst/>
          </a:prstGeom>
          <a:noFill/>
          <a:ln w="9525">
            <a:noFill/>
          </a:ln>
        </p:spPr>
      </p:pic>
      <p:pic>
        <p:nvPicPr>
          <p:cNvPr id="2324493" name="20sw8jn17.jpg" descr="id:2147498052;FounderCES"/>
          <p:cNvPicPr>
            <a:picLocks noChangeAspect="1"/>
          </p:cNvPicPr>
          <p:nvPr/>
        </p:nvPicPr>
        <p:blipFill>
          <a:blip r:embed="rId3"/>
          <a:stretch>
            <a:fillRect/>
          </a:stretch>
        </p:blipFill>
        <p:spPr>
          <a:xfrm>
            <a:off x="6311900" y="2895600"/>
            <a:ext cx="2863850" cy="2730500"/>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7826" name="文本框 2637825"/>
          <p:cNvSpPr txBox="1"/>
          <p:nvPr/>
        </p:nvSpPr>
        <p:spPr>
          <a:xfrm>
            <a:off x="298450" y="633413"/>
            <a:ext cx="12901613" cy="4879975"/>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【知识点一】</a:t>
            </a:r>
            <a:r>
              <a:rPr lang="zh-CN" altLang="en-US">
                <a:latin typeface="宋体" panose="02010600030101010101" pitchFamily="2" charset="-122"/>
                <a:ea typeface="宋体" panose="02010600030101010101" pitchFamily="2" charset="-122"/>
                <a:cs typeface="Times New Roman" panose="02020603050405020304" pitchFamily="18" charset="0"/>
              </a:rPr>
              <a:t>　基因工程和转基因技术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教材</a:t>
            </a:r>
            <a:r>
              <a:rPr lang="en-US" altLang="zh-CN">
                <a:latin typeface="宋体" panose="02010600030101010101" pitchFamily="2" charset="-122"/>
                <a:ea typeface="宋体" panose="02010600030101010101" pitchFamily="2" charset="-122"/>
                <a:cs typeface="Times New Roman" panose="02020603050405020304" pitchFamily="18" charset="0"/>
              </a:rPr>
              <a:t>P73</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P74)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基因工程</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概念</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按照</a:t>
            </a:r>
            <a:r>
              <a:rPr lang="en-US" altLang="zh-CN">
                <a:latin typeface="宋体" panose="02010600030101010101" pitchFamily="2" charset="-122"/>
                <a:ea typeface="宋体" panose="02010600030101010101" pitchFamily="2" charset="-122"/>
                <a:cs typeface="Times New Roman" panose="02020603050405020304" pitchFamily="18" charset="0"/>
              </a:rPr>
              <a:t>___</a:t>
            </a:r>
            <a:r>
              <a:rPr lang="zh-CN" altLang="en-US">
                <a:latin typeface="宋体" panose="02010600030101010101" pitchFamily="2" charset="-122"/>
                <a:ea typeface="宋体" panose="02010600030101010101" pitchFamily="2" charset="-122"/>
                <a:cs typeface="Times New Roman" panose="02020603050405020304" pitchFamily="18" charset="0"/>
              </a:rPr>
              <a:t>的意愿</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运用人工方法</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对生物的</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进行改造的重组技</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应用</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已被广泛地应用于农业、医药、</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等方面。</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转基因技术</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转基因动、植物</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被导入</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的动、植物</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如转基因抗虫棉、“巨型小</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鼠”等。 </a:t>
            </a:r>
            <a:endParaRPr lang="zh-CN" altLang="en-US">
              <a:latin typeface="宋体" panose="02010600030101010101" pitchFamily="2" charset="-122"/>
              <a:ea typeface="Times New Roman" panose="02020603050405020304" pitchFamily="18" charset="0"/>
            </a:endParaRPr>
          </a:p>
        </p:txBody>
      </p:sp>
      <p:sp>
        <p:nvSpPr>
          <p:cNvPr id="2637827" name="文本框 2637826"/>
          <p:cNvSpPr txBox="1"/>
          <p:nvPr/>
        </p:nvSpPr>
        <p:spPr>
          <a:xfrm>
            <a:off x="2327275" y="1763713"/>
            <a:ext cx="65405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人</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37828" name="文本框 2637827"/>
          <p:cNvSpPr txBox="1"/>
          <p:nvPr/>
        </p:nvSpPr>
        <p:spPr>
          <a:xfrm>
            <a:off x="7385050" y="1763713"/>
            <a:ext cx="19050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基因组成</a:t>
            </a:r>
            <a:endParaRPr lang="zh-CN" altLang="en-US">
              <a:solidFill>
                <a:srgbClr val="FF0000"/>
              </a:solidFill>
              <a:latin typeface="宋体" panose="02010600030101010101" pitchFamily="2" charset="-122"/>
              <a:ea typeface="宋体" panose="02010600030101010101" pitchFamily="2" charset="-122"/>
            </a:endParaRPr>
          </a:p>
        </p:txBody>
      </p:sp>
      <p:sp>
        <p:nvSpPr>
          <p:cNvPr id="2637829" name="文本框 2637828"/>
          <p:cNvSpPr txBox="1"/>
          <p:nvPr/>
        </p:nvSpPr>
        <p:spPr>
          <a:xfrm>
            <a:off x="6216650" y="2957513"/>
            <a:ext cx="19050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环境保护</a:t>
            </a:r>
            <a:endParaRPr lang="zh-CN" altLang="en-US">
              <a:solidFill>
                <a:srgbClr val="FF0000"/>
              </a:solidFill>
              <a:latin typeface="宋体" panose="02010600030101010101" pitchFamily="2" charset="-122"/>
              <a:ea typeface="宋体" panose="02010600030101010101" pitchFamily="2" charset="-122"/>
            </a:endParaRPr>
          </a:p>
        </p:txBody>
      </p:sp>
      <p:sp>
        <p:nvSpPr>
          <p:cNvPr id="2637830" name="文本框 2637829"/>
          <p:cNvSpPr txBox="1"/>
          <p:nvPr/>
        </p:nvSpPr>
        <p:spPr>
          <a:xfrm>
            <a:off x="4222750" y="4151313"/>
            <a:ext cx="19050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外源基因</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37827"/>
                                        </p:tgtEl>
                                        <p:attrNameLst>
                                          <p:attrName>style.visibility</p:attrName>
                                        </p:attrNameLst>
                                      </p:cBhvr>
                                      <p:to>
                                        <p:strVal val="visible"/>
                                      </p:to>
                                    </p:set>
                                    <p:animEffect transition="in" filter="blinds(horizontal)">
                                      <p:cBhvr>
                                        <p:cTn id="7" dur="500"/>
                                        <p:tgtEl>
                                          <p:spTgt spid="26378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37828"/>
                                        </p:tgtEl>
                                        <p:attrNameLst>
                                          <p:attrName>style.visibility</p:attrName>
                                        </p:attrNameLst>
                                      </p:cBhvr>
                                      <p:to>
                                        <p:strVal val="visible"/>
                                      </p:to>
                                    </p:set>
                                    <p:animEffect transition="in" filter="blinds(horizontal)">
                                      <p:cBhvr>
                                        <p:cTn id="12" dur="500"/>
                                        <p:tgtEl>
                                          <p:spTgt spid="26378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37829"/>
                                        </p:tgtEl>
                                        <p:attrNameLst>
                                          <p:attrName>style.visibility</p:attrName>
                                        </p:attrNameLst>
                                      </p:cBhvr>
                                      <p:to>
                                        <p:strVal val="visible"/>
                                      </p:to>
                                    </p:set>
                                    <p:animEffect transition="in" filter="blinds(horizontal)">
                                      <p:cBhvr>
                                        <p:cTn id="17" dur="500"/>
                                        <p:tgtEl>
                                          <p:spTgt spid="26378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37830"/>
                                        </p:tgtEl>
                                        <p:attrNameLst>
                                          <p:attrName>style.visibility</p:attrName>
                                        </p:attrNameLst>
                                      </p:cBhvr>
                                      <p:to>
                                        <p:strVal val="visible"/>
                                      </p:to>
                                    </p:set>
                                    <p:animEffect transition="in" filter="blinds(horizontal)">
                                      <p:cBhvr>
                                        <p:cTn id="22" dur="500"/>
                                        <p:tgtEl>
                                          <p:spTgt spid="2637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7827" grpId="0"/>
      <p:bldP spid="2637828" grpId="0"/>
      <p:bldP spid="2637829" grpId="0"/>
      <p:bldP spid="263783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8850" name="文本框 2638849"/>
          <p:cNvSpPr txBox="1"/>
          <p:nvPr/>
        </p:nvSpPr>
        <p:spPr>
          <a:xfrm>
            <a:off x="298450" y="620713"/>
            <a:ext cx="13168312"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转基因抗虫棉的培育过程</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转基因技术的应用</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培育更多具有</a:t>
            </a:r>
            <a:r>
              <a:rPr lang="en-US" altLang="zh-CN" u="sng">
                <a:latin typeface="宋体" panose="02010600030101010101" pitchFamily="2" charset="-122"/>
                <a:ea typeface="宋体" panose="02010600030101010101" pitchFamily="2" charset="-122"/>
                <a:cs typeface="Times New Roman" panose="02020603050405020304" pitchFamily="18" charset="0"/>
              </a:rPr>
              <a:t>_____</a:t>
            </a:r>
            <a:r>
              <a:rPr lang="zh-CN" altLang="en-US">
                <a:latin typeface="宋体" panose="02010600030101010101" pitchFamily="2" charset="-122"/>
                <a:ea typeface="宋体" panose="02010600030101010101" pitchFamily="2" charset="-122"/>
                <a:cs typeface="Times New Roman" panose="02020603050405020304" pitchFamily="18" charset="0"/>
              </a:rPr>
              <a:t>和抗病特性的转基因作物</a:t>
            </a:r>
            <a:r>
              <a:rPr lang="en-US" altLang="zh-CN" u="sng">
                <a:latin typeface="宋体" panose="02010600030101010101" pitchFamily="2" charset="-122"/>
                <a:ea typeface="宋体" panose="02010600030101010101" pitchFamily="2" charset="-122"/>
              </a:rPr>
              <a:t>_______</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包括番茄、烟草、大豆等</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随着其大面积种植</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减少了</a:t>
            </a:r>
            <a:r>
              <a:rPr lang="zh-CN" altLang="en-US" u="sng">
                <a:latin typeface="宋体" panose="02010600030101010101" pitchFamily="2" charset="-122"/>
                <a:ea typeface="宋体" panose="02010600030101010101" pitchFamily="2" charset="-122"/>
              </a:rPr>
              <a:t>农药</a:t>
            </a:r>
            <a:r>
              <a:rPr lang="zh-CN" altLang="en-US">
                <a:latin typeface="宋体" panose="02010600030101010101" pitchFamily="2" charset="-122"/>
                <a:ea typeface="宋体" panose="02010600030101010101" pitchFamily="2" charset="-122"/>
                <a:cs typeface="Times New Roman" panose="02020603050405020304" pitchFamily="18" charset="0"/>
              </a:rPr>
              <a:t>的使用量</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从而减少</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u="sng">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Times New Roman" panose="02020603050405020304" pitchFamily="18" charset="0"/>
            </a:endParaRPr>
          </a:p>
        </p:txBody>
      </p:sp>
      <p:pic>
        <p:nvPicPr>
          <p:cNvPr id="2638852" name="图片 2638851"/>
          <p:cNvPicPr/>
          <p:nvPr/>
        </p:nvPicPr>
        <p:blipFill>
          <a:blip r:embed="rId1"/>
          <a:stretch>
            <a:fillRect/>
          </a:stretch>
        </p:blipFill>
        <p:spPr>
          <a:xfrm>
            <a:off x="2806700" y="1504950"/>
            <a:ext cx="1258888" cy="444500"/>
          </a:xfrm>
          <a:prstGeom prst="rect">
            <a:avLst/>
          </a:prstGeom>
          <a:noFill/>
          <a:ln w="9525">
            <a:noFill/>
          </a:ln>
        </p:spPr>
      </p:pic>
      <p:pic>
        <p:nvPicPr>
          <p:cNvPr id="2638853" name="图片 2638852"/>
          <p:cNvPicPr/>
          <p:nvPr/>
        </p:nvPicPr>
        <p:blipFill>
          <a:blip r:embed="rId1"/>
          <a:stretch>
            <a:fillRect/>
          </a:stretch>
        </p:blipFill>
        <p:spPr>
          <a:xfrm>
            <a:off x="2806700" y="3359150"/>
            <a:ext cx="344488" cy="406400"/>
          </a:xfrm>
          <a:prstGeom prst="rect">
            <a:avLst/>
          </a:prstGeom>
          <a:noFill/>
          <a:ln w="9525">
            <a:noFill/>
          </a:ln>
        </p:spPr>
      </p:pic>
      <p:pic>
        <p:nvPicPr>
          <p:cNvPr id="2638854" name="图片 2638853"/>
          <p:cNvPicPr/>
          <p:nvPr/>
        </p:nvPicPr>
        <p:blipFill>
          <a:blip r:embed="rId1"/>
          <a:stretch>
            <a:fillRect/>
          </a:stretch>
        </p:blipFill>
        <p:spPr>
          <a:xfrm>
            <a:off x="4432300" y="3371850"/>
            <a:ext cx="1601788" cy="381000"/>
          </a:xfrm>
          <a:prstGeom prst="rect">
            <a:avLst/>
          </a:prstGeom>
          <a:noFill/>
          <a:ln w="9525">
            <a:noFill/>
          </a:ln>
        </p:spPr>
      </p:pic>
      <p:sp>
        <p:nvSpPr>
          <p:cNvPr id="2638855" name="文本框 2638854"/>
          <p:cNvSpPr txBox="1"/>
          <p:nvPr/>
        </p:nvSpPr>
        <p:spPr>
          <a:xfrm>
            <a:off x="5697538" y="4138613"/>
            <a:ext cx="898525"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抗虫</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38856" name="文本框 2638855"/>
          <p:cNvSpPr txBox="1"/>
          <p:nvPr/>
        </p:nvSpPr>
        <p:spPr>
          <a:xfrm>
            <a:off x="10180638" y="4138613"/>
            <a:ext cx="1230312"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新品种</a:t>
            </a:r>
            <a:endParaRPr lang="zh-CN" altLang="en-US">
              <a:solidFill>
                <a:srgbClr val="FF0000"/>
              </a:solidFill>
              <a:latin typeface="宋体" panose="02010600030101010101" pitchFamily="2" charset="-122"/>
              <a:ea typeface="宋体" panose="02010600030101010101" pitchFamily="2" charset="-122"/>
            </a:endParaRPr>
          </a:p>
        </p:txBody>
      </p:sp>
      <p:sp>
        <p:nvSpPr>
          <p:cNvPr id="2638857" name="文本框 2638856"/>
          <p:cNvSpPr txBox="1"/>
          <p:nvPr/>
        </p:nvSpPr>
        <p:spPr>
          <a:xfrm>
            <a:off x="387350" y="5319713"/>
            <a:ext cx="1562100"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环境污染</a:t>
            </a:r>
            <a:endParaRPr lang="zh-CN" altLang="en-US">
              <a:solidFill>
                <a:srgbClr val="FF0000"/>
              </a:solidFill>
              <a:latin typeface="宋体" panose="02010600030101010101" pitchFamily="2" charset="-122"/>
              <a:ea typeface="宋体" panose="02010600030101010101" pitchFamily="2" charset="-122"/>
            </a:endParaRPr>
          </a:p>
        </p:txBody>
      </p:sp>
      <p:pic>
        <p:nvPicPr>
          <p:cNvPr id="2638861" name="图片 2638860"/>
          <p:cNvPicPr>
            <a:picLocks noChangeAspect="1"/>
          </p:cNvPicPr>
          <p:nvPr/>
        </p:nvPicPr>
        <p:blipFill>
          <a:blip r:embed="rId2"/>
          <a:stretch>
            <a:fillRect/>
          </a:stretch>
        </p:blipFill>
        <p:spPr>
          <a:xfrm>
            <a:off x="688975" y="1273175"/>
            <a:ext cx="6415088" cy="2900363"/>
          </a:xfrm>
          <a:prstGeom prst="rect">
            <a:avLst/>
          </a:prstGeom>
          <a:noFill/>
          <a:ln w="9525">
            <a:noFill/>
          </a:ln>
        </p:spPr>
      </p:pic>
      <p:pic>
        <p:nvPicPr>
          <p:cNvPr id="2638863" name="图片 2638862"/>
          <p:cNvPicPr/>
          <p:nvPr/>
        </p:nvPicPr>
        <p:blipFill>
          <a:blip r:embed="rId1"/>
          <a:stretch>
            <a:fillRect/>
          </a:stretch>
        </p:blipFill>
        <p:spPr>
          <a:xfrm>
            <a:off x="3187700" y="1619250"/>
            <a:ext cx="1296988" cy="469900"/>
          </a:xfrm>
          <a:prstGeom prst="rect">
            <a:avLst/>
          </a:prstGeom>
          <a:noFill/>
          <a:ln w="9525">
            <a:noFill/>
          </a:ln>
        </p:spPr>
      </p:pic>
      <p:pic>
        <p:nvPicPr>
          <p:cNvPr id="2638864" name="图片 2638863"/>
          <p:cNvPicPr/>
          <p:nvPr/>
        </p:nvPicPr>
        <p:blipFill>
          <a:blip r:embed="rId1"/>
          <a:stretch>
            <a:fillRect/>
          </a:stretch>
        </p:blipFill>
        <p:spPr>
          <a:xfrm>
            <a:off x="3187700" y="3486150"/>
            <a:ext cx="344488" cy="444500"/>
          </a:xfrm>
          <a:prstGeom prst="rect">
            <a:avLst/>
          </a:prstGeom>
          <a:noFill/>
          <a:ln w="9525">
            <a:noFill/>
          </a:ln>
        </p:spPr>
      </p:pic>
      <p:pic>
        <p:nvPicPr>
          <p:cNvPr id="2638865" name="图片 2638864"/>
          <p:cNvPicPr/>
          <p:nvPr/>
        </p:nvPicPr>
        <p:blipFill>
          <a:blip r:embed="rId1"/>
          <a:stretch>
            <a:fillRect/>
          </a:stretch>
        </p:blipFill>
        <p:spPr>
          <a:xfrm>
            <a:off x="4851400" y="3448050"/>
            <a:ext cx="1627188" cy="482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638863"/>
                                        </p:tgtEl>
                                      </p:cBhvr>
                                    </p:animEffect>
                                    <p:set>
                                      <p:cBhvr>
                                        <p:cTn id="7" dur="1" fill="hold">
                                          <p:stCondLst>
                                            <p:cond delay="499"/>
                                          </p:stCondLst>
                                        </p:cTn>
                                        <p:tgtEl>
                                          <p:spTgt spid="263886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638864"/>
                                        </p:tgtEl>
                                      </p:cBhvr>
                                    </p:animEffect>
                                    <p:set>
                                      <p:cBhvr>
                                        <p:cTn id="12" dur="1" fill="hold">
                                          <p:stCondLst>
                                            <p:cond delay="499"/>
                                          </p:stCondLst>
                                        </p:cTn>
                                        <p:tgtEl>
                                          <p:spTgt spid="263886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2638865"/>
                                        </p:tgtEl>
                                      </p:cBhvr>
                                    </p:animEffect>
                                    <p:set>
                                      <p:cBhvr>
                                        <p:cTn id="17" dur="1" fill="hold">
                                          <p:stCondLst>
                                            <p:cond delay="499"/>
                                          </p:stCondLst>
                                        </p:cTn>
                                        <p:tgtEl>
                                          <p:spTgt spid="263886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38855"/>
                                        </p:tgtEl>
                                        <p:attrNameLst>
                                          <p:attrName>style.visibility</p:attrName>
                                        </p:attrNameLst>
                                      </p:cBhvr>
                                      <p:to>
                                        <p:strVal val="visible"/>
                                      </p:to>
                                    </p:set>
                                    <p:animEffect transition="in" filter="blinds(horizontal)">
                                      <p:cBhvr>
                                        <p:cTn id="22" dur="500"/>
                                        <p:tgtEl>
                                          <p:spTgt spid="263885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38856"/>
                                        </p:tgtEl>
                                        <p:attrNameLst>
                                          <p:attrName>style.visibility</p:attrName>
                                        </p:attrNameLst>
                                      </p:cBhvr>
                                      <p:to>
                                        <p:strVal val="visible"/>
                                      </p:to>
                                    </p:set>
                                    <p:animEffect transition="in" filter="blinds(horizontal)">
                                      <p:cBhvr>
                                        <p:cTn id="27" dur="500"/>
                                        <p:tgtEl>
                                          <p:spTgt spid="263885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38857"/>
                                        </p:tgtEl>
                                        <p:attrNameLst>
                                          <p:attrName>style.visibility</p:attrName>
                                        </p:attrNameLst>
                                      </p:cBhvr>
                                      <p:to>
                                        <p:strVal val="visible"/>
                                      </p:to>
                                    </p:set>
                                    <p:animEffect transition="in" filter="blinds(horizontal)">
                                      <p:cBhvr>
                                        <p:cTn id="32" dur="500"/>
                                        <p:tgtEl>
                                          <p:spTgt spid="263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8855" grpId="0"/>
      <p:bldP spid="2638856" grpId="0"/>
      <p:bldP spid="263885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9874" name="文本框 2639873"/>
          <p:cNvSpPr txBox="1"/>
          <p:nvPr/>
        </p:nvSpPr>
        <p:spPr>
          <a:xfrm>
            <a:off x="298450" y="430213"/>
            <a:ext cx="11593513" cy="6070600"/>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深入思考</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基因工程的实质是什么</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solidFill>
                <a:srgbClr val="0000FF"/>
              </a:solidFill>
              <a:latin typeface="宋体" panose="02010600030101010101" pitchFamily="2" charset="-122"/>
              <a:ea typeface="楷体_GB2312" panose="02010609030101010101" pitchFamily="49" charset="-122"/>
            </a:endParaRPr>
          </a:p>
          <a:p>
            <a:pPr defTabSz="1171575"/>
            <a:r>
              <a:rPr lang="en-US" altLang="zh-CN">
                <a:solidFill>
                  <a:srgbClr val="0000FF"/>
                </a:solidFill>
                <a:latin typeface="宋体" panose="02010600030101010101" pitchFamily="2" charset="-122"/>
                <a:ea typeface="楷体_GB2312" panose="02010609030101010101" pitchFamily="49" charset="-122"/>
              </a:rPr>
              <a:t> </a:t>
            </a:r>
            <a:endParaRPr lang="en-US" altLang="zh-CN">
              <a:solidFill>
                <a:srgbClr val="0000FF"/>
              </a:solidFill>
              <a:latin typeface="宋体" panose="02010600030101010101" pitchFamily="2" charset="-122"/>
              <a:ea typeface="楷体_GB2312" panose="02010609030101010101" pitchFamily="49" charset="-122"/>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请写出</a:t>
            </a:r>
            <a:r>
              <a:rPr lang="zh-CN" altLang="en-US">
                <a:solidFill>
                  <a:schemeClr val="tx1"/>
                </a:solidFill>
                <a:latin typeface="宋体" panose="02010600030101010101" pitchFamily="2" charset="-122"/>
                <a:ea typeface="宋体" panose="02010600030101010101" pitchFamily="2" charset="-122"/>
                <a:cs typeface="Times New Roman" panose="02020603050405020304" pitchFamily="18" charset="0"/>
              </a:rPr>
              <a:t>【生活小思考】</a:t>
            </a:r>
            <a:r>
              <a:rPr lang="zh-CN" altLang="en-US">
                <a:latin typeface="宋体" panose="02010600030101010101" pitchFamily="2" charset="-122"/>
                <a:ea typeface="宋体" panose="02010600030101010101" pitchFamily="2" charset="-122"/>
                <a:cs typeface="Times New Roman" panose="02020603050405020304" pitchFamily="18" charset="0"/>
              </a:rPr>
              <a:t>问题的答案。</a:t>
            </a:r>
            <a:endParaRPr lang="zh-CN" altLang="en-US">
              <a:solidFill>
                <a:srgbClr val="0000FF"/>
              </a:solidFill>
              <a:latin typeface="宋体" panose="02010600030101010101" pitchFamily="2" charset="-122"/>
              <a:ea typeface="楷体_GB2312" panose="02010609030101010101" pitchFamily="49" charset="-122"/>
            </a:endParaRPr>
          </a:p>
          <a:p>
            <a:pPr defTabSz="1171575"/>
            <a:r>
              <a:rPr lang="zh-CN" altLang="en-US">
                <a:solidFill>
                  <a:srgbClr val="0000FF"/>
                </a:solidFill>
                <a:latin typeface="宋体" panose="02010600030101010101" pitchFamily="2" charset="-122"/>
                <a:ea typeface="楷体_GB2312" panose="02010609030101010101" pitchFamily="49" charset="-122"/>
              </a:rPr>
              <a:t> </a:t>
            </a:r>
            <a:endParaRPr lang="zh-CN" altLang="en-US">
              <a:latin typeface="宋体" panose="02010600030101010101" pitchFamily="2" charset="-122"/>
              <a:ea typeface="楷体_GB2312" panose="02010609030101010101" pitchFamily="49" charset="-122"/>
            </a:endParaRPr>
          </a:p>
          <a:p>
            <a:pPr defTabSz="1171575"/>
            <a:r>
              <a:rPr lang="zh-CN" altLang="zh-CN">
                <a:solidFill>
                  <a:srgbClr val="0000FF"/>
                </a:solidFill>
                <a:latin typeface="宋体" panose="02010600030101010101" pitchFamily="2" charset="-122"/>
                <a:ea typeface="宋体" panose="02010600030101010101" pitchFamily="2" charset="-122"/>
                <a:cs typeface="Times New Roman" panose="02020603050405020304" pitchFamily="18" charset="0"/>
              </a:rPr>
              <a:t>【名师在线】</a:t>
            </a:r>
            <a:endParaRPr lang="zh-CN"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zh-CN">
                <a:latin typeface="宋体" panose="02010600030101010101" pitchFamily="2" charset="-122"/>
                <a:ea typeface="宋体" panose="02010600030101010101" pitchFamily="2" charset="-122"/>
                <a:cs typeface="Times New Roman" panose="02020603050405020304" pitchFamily="18" charset="0"/>
              </a:rPr>
              <a:t>　常用细菌作为“工程菌”的原因</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rPr>
              <a:t>(1)</a:t>
            </a:r>
            <a:r>
              <a:rPr lang="zh-CN" altLang="en-US">
                <a:latin typeface="宋体" panose="02010600030101010101" pitchFamily="2" charset="-122"/>
                <a:ea typeface="宋体" panose="02010600030101010101" pitchFamily="2" charset="-122"/>
              </a:rPr>
              <a:t>细菌的繁殖速度快</a:t>
            </a:r>
            <a:r>
              <a:rPr lang="en-US" altLang="zh-CN">
                <a:latin typeface="宋体" panose="02010600030101010101" pitchFamily="2" charset="-122"/>
                <a:ea typeface="宋体" panose="02010600030101010101" pitchFamily="2" charset="-122"/>
              </a:rPr>
              <a:t>,</a:t>
            </a:r>
            <a:r>
              <a:rPr lang="zh-CN" altLang="en-US">
                <a:latin typeface="宋体" panose="02010600030101010101" pitchFamily="2" charset="-122"/>
                <a:ea typeface="宋体" panose="02010600030101010101" pitchFamily="2" charset="-122"/>
              </a:rPr>
              <a:t>可提高产量</a:t>
            </a:r>
            <a:r>
              <a:rPr lang="en-US" altLang="zh-CN">
                <a:latin typeface="宋体" panose="02010600030101010101" pitchFamily="2" charset="-122"/>
                <a:ea typeface="宋体" panose="02010600030101010101" pitchFamily="2" charset="-122"/>
              </a:rPr>
              <a:t>;</a:t>
            </a:r>
            <a:endParaRPr lang="en-US" altLang="zh-CN">
              <a:latin typeface="宋体" panose="02010600030101010101" pitchFamily="2" charset="-122"/>
              <a:ea typeface="宋体" panose="02010600030101010101" pitchFamily="2" charset="-122"/>
            </a:endParaRPr>
          </a:p>
          <a:p>
            <a:pPr defTabSz="1171575"/>
            <a:r>
              <a:rPr lang="en-US" altLang="zh-CN">
                <a:latin typeface="宋体" panose="02010600030101010101" pitchFamily="2" charset="-122"/>
                <a:ea typeface="宋体" panose="02010600030101010101" pitchFamily="2" charset="-122"/>
              </a:rPr>
              <a:t>(2)</a:t>
            </a:r>
            <a:r>
              <a:rPr lang="zh-CN" altLang="en-US">
                <a:latin typeface="宋体" panose="02010600030101010101" pitchFamily="2" charset="-122"/>
                <a:ea typeface="宋体" panose="02010600030101010101" pitchFamily="2" charset="-122"/>
              </a:rPr>
              <a:t>细菌的繁殖属于无性繁殖</a:t>
            </a:r>
            <a:r>
              <a:rPr lang="en-US" altLang="zh-CN">
                <a:latin typeface="宋体" panose="02010600030101010101" pitchFamily="2" charset="-122"/>
                <a:ea typeface="宋体" panose="02010600030101010101" pitchFamily="2" charset="-122"/>
              </a:rPr>
              <a:t>,</a:t>
            </a:r>
            <a:r>
              <a:rPr lang="zh-CN" altLang="en-US">
                <a:latin typeface="宋体" panose="02010600030101010101" pitchFamily="2" charset="-122"/>
                <a:ea typeface="宋体" panose="02010600030101010101" pitchFamily="2" charset="-122"/>
              </a:rPr>
              <a:t>可保持转入基因所控制的性状。  </a:t>
            </a:r>
            <a:endParaRPr lang="zh-CN" altLang="en-US">
              <a:latin typeface="宋体" panose="02010600030101010101" pitchFamily="2" charset="-122"/>
              <a:ea typeface="宋体" panose="02010600030101010101" pitchFamily="2" charset="-122"/>
            </a:endParaRPr>
          </a:p>
        </p:txBody>
      </p:sp>
      <p:sp>
        <p:nvSpPr>
          <p:cNvPr id="2639876" name="文本框 2639875"/>
          <p:cNvSpPr txBox="1"/>
          <p:nvPr/>
        </p:nvSpPr>
        <p:spPr>
          <a:xfrm>
            <a:off x="407988" y="1562100"/>
            <a:ext cx="11352212" cy="1308100"/>
          </a:xfrm>
          <a:prstGeom prst="rect">
            <a:avLst/>
          </a:prstGeom>
          <a:noFill/>
          <a:ln w="9525">
            <a:noFill/>
          </a:ln>
        </p:spPr>
        <p:txBody>
          <a:bodyPr wrap="none" lIns="117176" tIns="58589" rIns="117176" bIns="58589" anchor="b" anchorCtr="1">
            <a:spAutoFit/>
          </a:bodyPr>
          <a:lstStyle/>
          <a:p>
            <a:pPr defTabSz="1171575"/>
            <a:r>
              <a:rPr lang="zh-CN" altLang="en-US">
                <a:solidFill>
                  <a:srgbClr val="3333FF"/>
                </a:solidFill>
                <a:latin typeface="宋体" panose="02010600030101010101" pitchFamily="2" charset="-122"/>
                <a:ea typeface="楷体_GB2312" panose="02010609030101010101" pitchFamily="49" charset="-122"/>
              </a:rPr>
              <a:t>提示</a:t>
            </a:r>
            <a:r>
              <a:rPr lang="en-US" altLang="zh-CN">
                <a:solidFill>
                  <a:srgbClr val="3333FF"/>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基因工程的实质是通过改造生物的遗传物质</a:t>
            </a:r>
            <a:r>
              <a:rPr lang="en-US" altLang="zh-CN">
                <a:solidFill>
                  <a:schemeClr val="tx1"/>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定向改造生物的遗传性状</a:t>
            </a:r>
            <a:r>
              <a:rPr lang="en-US" altLang="zh-CN">
                <a:solidFill>
                  <a:schemeClr val="tx1"/>
                </a:solidFill>
                <a:latin typeface="宋体" panose="02010600030101010101" pitchFamily="2" charset="-122"/>
                <a:ea typeface="楷体_GB2312" panose="02010609030101010101" pitchFamily="49" charset="-122"/>
              </a:rPr>
              <a:t>,</a:t>
            </a:r>
            <a:endParaRPr lang="en-US" altLang="zh-CN">
              <a:solidFill>
                <a:schemeClr val="tx1"/>
              </a:solidFill>
              <a:latin typeface="宋体" panose="02010600030101010101" pitchFamily="2" charset="-122"/>
              <a:ea typeface="楷体_GB2312" panose="02010609030101010101" pitchFamily="49" charset="-122"/>
            </a:endParaRPr>
          </a:p>
          <a:p>
            <a:pPr defTabSz="1171575"/>
            <a:r>
              <a:rPr lang="zh-CN" altLang="en-US">
                <a:solidFill>
                  <a:schemeClr val="tx1"/>
                </a:solidFill>
                <a:latin typeface="宋体" panose="02010600030101010101" pitchFamily="2" charset="-122"/>
                <a:ea typeface="楷体_GB2312" panose="02010609030101010101" pitchFamily="49" charset="-122"/>
              </a:rPr>
              <a:t>并通过工程化为人类提供有用的产品及服务。</a:t>
            </a:r>
            <a:endParaRPr lang="zh-CN" altLang="en-US">
              <a:solidFill>
                <a:schemeClr val="tx1"/>
              </a:solidFill>
              <a:latin typeface="宋体" panose="02010600030101010101" pitchFamily="2" charset="-122"/>
              <a:ea typeface="楷体_GB2312" panose="02010609030101010101" pitchFamily="49" charset="-122"/>
            </a:endParaRPr>
          </a:p>
        </p:txBody>
      </p:sp>
      <p:sp>
        <p:nvSpPr>
          <p:cNvPr id="2639877" name="文本框 2639876"/>
          <p:cNvSpPr txBox="1"/>
          <p:nvPr/>
        </p:nvSpPr>
        <p:spPr>
          <a:xfrm>
            <a:off x="403225" y="3351213"/>
            <a:ext cx="8199438" cy="712787"/>
          </a:xfrm>
          <a:prstGeom prst="rect">
            <a:avLst/>
          </a:prstGeom>
          <a:noFill/>
          <a:ln w="9525">
            <a:noFill/>
          </a:ln>
        </p:spPr>
        <p:txBody>
          <a:bodyPr wrap="none" lIns="117176" tIns="58589" rIns="117176" bIns="58589" anchor="b" anchorCtr="1">
            <a:spAutoFit/>
          </a:bodyPr>
          <a:lstStyle/>
          <a:p>
            <a:pPr defTabSz="1171575"/>
            <a:r>
              <a:rPr lang="zh-CN" altLang="en-US">
                <a:solidFill>
                  <a:srgbClr val="0000FF"/>
                </a:solidFill>
                <a:latin typeface="宋体" panose="02010600030101010101" pitchFamily="2" charset="-122"/>
                <a:ea typeface="楷体_GB2312" panose="02010609030101010101" pitchFamily="49" charset="-122"/>
              </a:rPr>
              <a:t>提示</a:t>
            </a:r>
            <a:r>
              <a:rPr lang="en-US" altLang="zh-CN">
                <a:solidFill>
                  <a:srgbClr val="0000FF"/>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转入了其他生物基因的扁豆</a:t>
            </a:r>
            <a:r>
              <a:rPr lang="en-US" altLang="zh-CN">
                <a:solidFill>
                  <a:schemeClr val="tx1"/>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如转基因抗虫扁豆。</a:t>
            </a:r>
            <a:endParaRPr lang="zh-CN" altLang="en-US">
              <a:solidFill>
                <a:schemeClr val="tx1"/>
              </a:solidFill>
              <a:latin typeface="宋体" panose="02010600030101010101" pitchFamily="2" charset="-122"/>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39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398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9876" grpId="0"/>
      <p:bldP spid="263987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17346" name="文本框 2617345"/>
          <p:cNvSpPr txBox="1"/>
          <p:nvPr/>
        </p:nvSpPr>
        <p:spPr>
          <a:xfrm>
            <a:off x="298450" y="925513"/>
            <a:ext cx="12622213" cy="4284662"/>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【知识点二】</a:t>
            </a:r>
            <a:r>
              <a:rPr lang="zh-CN" altLang="en-US">
                <a:latin typeface="宋体" panose="02010600030101010101" pitchFamily="2" charset="-122"/>
                <a:ea typeface="宋体" panose="02010600030101010101" pitchFamily="2" charset="-122"/>
                <a:cs typeface="Times New Roman" panose="02020603050405020304" pitchFamily="18" charset="0"/>
              </a:rPr>
              <a:t>　细胞工程和克隆技术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教材</a:t>
            </a:r>
            <a:r>
              <a:rPr lang="en-US" altLang="zh-CN">
                <a:latin typeface="宋体" panose="02010600030101010101" pitchFamily="2" charset="-122"/>
                <a:ea typeface="宋体" panose="02010600030101010101" pitchFamily="2" charset="-122"/>
                <a:cs typeface="Times New Roman" panose="02020603050405020304" pitchFamily="18" charset="0"/>
              </a:rPr>
              <a:t>P74</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P76)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细胞工程</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概念</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在细胞水平上有计划地改造细胞的</a:t>
            </a:r>
            <a:r>
              <a:rPr lang="en-US" altLang="zh-CN" u="sng">
                <a:latin typeface="宋体" panose="02010600030101010101" pitchFamily="2" charset="-122"/>
                <a:ea typeface="宋体" panose="02010600030101010101" pitchFamily="2" charset="-122"/>
                <a:cs typeface="Times New Roman" panose="02020603050405020304" pitchFamily="18" charset="0"/>
              </a:rPr>
              <a:t>_________</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培育人类所需要的</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u="sng">
                <a:latin typeface="宋体" panose="02010600030101010101" pitchFamily="2" charset="-122"/>
                <a:ea typeface="宋体" panose="02010600030101010101" pitchFamily="2" charset="-122"/>
                <a:cs typeface="Times New Roman" panose="02020603050405020304" pitchFamily="18" charset="0"/>
              </a:rPr>
              <a:t>___________</a:t>
            </a:r>
            <a:r>
              <a:rPr lang="zh-CN" altLang="en-US">
                <a:latin typeface="宋体" panose="02010600030101010101" pitchFamily="2" charset="-122"/>
                <a:ea typeface="宋体" panose="02010600030101010101" pitchFamily="2" charset="-122"/>
                <a:cs typeface="Times New Roman" panose="02020603050405020304" pitchFamily="18" charset="0"/>
              </a:rPr>
              <a:t>的技术。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细胞工程取得重大进展的标志</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en-US" altLang="zh-CN" u="sng">
                <a:latin typeface="宋体" panose="02010600030101010101" pitchFamily="2" charset="-122"/>
                <a:ea typeface="宋体" panose="02010600030101010101" pitchFamily="2" charset="-122"/>
                <a:cs typeface="Times New Roman" panose="02020603050405020304" pitchFamily="18" charset="0"/>
              </a:rPr>
              <a:t>___________</a:t>
            </a:r>
            <a:r>
              <a:rPr lang="zh-CN" altLang="en-US">
                <a:latin typeface="宋体" panose="02010600030101010101" pitchFamily="2" charset="-122"/>
                <a:ea typeface="宋体" panose="02010600030101010101" pitchFamily="2" charset="-122"/>
                <a:cs typeface="Times New Roman" panose="02020603050405020304" pitchFamily="18" charset="0"/>
              </a:rPr>
              <a:t>的诞生。</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克隆技术</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概念</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不经过</a:t>
            </a:r>
            <a:r>
              <a:rPr lang="en-US" altLang="zh-CN" u="sng">
                <a:latin typeface="宋体" panose="02010600030101010101" pitchFamily="2" charset="-122"/>
                <a:ea typeface="宋体" panose="02010600030101010101" pitchFamily="2" charset="-122"/>
                <a:cs typeface="Times New Roman" panose="02020603050405020304" pitchFamily="18" charset="0"/>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而获得新个体的方法。</a:t>
            </a:r>
            <a:endParaRPr lang="zh-CN" altLang="en-US">
              <a:latin typeface="宋体" panose="02010600030101010101" pitchFamily="2" charset="-122"/>
              <a:ea typeface="Times New Roman" panose="02020603050405020304" pitchFamily="18" charset="0"/>
            </a:endParaRPr>
          </a:p>
        </p:txBody>
      </p:sp>
      <p:sp>
        <p:nvSpPr>
          <p:cNvPr id="2617347" name="文本框 2617346"/>
          <p:cNvSpPr txBox="1"/>
          <p:nvPr/>
        </p:nvSpPr>
        <p:spPr>
          <a:xfrm>
            <a:off x="6572250" y="2055813"/>
            <a:ext cx="18034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遗传物质</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17349" name="文本框 2617348"/>
          <p:cNvSpPr txBox="1"/>
          <p:nvPr/>
        </p:nvSpPr>
        <p:spPr>
          <a:xfrm>
            <a:off x="271463" y="2652713"/>
            <a:ext cx="2185987"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生物新品种</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17350" name="文本框 2617349"/>
          <p:cNvSpPr txBox="1"/>
          <p:nvPr/>
        </p:nvSpPr>
        <p:spPr>
          <a:xfrm>
            <a:off x="5251450" y="3249613"/>
            <a:ext cx="2185988"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克隆羊多莉</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17351" name="文本框 2617350"/>
          <p:cNvSpPr txBox="1"/>
          <p:nvPr/>
        </p:nvSpPr>
        <p:spPr>
          <a:xfrm>
            <a:off x="2597150" y="4443413"/>
            <a:ext cx="18034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受精作用</a:t>
            </a:r>
            <a:endParaRPr lang="zh-CN" altLang="en-US">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17347"/>
                                        </p:tgtEl>
                                        <p:attrNameLst>
                                          <p:attrName>style.visibility</p:attrName>
                                        </p:attrNameLst>
                                      </p:cBhvr>
                                      <p:to>
                                        <p:strVal val="visible"/>
                                      </p:to>
                                    </p:set>
                                    <p:animEffect transition="in" filter="blinds(horizontal)">
                                      <p:cBhvr>
                                        <p:cTn id="7" dur="500"/>
                                        <p:tgtEl>
                                          <p:spTgt spid="26173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17349"/>
                                        </p:tgtEl>
                                        <p:attrNameLst>
                                          <p:attrName>style.visibility</p:attrName>
                                        </p:attrNameLst>
                                      </p:cBhvr>
                                      <p:to>
                                        <p:strVal val="visible"/>
                                      </p:to>
                                    </p:set>
                                    <p:animEffect transition="in" filter="blinds(horizontal)">
                                      <p:cBhvr>
                                        <p:cTn id="12" dur="500"/>
                                        <p:tgtEl>
                                          <p:spTgt spid="261734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17350"/>
                                        </p:tgtEl>
                                        <p:attrNameLst>
                                          <p:attrName>style.visibility</p:attrName>
                                        </p:attrNameLst>
                                      </p:cBhvr>
                                      <p:to>
                                        <p:strVal val="visible"/>
                                      </p:to>
                                    </p:set>
                                    <p:animEffect transition="in" filter="blinds(horizontal)">
                                      <p:cBhvr>
                                        <p:cTn id="17" dur="500"/>
                                        <p:tgtEl>
                                          <p:spTgt spid="26173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17351"/>
                                        </p:tgtEl>
                                        <p:attrNameLst>
                                          <p:attrName>style.visibility</p:attrName>
                                        </p:attrNameLst>
                                      </p:cBhvr>
                                      <p:to>
                                        <p:strVal val="visible"/>
                                      </p:to>
                                    </p:set>
                                    <p:animEffect transition="in" filter="blinds(horizontal)">
                                      <p:cBhvr>
                                        <p:cTn id="22" dur="500"/>
                                        <p:tgtEl>
                                          <p:spTgt spid="261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7347" grpId="0"/>
      <p:bldP spid="2617349" grpId="0"/>
      <p:bldP spid="2617350" grpId="0"/>
      <p:bldP spid="261735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40898" name="文本框 2640897"/>
          <p:cNvSpPr txBox="1"/>
          <p:nvPr/>
        </p:nvSpPr>
        <p:spPr>
          <a:xfrm>
            <a:off x="298450" y="658813"/>
            <a:ext cx="12584113" cy="4879975"/>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多莉的克隆过程</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多莉与以往克隆动物的最大区别是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其细胞核来源于高度分化了的</a:t>
            </a:r>
            <a:r>
              <a:rPr lang="en-US" altLang="zh-CN">
                <a:latin typeface="宋体" panose="02010600030101010101" pitchFamily="2" charset="-122"/>
                <a:ea typeface="宋体" panose="02010600030101010101" pitchFamily="2" charset="-122"/>
                <a:cs typeface="Times New Roman" panose="02020603050405020304" pitchFamily="18" charset="0"/>
              </a:rPr>
              <a:t>_______</a:t>
            </a:r>
            <a:r>
              <a:rPr lang="en-US" altLang="zh-CN">
                <a:latin typeface="宋体" panose="02010600030101010101" pitchFamily="2" charset="-122"/>
                <a:ea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乳腺细胞</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而不是早期的</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 </a:t>
            </a:r>
            <a:endParaRPr lang="zh-CN" altLang="en-US">
              <a:latin typeface="宋体" panose="02010600030101010101" pitchFamily="2" charset="-122"/>
              <a:ea typeface="Times New Roman" panose="02020603050405020304" pitchFamily="18" charset="0"/>
            </a:endParaRPr>
          </a:p>
        </p:txBody>
      </p:sp>
      <p:pic>
        <p:nvPicPr>
          <p:cNvPr id="2640900" name="图片 2640899"/>
          <p:cNvPicPr/>
          <p:nvPr/>
        </p:nvPicPr>
        <p:blipFill>
          <a:blip r:embed="rId1"/>
          <a:stretch>
            <a:fillRect/>
          </a:stretch>
        </p:blipFill>
        <p:spPr>
          <a:xfrm>
            <a:off x="4584700" y="2292350"/>
            <a:ext cx="1055688" cy="406400"/>
          </a:xfrm>
          <a:prstGeom prst="rect">
            <a:avLst/>
          </a:prstGeom>
          <a:noFill/>
          <a:ln w="9525">
            <a:noFill/>
          </a:ln>
        </p:spPr>
      </p:pic>
      <p:pic>
        <p:nvPicPr>
          <p:cNvPr id="2640902" name="图片 2640901"/>
          <p:cNvPicPr>
            <a:picLocks noChangeAspect="1"/>
          </p:cNvPicPr>
          <p:nvPr/>
        </p:nvPicPr>
        <p:blipFill>
          <a:blip r:embed="rId2"/>
          <a:stretch>
            <a:fillRect/>
          </a:stretch>
        </p:blipFill>
        <p:spPr>
          <a:xfrm>
            <a:off x="468313" y="1277938"/>
            <a:ext cx="8053387" cy="3028950"/>
          </a:xfrm>
          <a:prstGeom prst="rect">
            <a:avLst/>
          </a:prstGeom>
          <a:noFill/>
          <a:ln w="9525">
            <a:noFill/>
          </a:ln>
        </p:spPr>
      </p:pic>
      <p:pic>
        <p:nvPicPr>
          <p:cNvPr id="2640903" name="图片 2640902"/>
          <p:cNvPicPr/>
          <p:nvPr/>
        </p:nvPicPr>
        <p:blipFill>
          <a:blip r:embed="rId1"/>
          <a:stretch>
            <a:fillRect/>
          </a:stretch>
        </p:blipFill>
        <p:spPr>
          <a:xfrm>
            <a:off x="8089900" y="1898650"/>
            <a:ext cx="407988" cy="482600"/>
          </a:xfrm>
          <a:prstGeom prst="rect">
            <a:avLst/>
          </a:prstGeom>
          <a:noFill/>
          <a:ln w="9525">
            <a:noFill/>
          </a:ln>
        </p:spPr>
      </p:pic>
      <p:pic>
        <p:nvPicPr>
          <p:cNvPr id="2640904" name="图片 2640903"/>
          <p:cNvPicPr/>
          <p:nvPr/>
        </p:nvPicPr>
        <p:blipFill>
          <a:blip r:embed="rId1"/>
          <a:stretch>
            <a:fillRect/>
          </a:stretch>
        </p:blipFill>
        <p:spPr>
          <a:xfrm>
            <a:off x="4648200" y="2279650"/>
            <a:ext cx="1081088" cy="444500"/>
          </a:xfrm>
          <a:prstGeom prst="rect">
            <a:avLst/>
          </a:prstGeom>
          <a:noFill/>
          <a:ln w="9525">
            <a:noFill/>
          </a:ln>
        </p:spPr>
      </p:pic>
      <p:pic>
        <p:nvPicPr>
          <p:cNvPr id="2640905" name="图片 2640904"/>
          <p:cNvPicPr/>
          <p:nvPr/>
        </p:nvPicPr>
        <p:blipFill>
          <a:blip r:embed="rId1"/>
          <a:stretch>
            <a:fillRect/>
          </a:stretch>
        </p:blipFill>
        <p:spPr>
          <a:xfrm>
            <a:off x="558800" y="3028950"/>
            <a:ext cx="738188" cy="533400"/>
          </a:xfrm>
          <a:prstGeom prst="rect">
            <a:avLst/>
          </a:prstGeom>
          <a:noFill/>
          <a:ln w="9525">
            <a:noFill/>
          </a:ln>
        </p:spPr>
      </p:pic>
      <p:pic>
        <p:nvPicPr>
          <p:cNvPr id="2640906" name="图片 2640905"/>
          <p:cNvPicPr/>
          <p:nvPr/>
        </p:nvPicPr>
        <p:blipFill>
          <a:blip r:embed="rId1"/>
          <a:stretch>
            <a:fillRect/>
          </a:stretch>
        </p:blipFill>
        <p:spPr>
          <a:xfrm>
            <a:off x="4533900" y="3079750"/>
            <a:ext cx="750888" cy="482600"/>
          </a:xfrm>
          <a:prstGeom prst="rect">
            <a:avLst/>
          </a:prstGeom>
          <a:noFill/>
          <a:ln w="9525">
            <a:noFill/>
          </a:ln>
        </p:spPr>
      </p:pic>
      <p:sp>
        <p:nvSpPr>
          <p:cNvPr id="2640908" name="文本框 2640907"/>
          <p:cNvSpPr txBox="1"/>
          <p:nvPr/>
        </p:nvSpPr>
        <p:spPr>
          <a:xfrm>
            <a:off x="10206038" y="4176713"/>
            <a:ext cx="15097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体细胞</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40909" name="文本框 2640908"/>
          <p:cNvSpPr txBox="1"/>
          <p:nvPr/>
        </p:nvSpPr>
        <p:spPr>
          <a:xfrm>
            <a:off x="4057650" y="4773613"/>
            <a:ext cx="19177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胚胎细胞</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640904"/>
                                        </p:tgtEl>
                                      </p:cBhvr>
                                    </p:animEffect>
                                    <p:set>
                                      <p:cBhvr>
                                        <p:cTn id="7" dur="1" fill="hold">
                                          <p:stCondLst>
                                            <p:cond delay="499"/>
                                          </p:stCondLst>
                                        </p:cTn>
                                        <p:tgtEl>
                                          <p:spTgt spid="264090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640903"/>
                                        </p:tgtEl>
                                      </p:cBhvr>
                                    </p:animEffect>
                                    <p:set>
                                      <p:cBhvr>
                                        <p:cTn id="12" dur="1" fill="hold">
                                          <p:stCondLst>
                                            <p:cond delay="499"/>
                                          </p:stCondLst>
                                        </p:cTn>
                                        <p:tgtEl>
                                          <p:spTgt spid="2640903"/>
                                        </p:tgtEl>
                                        <p:attrNameLst>
                                          <p:attrName>style.visibility</p:attrName>
                                        </p:attrNameLst>
                                      </p:cBhvr>
                                      <p:to>
                                        <p:strVal val="hidden"/>
                                      </p:to>
                                    </p:set>
                                  </p:childTnLst>
                                </p:cTn>
                              </p:par>
                              <p:par>
                                <p:cTn id="13" presetID="3" presetClass="exit" presetSubtype="10" fill="hold" nodeType="withEffect">
                                  <p:stCondLst>
                                    <p:cond delay="0"/>
                                  </p:stCondLst>
                                  <p:childTnLst>
                                    <p:animEffect transition="out" filter="blinds(horizontal)">
                                      <p:cBhvr>
                                        <p:cTn id="14" dur="500"/>
                                        <p:tgtEl>
                                          <p:spTgt spid="2640905"/>
                                        </p:tgtEl>
                                      </p:cBhvr>
                                    </p:animEffect>
                                    <p:set>
                                      <p:cBhvr>
                                        <p:cTn id="15" dur="1" fill="hold">
                                          <p:stCondLst>
                                            <p:cond delay="499"/>
                                          </p:stCondLst>
                                        </p:cTn>
                                        <p:tgtEl>
                                          <p:spTgt spid="264090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2640906"/>
                                        </p:tgtEl>
                                      </p:cBhvr>
                                    </p:animEffect>
                                    <p:set>
                                      <p:cBhvr>
                                        <p:cTn id="20" dur="1" fill="hold">
                                          <p:stCondLst>
                                            <p:cond delay="499"/>
                                          </p:stCondLst>
                                        </p:cTn>
                                        <p:tgtEl>
                                          <p:spTgt spid="264090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640908"/>
                                        </p:tgtEl>
                                        <p:attrNameLst>
                                          <p:attrName>style.visibility</p:attrName>
                                        </p:attrNameLst>
                                      </p:cBhvr>
                                      <p:to>
                                        <p:strVal val="visible"/>
                                      </p:to>
                                    </p:set>
                                    <p:animEffect transition="in" filter="blinds(horizontal)">
                                      <p:cBhvr>
                                        <p:cTn id="25" dur="500"/>
                                        <p:tgtEl>
                                          <p:spTgt spid="264090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40909"/>
                                        </p:tgtEl>
                                        <p:attrNameLst>
                                          <p:attrName>style.visibility</p:attrName>
                                        </p:attrNameLst>
                                      </p:cBhvr>
                                      <p:to>
                                        <p:strVal val="visible"/>
                                      </p:to>
                                    </p:set>
                                    <p:animEffect transition="in" filter="blinds(horizontal)">
                                      <p:cBhvr>
                                        <p:cTn id="30" dur="500"/>
                                        <p:tgtEl>
                                          <p:spTgt spid="2640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0908" grpId="0"/>
      <p:bldP spid="264090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18370" name="文本框 2618369"/>
          <p:cNvSpPr txBox="1"/>
          <p:nvPr/>
        </p:nvSpPr>
        <p:spPr>
          <a:xfrm>
            <a:off x="298450" y="658813"/>
            <a:ext cx="13066712" cy="4879975"/>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多莉诞生的意义</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意味着人类可以利用动物身上的一个</a:t>
            </a:r>
            <a:r>
              <a:rPr lang="en-US" altLang="zh-CN">
                <a:latin typeface="宋体" panose="02010600030101010101" pitchFamily="2" charset="-122"/>
                <a:ea typeface="宋体" panose="02010600030101010101" pitchFamily="2" charset="-122"/>
                <a:cs typeface="Times New Roman" panose="02020603050405020304" pitchFamily="18" charset="0"/>
              </a:rPr>
              <a:t>_______</a:t>
            </a:r>
            <a:r>
              <a:rPr lang="zh-CN" altLang="en-US">
                <a:latin typeface="宋体" panose="02010600030101010101" pitchFamily="2" charset="-122"/>
                <a:ea typeface="宋体" panose="02010600030101010101" pitchFamily="2" charset="-122"/>
                <a:cs typeface="Times New Roman" panose="02020603050405020304" pitchFamily="18" charset="0"/>
              </a:rPr>
              <a:t>培育出与这</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一动物几乎相同的</a:t>
            </a:r>
            <a:r>
              <a:rPr lang="en-US" altLang="zh-CN">
                <a:latin typeface="宋体" panose="02010600030101010101" pitchFamily="2" charset="-122"/>
                <a:ea typeface="宋体" panose="02010600030101010101" pitchFamily="2" charset="-122"/>
              </a:rPr>
              <a:t>_______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(5)</a:t>
            </a:r>
            <a:r>
              <a:rPr lang="zh-CN" altLang="en-US">
                <a:latin typeface="宋体" panose="02010600030101010101" pitchFamily="2" charset="-122"/>
                <a:ea typeface="宋体" panose="02010600030101010101" pitchFamily="2" charset="-122"/>
                <a:cs typeface="Times New Roman" panose="02020603050405020304" pitchFamily="18" charset="0"/>
              </a:rPr>
              <a:t>克隆技术的应用</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在农业、医学和</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的各方面都有广阔的应用前</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景。如可通过克隆技术由胚胎细胞培育出多种器官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解决可供移植的人体器官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严重缺乏的难题。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克隆技术为什么常用卵细胞提供的细胞质呢</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solidFill>
                <a:srgbClr val="0000FF"/>
              </a:solidFill>
              <a:latin typeface="宋体" panose="02010600030101010101" pitchFamily="2" charset="-122"/>
              <a:ea typeface="楷体_GB2312" panose="02010609030101010101" pitchFamily="49" charset="-122"/>
            </a:endParaRPr>
          </a:p>
          <a:p>
            <a:pPr defTabSz="1171575"/>
            <a:r>
              <a:rPr lang="zh-CN" altLang="en-US">
                <a:solidFill>
                  <a:srgbClr val="0000FF"/>
                </a:solidFill>
                <a:latin typeface="宋体" panose="02010600030101010101" pitchFamily="2" charset="-122"/>
                <a:ea typeface="楷体_GB2312" panose="02010609030101010101" pitchFamily="49" charset="-122"/>
              </a:rPr>
              <a:t>提示</a:t>
            </a:r>
            <a:r>
              <a:rPr lang="en-US" altLang="zh-CN">
                <a:solidFill>
                  <a:srgbClr val="0000FF"/>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卵细胞体积大</a:t>
            </a:r>
            <a:r>
              <a:rPr lang="en-US" altLang="zh-CN">
                <a:solidFill>
                  <a:schemeClr val="tx1"/>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易操作</a:t>
            </a:r>
            <a:r>
              <a:rPr lang="en-US" altLang="zh-CN">
                <a:solidFill>
                  <a:schemeClr val="tx1"/>
                </a:solidFill>
                <a:latin typeface="宋体" panose="02010600030101010101" pitchFamily="2" charset="-122"/>
                <a:ea typeface="楷体_GB2312" panose="02010609030101010101" pitchFamily="49" charset="-122"/>
              </a:rPr>
              <a:t>,</a:t>
            </a:r>
            <a:r>
              <a:rPr lang="zh-CN" altLang="en-US">
                <a:solidFill>
                  <a:schemeClr val="tx1"/>
                </a:solidFill>
                <a:latin typeface="宋体" panose="02010600030101010101" pitchFamily="2" charset="-122"/>
                <a:ea typeface="楷体_GB2312" panose="02010609030101010101" pitchFamily="49" charset="-122"/>
              </a:rPr>
              <a:t>卵细胞的细胞质含有促进细胞核表达全能性的物</a:t>
            </a:r>
            <a:endParaRPr lang="zh-CN" altLang="en-US">
              <a:solidFill>
                <a:schemeClr val="tx1"/>
              </a:solidFill>
              <a:latin typeface="宋体" panose="02010600030101010101" pitchFamily="2" charset="-122"/>
              <a:ea typeface="楷体_GB2312" panose="02010609030101010101" pitchFamily="49" charset="-122"/>
            </a:endParaRPr>
          </a:p>
          <a:p>
            <a:pPr defTabSz="1171575"/>
            <a:r>
              <a:rPr lang="zh-CN" altLang="en-US">
                <a:solidFill>
                  <a:schemeClr val="tx1"/>
                </a:solidFill>
                <a:latin typeface="宋体" panose="02010600030101010101" pitchFamily="2" charset="-122"/>
                <a:ea typeface="楷体_GB2312" panose="02010609030101010101" pitchFamily="49" charset="-122"/>
              </a:rPr>
              <a:t>质和营养条件。</a:t>
            </a:r>
            <a:endParaRPr lang="zh-CN" altLang="en-US">
              <a:latin typeface="宋体" panose="02010600030101010101" pitchFamily="2" charset="-122"/>
              <a:ea typeface="楷体_GB2312" panose="02010609030101010101" pitchFamily="49" charset="-122"/>
            </a:endParaRPr>
          </a:p>
        </p:txBody>
      </p:sp>
      <p:sp>
        <p:nvSpPr>
          <p:cNvPr id="2618372" name="文本框 2618371"/>
          <p:cNvSpPr txBox="1"/>
          <p:nvPr/>
        </p:nvSpPr>
        <p:spPr>
          <a:xfrm>
            <a:off x="8618538" y="595313"/>
            <a:ext cx="1381125"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体细胞</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18373" name="文本框 2618372"/>
          <p:cNvSpPr txBox="1"/>
          <p:nvPr/>
        </p:nvSpPr>
        <p:spPr>
          <a:xfrm>
            <a:off x="2979738" y="1192213"/>
            <a:ext cx="1381125"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生命体</a:t>
            </a:r>
            <a:endParaRPr lang="zh-CN" altLang="en-US">
              <a:solidFill>
                <a:srgbClr val="FF0000"/>
              </a:solidFill>
              <a:latin typeface="宋体" panose="02010600030101010101" pitchFamily="2" charset="-122"/>
              <a:ea typeface="宋体" panose="02010600030101010101" pitchFamily="2" charset="-122"/>
            </a:endParaRPr>
          </a:p>
        </p:txBody>
      </p:sp>
      <p:sp>
        <p:nvSpPr>
          <p:cNvPr id="2618374" name="文本框 2618373"/>
          <p:cNvSpPr txBox="1"/>
          <p:nvPr/>
        </p:nvSpPr>
        <p:spPr>
          <a:xfrm>
            <a:off x="5632450" y="1789113"/>
            <a:ext cx="17526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社会生活</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18372"/>
                                        </p:tgtEl>
                                        <p:attrNameLst>
                                          <p:attrName>style.visibility</p:attrName>
                                        </p:attrNameLst>
                                      </p:cBhvr>
                                      <p:to>
                                        <p:strVal val="visible"/>
                                      </p:to>
                                    </p:set>
                                    <p:animEffect transition="in" filter="blinds(horizontal)">
                                      <p:cBhvr>
                                        <p:cTn id="7" dur="500"/>
                                        <p:tgtEl>
                                          <p:spTgt spid="26183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18373"/>
                                        </p:tgtEl>
                                        <p:attrNameLst>
                                          <p:attrName>style.visibility</p:attrName>
                                        </p:attrNameLst>
                                      </p:cBhvr>
                                      <p:to>
                                        <p:strVal val="visible"/>
                                      </p:to>
                                    </p:set>
                                    <p:animEffect transition="in" filter="blinds(horizontal)">
                                      <p:cBhvr>
                                        <p:cTn id="12" dur="500"/>
                                        <p:tgtEl>
                                          <p:spTgt spid="261837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18374"/>
                                        </p:tgtEl>
                                        <p:attrNameLst>
                                          <p:attrName>style.visibility</p:attrName>
                                        </p:attrNameLst>
                                      </p:cBhvr>
                                      <p:to>
                                        <p:strVal val="visible"/>
                                      </p:to>
                                    </p:set>
                                    <p:animEffect transition="in" filter="blinds(horizontal)">
                                      <p:cBhvr>
                                        <p:cTn id="17" dur="500"/>
                                        <p:tgtEl>
                                          <p:spTgt spid="261837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618370">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61837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8372" grpId="0"/>
      <p:bldP spid="2618373" grpId="0"/>
      <p:bldP spid="2618374" grpId="0"/>
    </p:bldLst>
  </p:timing>
</p:sld>
</file>

<file path=ppt/tags/tag1.xml><?xml version="1.0" encoding="utf-8"?>
<p:tagLst xmlns:p="http://schemas.openxmlformats.org/presentationml/2006/main">
  <p:tag name="ARTICULATE_PROJECT_OPEN" val="0"/>
  <p:tag name="AS_OS" val="Unix 3.10 unknown"/>
  <p:tag name="AS_RELEASE_DATE" val="2020.11.30"/>
  <p:tag name="AS_TITLE" val="Aspose.Slides for Java"/>
  <p:tag name="AS_VERSION" val="20.11"/>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3918</Words>
  <Application>WPS 演示</Application>
  <PresentationFormat/>
  <Paragraphs>294</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Times New Roman</vt:lpstr>
      <vt:lpstr>黑体</vt:lpstr>
      <vt:lpstr>楷体_GB2312</vt:lpstr>
      <vt:lpstr>微软雅黑</vt:lpstr>
      <vt:lpstr>Arial Unicode MS</vt:lpstr>
      <vt:lpstr>Calibri</vt:lpstr>
      <vt:lpstr>演示文稿1</vt:lpstr>
      <vt:lpstr>1_演示文稿1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3</cp:revision>
  <cp:lastPrinted>2021-01-06T20:45:00Z</cp:lastPrinted>
  <dcterms:created xsi:type="dcterms:W3CDTF">2021-01-06T20:45:00Z</dcterms:created>
  <dcterms:modified xsi:type="dcterms:W3CDTF">2023-11-17T06:19:23Z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2052-12.1.0.15933</vt:lpwstr>
  </property>
  <property fmtid="{D5CDD505-2E9C-101B-9397-08002B2CF9AE}" pid="7" name="ICV">
    <vt:lpwstr>A61AFDAC5A2344249B6C3B022AEE8DDE_12</vt:lpwstr>
  </property>
</Properties>
</file>