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435" r:id="rId15"/>
    <p:sldId id="698" r:id="rId16"/>
    <p:sldId id="699" r:id="rId17"/>
    <p:sldId id="445" r:id="rId18"/>
    <p:sldId id="736" r:id="rId19"/>
    <p:sldId id="737" r:id="rId20"/>
    <p:sldId id="738" r:id="rId21"/>
    <p:sldId id="739" r:id="rId22"/>
    <p:sldId id="731" r:id="rId23"/>
    <p:sldId id="740" r:id="rId24"/>
    <p:sldId id="732" r:id="rId25"/>
    <p:sldId id="741" r:id="rId26"/>
    <p:sldId id="735" r:id="rId27"/>
    <p:sldId id="742" r:id="rId28"/>
    <p:sldId id="743" r:id="rId29"/>
    <p:sldId id="744" r:id="rId30"/>
    <p:sldId id="733" r:id="rId31"/>
    <p:sldId id="734" r:id="rId32"/>
    <p:sldId id="745" r:id="rId33"/>
    <p:sldId id="746" r:id="rId34"/>
    <p:sldId id="747" r:id="rId35"/>
    <p:sldId id="748" r:id="rId36"/>
  </p:sldIdLst>
  <p:sldSz cx="12190730" cy="6859905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-72" y="-90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5.xml"/><Relationship Id="rId17" Type="http://schemas.openxmlformats.org/officeDocument/2006/relationships/slide" Target="../slides/slide12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第五节　生物的变异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三种遗传育种方法的比较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642013" name="表格 2642012"/>
          <p:cNvGraphicFramePr>
            <a:graphicFrameLocks noGrp="1"/>
          </p:cNvGraphicFramePr>
          <p:nvPr/>
        </p:nvGraphicFramePr>
        <p:xfrm>
          <a:off x="692150" y="2417763"/>
          <a:ext cx="10814050" cy="2449912"/>
        </p:xfrm>
        <a:graphic>
          <a:graphicData uri="http://schemas.openxmlformats.org/drawingml/2006/table">
            <a:tbl>
              <a:tblPr/>
              <a:tblGrid>
                <a:gridCol w="2162175"/>
                <a:gridCol w="2403475"/>
                <a:gridCol w="6248400"/>
              </a:tblGrid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依据原理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常用方法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杂交育种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基因重组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杂交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自交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选种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自交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诱变育种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基因突变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辐射、激光诱变、太空搭载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7"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人工选择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eaLnBrk="0" hangingPunct="0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育种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个人喜好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选择、繁殖具有优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eaLnBrk="0" hangingPunct="0">
                        <a:lnSpc>
                          <a:spcPct val="100000"/>
                        </a:lnSpc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良性状的个体</a:t>
                      </a:r>
                      <a:endParaRPr lang="zh-CN" altLang="en-US" sz="26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28611" name="20sw8xsj21.jpg" descr="id:214749726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513" y="2017713"/>
            <a:ext cx="7096125" cy="354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792163"/>
            <a:ext cx="128381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黑皮花生营养价值较高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是由普通花生经辐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射选育而成的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可留种使用。下列有关叙述正确的是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黑皮花生的这种变异属于不可遗传的变异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黑皮花生的出现说明变异需在特定情况下产生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与普通花生相比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黑皮花生的遗传物质已改变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与普通花生相比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黑皮花生更适应生活环境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262028" name="文本框 2262027"/>
          <p:cNvSpPr txBox="1"/>
          <p:nvPr/>
        </p:nvSpPr>
        <p:spPr>
          <a:xfrm>
            <a:off x="8180388" y="1331913"/>
            <a:ext cx="22066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仔细审题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抓住关键词黑皮花生是由普通花生经辐射选育而成的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可留种使用。据此分析解答。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黑皮花生是由普通花生经辐射选育而成的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与普通花生相比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黑皮花生的遗传物质已发生改变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因此是可遗传的变异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自然界中生物的遗传和变异是普遍存在的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黑皮花生的出现不能说明变异需在特定情况下产生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与普通花生相比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黑皮花生的营养价值较高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不一定更适应生活环境。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南通学业考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下列属于不可遗传的变异是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生长在肥沃土壤中的青菜更健壮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太空处理的培育的巨型南瓜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杂交培育的高产、抗倒伏小麦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转基因技术培育的抗病毒玉米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9645650" y="874713"/>
            <a:ext cx="1612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3004800" cy="309403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遵义学业考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谚语“种瓜得瓜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种豆得豆”和“一树结果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酸甜各异”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依次描述了生物的什么现象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　遗传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　变异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　遗传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　变异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4508500" y="1954213"/>
            <a:ext cx="2514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2817475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开封学业考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生物学家利用射线处理农作物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选育出优质高产的新品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从根本上是因为射线改变了农作物的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性状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遗传物质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生活环境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生活习性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镰状红细胞贫血是因为控制血红蛋白合成的基因发生了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突变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导致红细胞形状发生改变的一种疾病。这种变异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可以遗传　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不可遗传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是有利的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由环境引起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5545138" y="1458913"/>
            <a:ext cx="2778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1" name="文本框 2717700"/>
          <p:cNvSpPr txBox="1"/>
          <p:nvPr/>
        </p:nvSpPr>
        <p:spPr>
          <a:xfrm>
            <a:off x="7894638" y="3846513"/>
            <a:ext cx="2778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0" grpId="0"/>
      <p:bldP spid="27177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下列各项中不属于变异的是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父母都是双眼皮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儿子是单眼皮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姐姐有酒窝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妹妹没有酒窝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羊有角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马没有角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女儿瘦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4389438" y="874713"/>
            <a:ext cx="2752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29238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人们常利用变异原理来选育新品种。下列品种的变异不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能遗传给后代的是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利用杂交技术培育的杂交水稻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利用转基因技术培育的抗虫棉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利用太空中的射线培育的太空椒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利用化肥培育的又长又大的萝卜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2297113" y="1458913"/>
            <a:ext cx="2873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南橘北枳”所描述的变异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其形成原因是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气温的差别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染色体畸变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基因突变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人为因素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一块玉米地里出现了几株白化苗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不久它们就死掉了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这是因为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幼苗的遗传物质发生了变化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幼苗生长的地方缺少无机盐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幼苗生长的地方缺少水分和无机盐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幼苗生长的地方光照不足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9537700" y="874713"/>
            <a:ext cx="1828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3" name="文本框 2720772"/>
          <p:cNvSpPr txBox="1"/>
          <p:nvPr/>
        </p:nvSpPr>
        <p:spPr>
          <a:xfrm>
            <a:off x="9537700" y="2652713"/>
            <a:ext cx="1828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  <p:bldP spid="27207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371725"/>
            <a:ext cx="11296650" cy="211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下列变异对生物自身的生存有利的是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人类的白化病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水稻的白化苗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人类培育的无子西瓜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转基因抗病苹果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为促进植物产生变异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从而培育农作物新品种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以下做法能实现的是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射线照射种子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药物处理种子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以上都是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5735638" y="874713"/>
            <a:ext cx="2397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1" name="文本框 2712580"/>
          <p:cNvSpPr txBox="1"/>
          <p:nvPr/>
        </p:nvSpPr>
        <p:spPr>
          <a:xfrm>
            <a:off x="9837738" y="2652713"/>
            <a:ext cx="2397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  <p:bldP spid="27125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阅读下列材料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回答有关问题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材料一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科学工作者将一种矮秆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抗倒伏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但不抗锈病的小麦与另一种高秆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不抗倒伏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但抗锈病的小麦作为亲本进行杂交。后代中出现了矮秆抗锈病、矮秆不抗锈病、高秆抗锈病和高秆不抗锈病四种类型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选矮秆抗锈病类型进行繁殖培育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经若干代后便获得了矮秆抗锈病小麦新品种。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材料二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科学家利用航天技术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通过返回式卫星、宇宙飞船、航天飞机等手段搭载普通椒的种子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返回地面后再进行选育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培育成果实个大、肉厚、口感好、产量高的太空椒。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材料三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新疆的哈密瓜以甜度大而著称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有人将其引进到山东种植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其果实甜度大大降低。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2804775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材料中涉及的小麦性状有哪些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 _________________________________;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状从亲代传给子代的现象叫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杂交后代中出现了矮秆抗锈病、高秆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不抗锈病类型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这种现象叫做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矮秆抗锈病小麦新品种的培育和太空椒的培育原理有所不同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前者是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育种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而后者是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育种。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哈密瓜在山东种植甜度降低的变异同矮秆抗锈病的小麦、太空椒的变异相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前者是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其根本原因是未涉及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的改变。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5540375" y="874713"/>
            <a:ext cx="554355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矮秆和高秆、抗锈病和不抗锈病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3" name="文本框 2725892"/>
          <p:cNvSpPr txBox="1"/>
          <p:nvPr/>
        </p:nvSpPr>
        <p:spPr>
          <a:xfrm>
            <a:off x="4527550" y="14589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遗传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4" name="文本框 2725893"/>
          <p:cNvSpPr txBox="1"/>
          <p:nvPr/>
        </p:nvSpPr>
        <p:spPr>
          <a:xfrm>
            <a:off x="4527550" y="20558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变异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5" name="文本框 2725894"/>
          <p:cNvSpPr txBox="1"/>
          <p:nvPr/>
        </p:nvSpPr>
        <p:spPr>
          <a:xfrm>
            <a:off x="387350" y="32496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杂交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6" name="文本框 2725895"/>
          <p:cNvSpPr txBox="1"/>
          <p:nvPr/>
        </p:nvSpPr>
        <p:spPr>
          <a:xfrm>
            <a:off x="4044950" y="3249613"/>
            <a:ext cx="1562100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诱变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7" name="文本框 2725896"/>
          <p:cNvSpPr txBox="1"/>
          <p:nvPr/>
        </p:nvSpPr>
        <p:spPr>
          <a:xfrm>
            <a:off x="2049463" y="4443413"/>
            <a:ext cx="1893887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不遗传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8" name="文本框 2725897"/>
          <p:cNvSpPr txBox="1"/>
          <p:nvPr/>
        </p:nvSpPr>
        <p:spPr>
          <a:xfrm>
            <a:off x="8024813" y="4443413"/>
            <a:ext cx="2225675" cy="712787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遗传物质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2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  <p:bldP spid="2725893" grpId="0"/>
      <p:bldP spid="2725894" grpId="0"/>
      <p:bldP spid="2725895" grpId="0"/>
      <p:bldP spid="2725896" grpId="0"/>
      <p:bldP spid="2725897" grpId="0"/>
      <p:bldP spid="27258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开封学业考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下列生物变异现象属于不遗传的变异的是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两株同一品种的水稻在不同环境中长势不同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同卵双生的姐妹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姐姐比妹妹胖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一对正常毛色的孟加拉虎生下了一只白色的幼虎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B.①②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C.①②③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D.③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9418638" y="1458913"/>
            <a:ext cx="2066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28412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平凉学业考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易错警示题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下列关于遗传与变异的叙述中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项是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显性性状可以表现出来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隐性性状无法表现出来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基因组成相同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性状不一定相同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生物的变异分为可遗传和不可遗传的变异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917575" y="1458913"/>
            <a:ext cx="2660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266190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北京学业考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我国科学家利用神舟飞船搭载实验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选育出辣椒新品种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“航椒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与普通辣椒相比增产约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27%,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高产性状的产生源于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生物的遗传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生物的变异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生物的生长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生物的发育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9442450" y="1458913"/>
            <a:ext cx="2019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26269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竹稻”在衢州常山成功育秧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一时成了当地的热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门话题。“竹稻”是由广东的“科学怪人”钟章美经过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年的研究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利用竹子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开花和水稻开花相互授粉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通过自然杂交而成的非转基因水稻新品种。它茎秆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粗壮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抗倒伏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有效穗多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米香浓郁。即使在盛夏季节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竹稻米饭在常温下放置数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也不会变质发馊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是难得的优质高档保健米。对此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8963" name="19swx8r31.jpg" descr="id:214749730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4095750"/>
            <a:ext cx="3241675" cy="223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8965" name="文本框 2728964"/>
          <p:cNvSpPr txBox="1"/>
          <p:nvPr/>
        </p:nvSpPr>
        <p:spPr>
          <a:xfrm>
            <a:off x="9478963" y="3846513"/>
            <a:ext cx="1946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杂交”的后代常常具有比亲代更优良的性状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这在科学上被称为“杂交优势”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竹稻”米饭不易变质发馊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说明它能较好地抑制微生物的生长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竹稻”的培育属于无性生殖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竹稻”吸收土壤中钾元素的能力应该较强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2947650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临沂质检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下列选项中能够最恰当地解释图中兔子背部毛色变化的是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环境能够影响基因对性状的控制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兔子的身体内产生了局部可遗传的变异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极低温度导致兔子的基因发生改变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极低温度导致兔子的染色体数目发生改变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5651" name="11swbx42.jpg" descr="id:214749731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988" y="1854200"/>
            <a:ext cx="5324475" cy="202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5653" name="文本框 2715652"/>
          <p:cNvSpPr txBox="1"/>
          <p:nvPr/>
        </p:nvSpPr>
        <p:spPr>
          <a:xfrm>
            <a:off x="10104438" y="1458913"/>
            <a:ext cx="1685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56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1204913"/>
            <a:ext cx="1165066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今年春节期间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小刚的妈妈去美发店烫了头发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这种卷发能遗传给后代吗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721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3252788"/>
            <a:ext cx="2400300" cy="236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56.jpg" descr="id:2147497223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425" y="2887663"/>
            <a:ext cx="2411413" cy="307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娄底质检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下列关于生物变异的叙述中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变异是普遍存在的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变异对生物都是有害的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只有可遗传的变异对生物的进化有意义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变异都可以遗传给后代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主要指亲代与子代的差异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A.①②④⑤		B.①②③④⑤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C.①③			D.①②④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88" name="文本框 2729987"/>
          <p:cNvSpPr txBox="1"/>
          <p:nvPr/>
        </p:nvSpPr>
        <p:spPr>
          <a:xfrm>
            <a:off x="9336088" y="874713"/>
            <a:ext cx="2232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28762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张家界学业考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在探究“花生果实大小的变异”的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某生物兴趣小组从甲、乙品种花生袋中分别取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粒花生做样品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品果实长轴长度的测量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将测量结果记录在表格中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由此得出探究结果。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该小组使用抽样检测的方法获取样品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要做到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取样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以提高测量结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果的准确性。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2" name="文本框 2731011"/>
          <p:cNvSpPr txBox="1"/>
          <p:nvPr/>
        </p:nvSpPr>
        <p:spPr>
          <a:xfrm>
            <a:off x="6327775" y="2652713"/>
            <a:ext cx="3248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随机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2626975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下表是该小组的测量结果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请在表格“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”处填上适当数值以完善表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格。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732246" name="表格 2732245"/>
          <p:cNvGraphicFramePr>
            <a:graphicFrameLocks noGrp="1"/>
          </p:cNvGraphicFramePr>
          <p:nvPr/>
        </p:nvGraphicFramePr>
        <p:xfrm>
          <a:off x="736600" y="2449513"/>
          <a:ext cx="10652125" cy="2846152"/>
        </p:xfrm>
        <a:graphic>
          <a:graphicData uri="http://schemas.openxmlformats.org/drawingml/2006/table">
            <a:tbl>
              <a:tblPr/>
              <a:tblGrid>
                <a:gridCol w="2905125"/>
                <a:gridCol w="966788"/>
                <a:gridCol w="968375"/>
                <a:gridCol w="971550"/>
                <a:gridCol w="968375"/>
                <a:gridCol w="966787"/>
                <a:gridCol w="968375"/>
                <a:gridCol w="968375"/>
                <a:gridCol w="968375"/>
              </a:tblGrid>
              <a:tr h="90963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　　品种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ea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结果　　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9525" cap="rnd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甲品种花生果实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乙品种花生果实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09637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长轴长度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毫米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样品个数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平均值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毫米</a:t>
                      </a: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24.4</a:t>
                      </a: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毫米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32248" name="文本框 2732247"/>
          <p:cNvSpPr txBox="1"/>
          <p:nvPr/>
        </p:nvSpPr>
        <p:spPr>
          <a:xfrm>
            <a:off x="3436938" y="4564063"/>
            <a:ext cx="3228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224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3042900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花生果实中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有的长一些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有的短一些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我们分别把它们称为大、小花生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生果实长度的差异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这种现象称为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从乙品种花生中选取粒大饱满的种子种在贫瘠的土壤中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可能结出小花生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请你分析原因是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。如果将此小花生的种子再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种下去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所收获的果实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填“一定”或“不一定”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是小花生。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0" name="文本框 2733059"/>
          <p:cNvSpPr txBox="1"/>
          <p:nvPr/>
        </p:nvSpPr>
        <p:spPr>
          <a:xfrm>
            <a:off x="4575175" y="1458913"/>
            <a:ext cx="2435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变异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1" name="文本框 2733060"/>
          <p:cNvSpPr txBox="1"/>
          <p:nvPr/>
        </p:nvSpPr>
        <p:spPr>
          <a:xfrm>
            <a:off x="1168400" y="2652713"/>
            <a:ext cx="7610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生物的性状也会受环境影响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2" name="文本框 2733061"/>
          <p:cNvSpPr txBox="1"/>
          <p:nvPr/>
        </p:nvSpPr>
        <p:spPr>
          <a:xfrm>
            <a:off x="2816225" y="3249613"/>
            <a:ext cx="2955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不一定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306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85600" y="108077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60" grpId="0"/>
      <p:bldP spid="2733061" grpId="0"/>
      <p:bldP spid="27330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285240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变异的类型及原因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P53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P55)</a:t>
            </a:r>
            <a:endParaRPr lang="en-US" altLang="zh-CN" u="sng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之间以及子代不同个体之间存在差异的现象。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生物界普遍存在变异现象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的不同个体之间存在差异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变异现象是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普遍存在的。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1249363" y="1458913"/>
            <a:ext cx="4486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亲代与子代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3471863" y="2055813"/>
            <a:ext cx="3698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同种生物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8" grpId="0"/>
      <p:bldP spid="26378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267460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变异的分类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根据变异产生的原因可分为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可遗传的变异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发生变化引起的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可以遗传给后代。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不可遗传的变异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生物体在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的影响下产生的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遗传物质没有发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生变化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一般只表现在当代而不会遗传下去。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根据产生的变异对生物的生存是否有利可分为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有利变异和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2139950" y="2055813"/>
            <a:ext cx="3695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遗传物质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3011488" y="2652713"/>
            <a:ext cx="5267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不同环境条件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8274050" y="3846513"/>
            <a:ext cx="3695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不利变异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2593638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变异的意义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如果没有生物的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就没有生物对环境变化的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。如果没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就不可能产生新的生物类型。正是由于生物的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才使得生物界由简单到复杂、由低等到高等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不断地进化发展。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4476750" y="874713"/>
            <a:ext cx="1689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9124950" y="874713"/>
            <a:ext cx="16891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177800" y="1458913"/>
            <a:ext cx="2311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可遗传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9" name="文本框 2639878"/>
          <p:cNvSpPr txBox="1"/>
          <p:nvPr/>
        </p:nvSpPr>
        <p:spPr>
          <a:xfrm>
            <a:off x="8850313" y="1458913"/>
            <a:ext cx="35591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遗传和变异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6" grpId="0"/>
      <p:bldP spid="2639877" grpId="0"/>
      <p:bldP spid="2639878" grpId="0"/>
      <p:bldP spid="26398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如何区分生物的可遗传的变异和不遗传的变异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依据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遗传物质是否发生变化。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现象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可遗传的变异能代代呈现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不遗传的变异一般只能在当代呈现。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不能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这是不遗传的变异。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278096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人类应用遗传变异原理培育新品种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P55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P56)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人工选择育种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如选择繁育高产奶牛。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诱变育种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如紫外线辐射等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如秋水仙素诱变剂等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诱导动、植物的遗传物质发生较多变异。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原品种       新品种       有益变异       新品种。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40899" name="图片 26408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138" y="4686300"/>
            <a:ext cx="1038225" cy="40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40900" name="图片 26408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575" y="4678363"/>
            <a:ext cx="1120775" cy="43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40901" name="图片 26409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063" y="4681538"/>
            <a:ext cx="1096962" cy="42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0903" name="文本框 2640902"/>
          <p:cNvSpPr txBox="1"/>
          <p:nvPr/>
        </p:nvSpPr>
        <p:spPr>
          <a:xfrm>
            <a:off x="1385888" y="2652713"/>
            <a:ext cx="2892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物理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4" name="文本框 2640903"/>
          <p:cNvSpPr txBox="1"/>
          <p:nvPr/>
        </p:nvSpPr>
        <p:spPr>
          <a:xfrm>
            <a:off x="5868988" y="2652713"/>
            <a:ext cx="2892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化学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903" grpId="0"/>
      <p:bldP spid="26409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342900" y="1025525"/>
            <a:ext cx="11593513" cy="309403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太空育种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如普通甜椒的种子经太空漫游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可以培育成太空椒。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生物的变异对生物都是有利的吗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生物的变异是不定向的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也可能有利于生物的生存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也可能不利于生物的生存。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4242</Words>
  <Application>WPS 演示</Application>
  <PresentationFormat/>
  <Paragraphs>372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等线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2021-01-06T20:42:00Z</cp:lastPrinted>
  <dcterms:created xsi:type="dcterms:W3CDTF">2021-01-06T20:42:00Z</dcterms:created>
  <dcterms:modified xsi:type="dcterms:W3CDTF">2023-11-17T07:14:47Z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B615DD8FDAD84A65B358E7FF4E058511_12</vt:lpwstr>
  </property>
</Properties>
</file>