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mf" ContentType="image/x-wm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64" r:id="rId4"/>
    <p:sldId id="657" r:id="rId5"/>
    <p:sldId id="437" r:id="rId6"/>
    <p:sldId id="658" r:id="rId7"/>
    <p:sldId id="659" r:id="rId8"/>
    <p:sldId id="660" r:id="rId9"/>
    <p:sldId id="638" r:id="rId10"/>
    <p:sldId id="661" r:id="rId11"/>
    <p:sldId id="639" r:id="rId12"/>
    <p:sldId id="435" r:id="rId13"/>
    <p:sldId id="698" r:id="rId14"/>
    <p:sldId id="740" r:id="rId15"/>
    <p:sldId id="445" r:id="rId16"/>
    <p:sldId id="736" r:id="rId17"/>
    <p:sldId id="737" r:id="rId18"/>
    <p:sldId id="738" r:id="rId19"/>
    <p:sldId id="739" r:id="rId20"/>
  </p:sldIdLst>
  <p:sldSz cx="12190730" cy="6859905"/>
  <p:notesSz cx="6858000" cy="9144000"/>
  <p:custDataLst>
    <p:tags r:id="rId24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1pPr>
    <a:lvl2pPr marL="457200" lvl="1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2pPr>
    <a:lvl3pPr marL="914400" lvl="2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3pPr>
    <a:lvl4pPr marL="1371600" lvl="3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4pPr>
    <a:lvl5pPr marL="1828800" lvl="4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5pPr>
    <a:lvl6pPr marL="2286000" lvl="5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6pPr>
    <a:lvl7pPr marL="2743200" lvl="6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7pPr>
    <a:lvl8pPr marL="3200400" lvl="7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8pPr>
    <a:lvl9pPr marL="3657600" lvl="8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917" userDrawn="1">
          <p15:clr>
            <a:srgbClr val="A4A3A4"/>
          </p15:clr>
        </p15:guide>
        <p15:guide id="2" orient="horz" pos="273" userDrawn="1">
          <p15:clr>
            <a:srgbClr val="A4A3A4"/>
          </p15:clr>
        </p15:guide>
        <p15:guide id="3" pos="81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0878"/>
    <p:restoredTop sz="94660"/>
  </p:normalViewPr>
  <p:slideViewPr>
    <p:cSldViewPr snapToGrid="0" showGuides="1">
      <p:cViewPr>
        <p:scale>
          <a:sx n="75" d="100"/>
          <a:sy n="75" d="100"/>
        </p:scale>
        <p:origin x="-600" y="-366"/>
      </p:cViewPr>
      <p:guideLst>
        <p:guide orient="horz" pos="917"/>
        <p:guide orient="horz" pos="273"/>
        <p:guide pos="815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41" y="1122675"/>
            <a:ext cx="9143048" cy="2388263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41" y="3603039"/>
            <a:ext cx="9143048" cy="165622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2235" indent="0" algn="ctr">
              <a:buNone/>
              <a:defRPr sz="1200"/>
            </a:lvl5pPr>
            <a:lvl6pPr marL="1715135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37" y="1600645"/>
            <a:ext cx="10971657" cy="4527537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991" y="365226"/>
            <a:ext cx="2628626" cy="5813452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13" y="365226"/>
            <a:ext cx="7733494" cy="5813452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41" y="1122675"/>
            <a:ext cx="9143048" cy="2388263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41" y="3603039"/>
            <a:ext cx="9143048" cy="165622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2235" indent="0" algn="ctr">
              <a:buNone/>
              <a:defRPr sz="1200"/>
            </a:lvl5pPr>
            <a:lvl6pPr marL="1715135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537" y="1600645"/>
            <a:ext cx="10971657" cy="4527537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64" y="1710213"/>
            <a:ext cx="10514505" cy="2853529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64" y="4590738"/>
            <a:ext cx="10514505" cy="15006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22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51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113" y="1826132"/>
            <a:ext cx="5181060" cy="4352547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557" y="1826132"/>
            <a:ext cx="5181060" cy="4352547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01" y="365226"/>
            <a:ext cx="10514505" cy="1325931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651" y="1778932"/>
            <a:ext cx="4873067" cy="824141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2235" indent="0">
              <a:buNone/>
              <a:defRPr sz="1350"/>
            </a:lvl5pPr>
            <a:lvl6pPr marL="1715135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651" y="2666119"/>
            <a:ext cx="4873067" cy="35252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287" y="1778932"/>
            <a:ext cx="4897066" cy="824141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2235" indent="0">
              <a:buNone/>
              <a:defRPr sz="1350"/>
            </a:lvl5pPr>
            <a:lvl6pPr marL="1715135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287" y="2666119"/>
            <a:ext cx="4897066" cy="35252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8000"/>
  <p:hf sldNum="0" hdr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01" y="457327"/>
            <a:ext cx="3931828" cy="1600645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648" y="987699"/>
            <a:ext cx="6171557" cy="4874979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01" y="2057972"/>
            <a:ext cx="3931828" cy="3812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2235" indent="0">
              <a:buNone/>
              <a:defRPr sz="750"/>
            </a:lvl5pPr>
            <a:lvl6pPr marL="1715135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537" y="1600645"/>
            <a:ext cx="10971657" cy="4527537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01" y="457327"/>
            <a:ext cx="4164915" cy="1600645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648" y="457328"/>
            <a:ext cx="6171557" cy="540535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2235" indent="0">
              <a:buNone/>
              <a:defRPr sz="1500"/>
            </a:lvl5pPr>
            <a:lvl6pPr marL="1715135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01" y="2057972"/>
            <a:ext cx="4164915" cy="3812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2235" indent="0">
              <a:buNone/>
              <a:defRPr sz="1050"/>
            </a:lvl5pPr>
            <a:lvl6pPr marL="1715135" indent="0">
              <a:buNone/>
              <a:defRPr sz="1050"/>
            </a:lvl6pPr>
            <a:lvl7pPr marL="2058035" indent="0">
              <a:buNone/>
              <a:defRPr sz="1050"/>
            </a:lvl7pPr>
            <a:lvl8pPr marL="2400935" indent="0">
              <a:buNone/>
              <a:defRPr sz="1050"/>
            </a:lvl8pPr>
            <a:lvl9pPr marL="2743835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37" y="1600645"/>
            <a:ext cx="10971657" cy="4527537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991" y="365226"/>
            <a:ext cx="2628626" cy="5813452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13" y="365226"/>
            <a:ext cx="7733494" cy="5813452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64" y="1710213"/>
            <a:ext cx="10514505" cy="2853529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64" y="4590738"/>
            <a:ext cx="10514505" cy="15006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22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51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113" y="1826132"/>
            <a:ext cx="5181060" cy="4352547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557" y="1826132"/>
            <a:ext cx="5181060" cy="4352547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01" y="365226"/>
            <a:ext cx="10514505" cy="1325931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651" y="1778932"/>
            <a:ext cx="4873067" cy="824141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2235" indent="0">
              <a:buNone/>
              <a:defRPr sz="1350"/>
            </a:lvl5pPr>
            <a:lvl6pPr marL="1715135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651" y="2666119"/>
            <a:ext cx="4873067" cy="35252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287" y="1778932"/>
            <a:ext cx="4897066" cy="824141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2235" indent="0">
              <a:buNone/>
              <a:defRPr sz="1350"/>
            </a:lvl5pPr>
            <a:lvl6pPr marL="1715135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287" y="2666119"/>
            <a:ext cx="4897066" cy="35252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8000"/>
  <p:hf sldNum="0" hd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01" y="457327"/>
            <a:ext cx="3931828" cy="1600645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648" y="987699"/>
            <a:ext cx="6171557" cy="4874979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01" y="2057972"/>
            <a:ext cx="3931828" cy="3812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2235" indent="0">
              <a:buNone/>
              <a:defRPr sz="750"/>
            </a:lvl5pPr>
            <a:lvl6pPr marL="1715135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01" y="457327"/>
            <a:ext cx="4164915" cy="1600645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648" y="457328"/>
            <a:ext cx="6171557" cy="540535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2235" indent="0">
              <a:buNone/>
              <a:defRPr sz="1500"/>
            </a:lvl5pPr>
            <a:lvl6pPr marL="1715135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01" y="2057972"/>
            <a:ext cx="4164915" cy="3812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2235" indent="0">
              <a:buNone/>
              <a:defRPr sz="1050"/>
            </a:lvl5pPr>
            <a:lvl6pPr marL="1715135" indent="0">
              <a:buNone/>
              <a:defRPr sz="1050"/>
            </a:lvl6pPr>
            <a:lvl7pPr marL="2058035" indent="0">
              <a:buNone/>
              <a:defRPr sz="1050"/>
            </a:lvl7pPr>
            <a:lvl8pPr marL="2400935" indent="0">
              <a:buNone/>
              <a:defRPr sz="1050"/>
            </a:lvl8pPr>
            <a:lvl9pPr marL="2743835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slide" Target="../slides/slide13.xml"/><Relationship Id="rId17" Type="http://schemas.openxmlformats.org/officeDocument/2006/relationships/slide" Target="../slides/slide10.xml"/><Relationship Id="rId16" Type="http://schemas.openxmlformats.org/officeDocument/2006/relationships/slide" Target="../slides/slide3.xml"/><Relationship Id="rId15" Type="http://schemas.openxmlformats.org/officeDocument/2006/relationships/image" Target="../media/image4.png"/><Relationship Id="rId14" Type="http://schemas.openxmlformats.org/officeDocument/2006/relationships/image" Target="../media/image3.GIF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5" Type="http://schemas.openxmlformats.org/officeDocument/2006/relationships/theme" Target="../theme/theme2.xml"/><Relationship Id="rId14" Type="http://schemas.openxmlformats.org/officeDocument/2006/relationships/slide" Target="../slides/slide1.xml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02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308130" y="0"/>
            <a:ext cx="2882600" cy="9718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23800" name="矩形 11"/>
          <p:cNvSpPr/>
          <p:nvPr userDrawn="1"/>
        </p:nvSpPr>
        <p:spPr>
          <a:xfrm>
            <a:off x="1957388" y="1677988"/>
            <a:ext cx="7488237" cy="4129087"/>
          </a:xfrm>
          <a:prstGeom prst="rect">
            <a:avLst/>
          </a:prstGeom>
          <a:solidFill>
            <a:schemeClr val="tx1">
              <a:alpha val="10001"/>
            </a:schemeClr>
          </a:solidFill>
          <a:ln w="25400">
            <a:noFill/>
          </a:ln>
        </p:spPr>
        <p:txBody>
          <a:bodyPr lIns="91393" tIns="45696" rIns="91393" bIns="45696" anchor="ctr"/>
          <a:p>
            <a:pPr lvl="0" algn="ctr" defTabSz="1217930">
              <a:lnSpc>
                <a:spcPct val="100000"/>
              </a:lnSpc>
            </a:pPr>
            <a:endParaRPr sz="2400" b="0">
              <a:solidFill>
                <a:srgbClr val="FFFF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pic>
        <p:nvPicPr>
          <p:cNvPr id="1523805" name="图片 1523804" descr="111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 flipH="1">
            <a:off x="9655175" y="2439988"/>
            <a:ext cx="1679575" cy="2284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23806" name="文本框 25"/>
          <p:cNvSpPr txBox="1"/>
          <p:nvPr userDrawn="1"/>
        </p:nvSpPr>
        <p:spPr>
          <a:xfrm>
            <a:off x="1992313" y="3643313"/>
            <a:ext cx="5903912" cy="1639887"/>
          </a:xfrm>
          <a:prstGeom prst="rect">
            <a:avLst/>
          </a:prstGeom>
          <a:noFill/>
          <a:ln w="9525">
            <a:noFill/>
          </a:ln>
        </p:spPr>
        <p:txBody>
          <a:bodyPr lIns="91393" tIns="45696" rIns="91393" bIns="45696">
            <a:spAutoFit/>
          </a:bodyPr>
          <a:p>
            <a:pPr lvl="0" defTabSz="1217930">
              <a:lnSpc>
                <a:spcPct val="130000"/>
              </a:lnSpc>
              <a:buNone/>
            </a:pPr>
            <a:r>
              <a:rPr lang="zh-CN" altLang="en-US" sz="2600" b="0">
                <a:solidFill>
                  <a:srgbClr val="59595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自主预习</a:t>
            </a:r>
            <a:r>
              <a:rPr lang="en-US" altLang="zh-CN" sz="2600" b="0">
                <a:solidFill>
                  <a:srgbClr val="595959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sz="2600" b="0">
                <a:solidFill>
                  <a:srgbClr val="59595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认新知</a:t>
            </a:r>
            <a:endParaRPr lang="zh-CN" altLang="en-US" sz="2600" b="0">
              <a:solidFill>
                <a:srgbClr val="59595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defTabSz="1217930">
              <a:lnSpc>
                <a:spcPct val="130000"/>
              </a:lnSpc>
              <a:buNone/>
            </a:pPr>
            <a:r>
              <a:rPr lang="zh-CN" altLang="en-US" sz="2600" b="0">
                <a:solidFill>
                  <a:srgbClr val="59595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典例剖析</a:t>
            </a:r>
            <a:r>
              <a:rPr lang="en-US" altLang="zh-CN" sz="2600" b="0">
                <a:solidFill>
                  <a:srgbClr val="595959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sz="2600" b="0">
                <a:solidFill>
                  <a:srgbClr val="59595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学方法</a:t>
            </a:r>
            <a:endParaRPr lang="zh-CN" altLang="en-US" sz="2600" b="0">
              <a:solidFill>
                <a:srgbClr val="59595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defTabSz="1217930">
              <a:lnSpc>
                <a:spcPct val="130000"/>
              </a:lnSpc>
              <a:buNone/>
            </a:pPr>
            <a:r>
              <a:rPr lang="zh-CN" altLang="en-US" sz="2600" b="0">
                <a:solidFill>
                  <a:srgbClr val="59595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分级诊断</a:t>
            </a:r>
            <a:r>
              <a:rPr lang="en-US" altLang="zh-CN" sz="2600" b="0">
                <a:solidFill>
                  <a:srgbClr val="595959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sz="2600" b="0">
                <a:solidFill>
                  <a:srgbClr val="59595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提能力</a:t>
            </a:r>
            <a:endParaRPr lang="zh-CN" altLang="en-US" sz="2600" b="0">
              <a:solidFill>
                <a:srgbClr val="59595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1523812" name="Picture 23" descr="22"/>
          <p:cNvPicPr/>
          <p:nvPr userDrawn="1"/>
        </p:nvPicPr>
        <p:blipFill>
          <a:blip r:embed="rId15"/>
          <a:stretch>
            <a:fillRect/>
          </a:stretch>
        </p:blipFill>
        <p:spPr>
          <a:xfrm>
            <a:off x="5160963" y="4329113"/>
            <a:ext cx="520700" cy="3317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23813" name="Picture 23" descr="22"/>
          <p:cNvPicPr/>
          <p:nvPr userDrawn="1"/>
        </p:nvPicPr>
        <p:blipFill>
          <a:blip r:embed="rId15"/>
          <a:stretch>
            <a:fillRect/>
          </a:stretch>
        </p:blipFill>
        <p:spPr>
          <a:xfrm>
            <a:off x="5160963" y="4846638"/>
            <a:ext cx="520700" cy="3317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23818" name="Picture 23" descr="22"/>
          <p:cNvPicPr/>
          <p:nvPr userDrawn="1"/>
        </p:nvPicPr>
        <p:blipFill>
          <a:blip r:embed="rId15"/>
          <a:stretch>
            <a:fillRect/>
          </a:stretch>
        </p:blipFill>
        <p:spPr>
          <a:xfrm>
            <a:off x="5160963" y="3808413"/>
            <a:ext cx="520700" cy="3317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23808" name="矩形 1523807">
            <a:hlinkClick r:id="rId16" tooltip="点击进入" action="ppaction://hlinksldjump"/>
          </p:cNvPr>
          <p:cNvSpPr/>
          <p:nvPr userDrawn="1"/>
        </p:nvSpPr>
        <p:spPr>
          <a:xfrm>
            <a:off x="2005013" y="3794125"/>
            <a:ext cx="3836987" cy="419100"/>
          </a:xfrm>
          <a:prstGeom prst="rect">
            <a:avLst/>
          </a:prstGeom>
          <a:solidFill>
            <a:srgbClr val="CC99FF">
              <a:alpha val="999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523810" name="矩形 1523809">
            <a:hlinkClick r:id="rId17" tooltip="点击进入" action="ppaction://hlinksldjump"/>
          </p:cNvPr>
          <p:cNvSpPr/>
          <p:nvPr userDrawn="1"/>
        </p:nvSpPr>
        <p:spPr>
          <a:xfrm>
            <a:off x="1997075" y="4306888"/>
            <a:ext cx="3857625" cy="419100"/>
          </a:xfrm>
          <a:prstGeom prst="rect">
            <a:avLst/>
          </a:prstGeom>
          <a:solidFill>
            <a:srgbClr val="CC99FF">
              <a:alpha val="999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523814" name="矩形 1523813">
            <a:hlinkClick r:id="rId18" tooltip="点击进入" action="ppaction://hlinksldjump"/>
          </p:cNvPr>
          <p:cNvSpPr/>
          <p:nvPr userDrawn="1"/>
        </p:nvSpPr>
        <p:spPr>
          <a:xfrm>
            <a:off x="1985963" y="4816475"/>
            <a:ext cx="3889375" cy="419100"/>
          </a:xfrm>
          <a:prstGeom prst="rect">
            <a:avLst/>
          </a:prstGeom>
          <a:solidFill>
            <a:srgbClr val="CC99FF">
              <a:alpha val="999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Tm="8000"/>
  <p:hf sldNum="0" hdr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8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¡"/>
        <a:defRPr sz="2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2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835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8035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5235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2435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635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747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2pPr>
      <a:lvl3pPr marL="914400" lvl="2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3pPr>
      <a:lvl4pPr marL="1372235" lvl="3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4pPr>
      <a:lvl5pPr marL="1829435" lvl="4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5pPr>
      <a:lvl6pPr marL="2286635" lvl="5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6pPr>
      <a:lvl7pPr marL="2743835" lvl="6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7pPr>
      <a:lvl8pPr marL="3201035" lvl="7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8pPr>
      <a:lvl9pPr marL="3658870" lvl="8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02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308130" y="0"/>
            <a:ext cx="2882600" cy="9718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69187" name="矩形 2269186">
            <a:hlinkClick r:id="rId14" tooltip="返回" action="ppaction://hlinksldjump"/>
          </p:cNvPr>
          <p:cNvSpPr/>
          <p:nvPr userDrawn="1"/>
        </p:nvSpPr>
        <p:spPr>
          <a:xfrm>
            <a:off x="10223500" y="76200"/>
            <a:ext cx="1054100" cy="406400"/>
          </a:xfrm>
          <a:prstGeom prst="rect">
            <a:avLst/>
          </a:prstGeom>
          <a:solidFill>
            <a:srgbClr val="CC99FF">
              <a:alpha val="999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advTm="8000"/>
  <p:hf sldNum="0" hdr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8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¡"/>
        <a:defRPr sz="2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2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835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8035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5235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2435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635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747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2pPr>
      <a:lvl3pPr marL="914400" lvl="2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3pPr>
      <a:lvl4pPr marL="1372235" lvl="3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4pPr>
      <a:lvl5pPr marL="1829435" lvl="4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5pPr>
      <a:lvl6pPr marL="2286635" lvl="5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6pPr>
      <a:lvl7pPr marL="2743835" lvl="6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7pPr>
      <a:lvl8pPr marL="3201035" lvl="7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8pPr>
      <a:lvl9pPr marL="3658870" lvl="8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3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4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5.wmf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9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11.png"/><Relationship Id="rId1" Type="http://schemas.openxmlformats.org/officeDocument/2006/relationships/image" Target="../media/image10.w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9" name="矩形 368658"/>
          <p:cNvSpPr/>
          <p:nvPr/>
        </p:nvSpPr>
        <p:spPr>
          <a:xfrm>
            <a:off x="2032000" y="1989138"/>
            <a:ext cx="7135813" cy="143510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ctr">
            <a:spAutoFit/>
          </a:bodyPr>
          <a:lstStyle/>
          <a:p>
            <a:pPr defTabSz="1171575" eaLnBrk="0" hangingPunct="0">
              <a:lnSpc>
                <a:spcPct val="120000"/>
              </a:lnSpc>
            </a:pPr>
            <a:r>
              <a:rPr lang="zh-CN" altLang="en-US" sz="3600" b="0">
                <a:latin typeface="黑体" panose="02010609060101010101" pitchFamily="2" charset="-122"/>
                <a:ea typeface="黑体" panose="02010609060101010101" pitchFamily="2" charset="-122"/>
              </a:rPr>
              <a:t>第二十六章　珍 爱 生 命</a:t>
            </a:r>
            <a:endParaRPr lang="zh-CN" altLang="en-US" sz="3600" b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defTabSz="1171575" eaLnBrk="0" hangingPunct="0">
              <a:lnSpc>
                <a:spcPct val="120000"/>
              </a:lnSpc>
            </a:pPr>
            <a:r>
              <a:rPr lang="zh-CN" altLang="en-US" sz="3600" b="0">
                <a:latin typeface="黑体" panose="02010609060101010101" pitchFamily="2" charset="-122"/>
                <a:ea typeface="黑体" panose="02010609060101010101" pitchFamily="2" charset="-122"/>
              </a:rPr>
              <a:t>第一节　远 离 烟 酒</a:t>
            </a:r>
            <a:endParaRPr lang="zh-CN" altLang="en-US" sz="3600" b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2024" name="文本框 2262023"/>
          <p:cNvSpPr txBox="1"/>
          <p:nvPr/>
        </p:nvSpPr>
        <p:spPr>
          <a:xfrm>
            <a:off x="1204913" y="42863"/>
            <a:ext cx="3535362" cy="4746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>
              <a:lnSpc>
                <a:spcPct val="90000"/>
              </a:lnSpc>
            </a:pPr>
            <a:r>
              <a:rPr lang="zh-CN" altLang="en-US" b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典例剖析</a:t>
            </a:r>
            <a:r>
              <a:rPr lang="en-US" altLang="zh-CN" b="0">
                <a:solidFill>
                  <a:schemeClr val="bg1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b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学方法</a:t>
            </a:r>
            <a:endParaRPr lang="zh-CN" altLang="en-US" b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262025" name="文本框 2262024"/>
          <p:cNvSpPr txBox="1"/>
          <p:nvPr/>
        </p:nvSpPr>
        <p:spPr>
          <a:xfrm>
            <a:off x="298450" y="550863"/>
            <a:ext cx="13188950" cy="54752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【典题例证】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(2020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鸡西学业考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某实验小组探究酒精对水蚤心率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的影响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实验结果如表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下列叙述正确的是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酒精浓度越高水蚤心率越快 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酒精浓度越低水蚤心率越慢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酒精浓度对水蚤心率没有影响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酒精浓度太高会导致水蚤因心脏停止跳动而死亡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2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55113" y="581025"/>
            <a:ext cx="3035300" cy="146367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2262106" name="表格 2262105"/>
          <p:cNvGraphicFramePr>
            <a:graphicFrameLocks noGrp="1"/>
          </p:cNvGraphicFramePr>
          <p:nvPr/>
        </p:nvGraphicFramePr>
        <p:xfrm>
          <a:off x="1066800" y="1965325"/>
          <a:ext cx="10171113" cy="1448773"/>
        </p:xfrm>
        <a:graphic>
          <a:graphicData uri="http://schemas.openxmlformats.org/drawingml/2006/table">
            <a:tbl>
              <a:tblPr/>
              <a:tblGrid>
                <a:gridCol w="2903538"/>
                <a:gridCol w="1454150"/>
                <a:gridCol w="1454150"/>
                <a:gridCol w="1454150"/>
                <a:gridCol w="1450975"/>
                <a:gridCol w="1454150"/>
              </a:tblGrid>
              <a:tr h="600075"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酒精浓度</a:t>
                      </a:r>
                      <a:endParaRPr lang="zh-CN" altLang="en-US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zh-CN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0(</a:t>
                      </a:r>
                      <a:r>
                        <a:rPr lang="zh-CN" altLang="en-US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清水</a:t>
                      </a:r>
                      <a:r>
                        <a:rPr lang="en-US" altLang="zh-CN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altLang="en-US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zh-CN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0.25%</a:t>
                      </a:r>
                      <a:endParaRPr lang="zh-CN" altLang="en-US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zh-CN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1%</a:t>
                      </a:r>
                      <a:endParaRPr lang="zh-CN" altLang="en-US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zh-CN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10%</a:t>
                      </a:r>
                      <a:endParaRPr lang="zh-CN" altLang="en-US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zh-CN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20%</a:t>
                      </a:r>
                      <a:endParaRPr lang="zh-CN" altLang="en-US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46138"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每</a:t>
                      </a:r>
                      <a:r>
                        <a:rPr lang="en-US" altLang="zh-CN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zh-CN" altLang="en-US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秒水蚤心跳</a:t>
                      </a:r>
                      <a:endParaRPr lang="zh-CN" altLang="en-US" b="1">
                        <a:solidFill>
                          <a:srgbClr val="000000"/>
                        </a:solidFill>
                        <a:latin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次数</a:t>
                      </a:r>
                      <a:r>
                        <a:rPr lang="en-US" altLang="zh-CN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平均值</a:t>
                      </a:r>
                      <a:r>
                        <a:rPr lang="en-US" altLang="zh-CN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altLang="en-US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zh-CN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36</a:t>
                      </a:r>
                      <a:endParaRPr lang="zh-CN" altLang="en-US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zh-CN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46</a:t>
                      </a:r>
                      <a:endParaRPr lang="zh-CN" altLang="en-US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zh-CN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31</a:t>
                      </a:r>
                      <a:endParaRPr lang="zh-CN" altLang="en-US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zh-CN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22</a:t>
                      </a:r>
                      <a:endParaRPr lang="zh-CN" altLang="en-US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zh-CN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zh-CN" altLang="en-US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262107" name="文本框 2262106"/>
          <p:cNvSpPr txBox="1"/>
          <p:nvPr/>
        </p:nvSpPr>
        <p:spPr>
          <a:xfrm>
            <a:off x="7737475" y="1116013"/>
            <a:ext cx="642938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2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6210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8786" name="文本框 2678785"/>
          <p:cNvSpPr txBox="1"/>
          <p:nvPr/>
        </p:nvSpPr>
        <p:spPr>
          <a:xfrm>
            <a:off x="298450" y="900113"/>
            <a:ext cx="11593513" cy="285591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 sz="240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【名师讲题】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审题技巧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仔细分析表格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抓住水蚤心率与酒精浓度的关系分析作答。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扫清障碍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分析表格中数据可以看出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低浓度的酒精能促进水蚤心率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较高浓度的酒精对水蚤的心率有抑制作用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随着酒精浓度升高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水蚤的心率越来越低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当浓度达到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20%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水蚤死亡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心率为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2400">
              <a:solidFill>
                <a:srgbClr val="0000FF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1490" name="文本框 2751489"/>
          <p:cNvSpPr txBox="1"/>
          <p:nvPr/>
        </p:nvSpPr>
        <p:spPr>
          <a:xfrm>
            <a:off x="285750" y="938213"/>
            <a:ext cx="12749213" cy="340360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 sz="240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【变式训练】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2020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31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日是第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33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个世界无烟日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今年世界无烟日主题为“保护青少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年远离传统烟草产品和电子烟”。关于吸烟危害的叙述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你不认同的是	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　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吸烟能提神并促进脑的发育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吸烟者患癌症的死亡率比不吸烟者高很多倍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吸烟会导致他人被动吸烟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害己更害人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吸烟是引发心脑血管等疾病的重要因素</a:t>
            </a:r>
            <a:r>
              <a:rPr lang="zh-CN" altLang="en-US" sz="240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2400">
              <a:solidFill>
                <a:srgbClr val="0000FF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51491" name="文本框 2751490"/>
          <p:cNvSpPr txBox="1"/>
          <p:nvPr/>
        </p:nvSpPr>
        <p:spPr>
          <a:xfrm>
            <a:off x="9979025" y="1455738"/>
            <a:ext cx="719138" cy="6651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en-US" altLang="zh-CN" sz="2400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1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5149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8759" name="文本框 2378758"/>
          <p:cNvSpPr txBox="1"/>
          <p:nvPr/>
        </p:nvSpPr>
        <p:spPr>
          <a:xfrm>
            <a:off x="1204913" y="42863"/>
            <a:ext cx="3535362" cy="4746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>
              <a:lnSpc>
                <a:spcPct val="90000"/>
              </a:lnSpc>
            </a:pPr>
            <a:r>
              <a:rPr lang="zh-CN" altLang="en-US" b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分级诊断</a:t>
            </a:r>
            <a:r>
              <a:rPr lang="en-US" altLang="zh-CN" b="0">
                <a:solidFill>
                  <a:schemeClr val="bg1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b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提能力</a:t>
            </a:r>
            <a:endParaRPr lang="zh-CN" altLang="en-US" b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378768" name="文本框 2378767"/>
          <p:cNvSpPr txBox="1"/>
          <p:nvPr/>
        </p:nvSpPr>
        <p:spPr>
          <a:xfrm>
            <a:off x="298450" y="482600"/>
            <a:ext cx="13073062" cy="6142038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 sz="240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【基础对点练】</a:t>
            </a:r>
            <a:endParaRPr lang="zh-CN" altLang="en-US" sz="240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1.(2020</a:t>
            </a:r>
            <a:r>
              <a:rPr lang="en-US" altLang="zh-CN" sz="2400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深圳质检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下列关于“酒精对水蚤心率的影响”这一探究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实验中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说法正确的是	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　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为保证实验结果准确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酒精浓度越高越好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每组用一只水蚤即可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每只水蚤可多次用于实验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探究实验的结果可以用曲线图表示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2.(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生活链接题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香烟燃烧产生的烟雾中含有多种有害物质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其中致癌物质主要是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　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一氧化碳		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二氧化碳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酒精			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尼古丁 </a:t>
            </a:r>
            <a:endParaRPr lang="zh-CN" altLang="en-US" sz="2400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2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55113" y="581025"/>
            <a:ext cx="3035300" cy="1463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78770" name="文本框 2378769"/>
          <p:cNvSpPr txBox="1"/>
          <p:nvPr/>
        </p:nvSpPr>
        <p:spPr>
          <a:xfrm>
            <a:off x="4086225" y="1557338"/>
            <a:ext cx="782638" cy="6651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en-US" altLang="zh-CN" sz="2400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378771" name="文本框 2378770"/>
          <p:cNvSpPr txBox="1"/>
          <p:nvPr/>
        </p:nvSpPr>
        <p:spPr>
          <a:xfrm>
            <a:off x="568325" y="4846638"/>
            <a:ext cx="782638" cy="6651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en-US" altLang="zh-CN" sz="2400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8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8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78770" grpId="0"/>
      <p:bldP spid="237877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7698" name="文本框 2717697"/>
          <p:cNvSpPr txBox="1"/>
          <p:nvPr/>
        </p:nvSpPr>
        <p:spPr>
          <a:xfrm>
            <a:off x="298450" y="481013"/>
            <a:ext cx="13739812" cy="607060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我国从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2011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日起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在室内公共场所实行全面禁烟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下列对吸烟的认识中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错误的是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吸烟会影响他人的健康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吸烟是交友的需要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吸烟会诱发呼吸系统疾病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吸烟是不健康的生活方式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【综合提升练】</a:t>
            </a:r>
            <a:endParaRPr lang="zh-CN" altLang="en-US">
              <a:solidFill>
                <a:srgbClr val="3333FF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1.(2020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福建学业考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与青少年健康生活不符的是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积极参加体育锻炼	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聚餐使用公勺公筷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常与师长朋友交流	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同学聚会吸烟酗酒 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17699" name="文本框 2717698"/>
          <p:cNvSpPr txBox="1"/>
          <p:nvPr/>
        </p:nvSpPr>
        <p:spPr>
          <a:xfrm>
            <a:off x="3101975" y="1052513"/>
            <a:ext cx="528638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17700" name="文本框 2717699"/>
          <p:cNvSpPr txBox="1"/>
          <p:nvPr/>
        </p:nvSpPr>
        <p:spPr>
          <a:xfrm>
            <a:off x="8969375" y="4633913"/>
            <a:ext cx="528638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7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7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17699" grpId="0"/>
      <p:bldP spid="271770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8722" name="文本框 2718721"/>
          <p:cNvSpPr txBox="1"/>
          <p:nvPr/>
        </p:nvSpPr>
        <p:spPr>
          <a:xfrm>
            <a:off x="298450" y="608013"/>
            <a:ext cx="13193712" cy="368935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水蚤是一类节肢动物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俗称鱼虫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它们身体透明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体形微小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以下对水蚤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的说法正确的是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水蚤跳动的心脏位于图中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处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水蚤跳动的心脏位于图中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处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水蚤心率每分钟约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300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次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可以用肉眼观察水蚤的形态结构及心率 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718723" name="14sws74.jpg" descr="id:2147499218;FounderCE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45400" y="1993900"/>
            <a:ext cx="2501900" cy="2292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18724" name="文本框 2718723"/>
          <p:cNvSpPr txBox="1"/>
          <p:nvPr/>
        </p:nvSpPr>
        <p:spPr>
          <a:xfrm>
            <a:off x="2987675" y="1179513"/>
            <a:ext cx="782638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8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1872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9746" name="文本框 2719745"/>
          <p:cNvSpPr txBox="1"/>
          <p:nvPr/>
        </p:nvSpPr>
        <p:spPr>
          <a:xfrm>
            <a:off x="273050" y="620713"/>
            <a:ext cx="11593513" cy="332422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3.(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核心素养提升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科学研究表明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吸烟可以诱发包括肺癌在内的多种呼吸道疾病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有害物质还可随血液循环进入其他器官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使其他器官发生病变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青少年染上吸烟的不良嗜好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不仅影响学习、影响自己的身体健康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长期吸烟还会影响生殖。据调查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我国初次吸烟的年龄有明显低龄化趋势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2800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719747" name="20sw8rj125.jpg" descr="id:2147499225;FounderCE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0" y="3797300"/>
            <a:ext cx="6251575" cy="22367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0770" name="文本框 2720769"/>
          <p:cNvSpPr txBox="1"/>
          <p:nvPr/>
        </p:nvSpPr>
        <p:spPr>
          <a:xfrm>
            <a:off x="298450" y="608013"/>
            <a:ext cx="13269912" cy="487997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吸烟会诱发肺癌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与香烟燃烧产生的烟雾中所含的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有关。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如果女性吸烟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除诱发肺癌等多种疾病外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还会大大增加患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</a:rPr>
              <a:t>_______________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　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等疾病的可能性。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青少年吸烟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对生殖的危害是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</a:rPr>
              <a:t>_________________________________________________________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用文字描述图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的大概含义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</a:rPr>
              <a:t>_________________________________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你怎样看待香烟的种植与生产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</a:rPr>
              <a:t>_____________________________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 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20771" name="文本框 2720770"/>
          <p:cNvSpPr txBox="1"/>
          <p:nvPr/>
        </p:nvSpPr>
        <p:spPr>
          <a:xfrm>
            <a:off x="7951788" y="544513"/>
            <a:ext cx="3700462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尼古丁、焦油等物质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20772" name="文本框 2720771"/>
          <p:cNvSpPr txBox="1"/>
          <p:nvPr/>
        </p:nvSpPr>
        <p:spPr>
          <a:xfrm>
            <a:off x="9104313" y="1738313"/>
            <a:ext cx="26638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子宫癌和乳腺癌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20773" name="文本框 2720772"/>
          <p:cNvSpPr txBox="1"/>
          <p:nvPr/>
        </p:nvSpPr>
        <p:spPr>
          <a:xfrm>
            <a:off x="317500" y="3490913"/>
            <a:ext cx="9691688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精子活力、质量下降</a:t>
            </a:r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增加生育畸形后代的几率</a:t>
            </a:r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甚至造成不育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20774" name="文本框 2720773"/>
          <p:cNvSpPr txBox="1"/>
          <p:nvPr/>
        </p:nvSpPr>
        <p:spPr>
          <a:xfrm>
            <a:off x="5095875" y="4100513"/>
            <a:ext cx="57753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　不吸烟、拒绝吸烟等</a:t>
            </a:r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合理即可</a:t>
            </a:r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20775" name="文本框 2720774"/>
          <p:cNvSpPr txBox="1"/>
          <p:nvPr/>
        </p:nvSpPr>
        <p:spPr>
          <a:xfrm>
            <a:off x="5211763" y="4722813"/>
            <a:ext cx="5084762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　禁止生产香烟等</a:t>
            </a:r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合理即可</a:t>
            </a:r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720776" name="New picture"/>
          <p:cNvPicPr/>
          <p:nvPr/>
        </p:nvPicPr>
        <p:blipFill>
          <a:blip r:embed="rId1"/>
          <a:stretch>
            <a:fillRect/>
          </a:stretch>
        </p:blipFill>
        <p:spPr>
          <a:xfrm>
            <a:off x="10172700" y="11506200"/>
            <a:ext cx="342900" cy="2540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0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20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0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20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0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720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0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720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0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720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20771" grpId="0"/>
      <p:bldP spid="2720772" grpId="0"/>
      <p:bldP spid="2720773" grpId="0"/>
      <p:bldP spid="2720774" grpId="0"/>
      <p:bldP spid="272077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36805" name="图片 26368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2576513"/>
            <a:ext cx="11137900" cy="15478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55113" y="581025"/>
            <a:ext cx="3035300" cy="1463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24484" name="文本框 2324483"/>
          <p:cNvSpPr txBox="1"/>
          <p:nvPr/>
        </p:nvSpPr>
        <p:spPr>
          <a:xfrm>
            <a:off x="1204913" y="42863"/>
            <a:ext cx="3535362" cy="4746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>
              <a:lnSpc>
                <a:spcPct val="90000"/>
              </a:lnSpc>
            </a:pPr>
            <a:r>
              <a:rPr lang="zh-CN" altLang="en-US" b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自主预习</a:t>
            </a:r>
            <a:r>
              <a:rPr lang="en-US" altLang="zh-CN" b="0">
                <a:solidFill>
                  <a:schemeClr val="bg1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b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认新知</a:t>
            </a:r>
            <a:endParaRPr lang="zh-CN" altLang="en-US" b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324486" name="文本框 2324485"/>
          <p:cNvSpPr txBox="1"/>
          <p:nvPr/>
        </p:nvSpPr>
        <p:spPr>
          <a:xfrm>
            <a:off x="298450" y="635000"/>
            <a:ext cx="11650663" cy="1903413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【生活小思考】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过年时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小明全家去姑姑家吃饭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姑姑拿出一瓶酒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招待他们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小明告诉姑姑过量饮酒对人体是有害的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你知道它有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哪些危害吗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en-US" altLang="zh-CN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324492" name="20sw8xsj36.jpg" descr="id:2147499133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7500" y="2501900"/>
            <a:ext cx="2592388" cy="2820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24493" name="图片.jpg" descr="id:2147499126;FounderCE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8900" y="3073400"/>
            <a:ext cx="1717675" cy="1695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7826" name="文本框 2637825"/>
          <p:cNvSpPr txBox="1"/>
          <p:nvPr/>
        </p:nvSpPr>
        <p:spPr>
          <a:xfrm>
            <a:off x="298450" y="595313"/>
            <a:ext cx="11593513" cy="50466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 sz="2400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【知识点一】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酗酒危害人体健康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教材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P103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～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P105)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1.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探究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酒精对水蚤心率的影响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   用小网在池塘里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或在花鸟鱼虫市场购买 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   在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_______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下观察水蚤的形态结构及其心脏的跳动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并记录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_____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学生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人一组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提出酒精对水蚤心率影响的相关问题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并作出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_____</a:t>
            </a:r>
            <a:endParaRPr lang="en-US" altLang="zh-CN" sz="2400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637828" name="图片 263782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8338" y="1763713"/>
            <a:ext cx="1571625" cy="3933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37831" name="文本框 2637830"/>
          <p:cNvSpPr txBox="1"/>
          <p:nvPr/>
        </p:nvSpPr>
        <p:spPr>
          <a:xfrm>
            <a:off x="4281488" y="1633538"/>
            <a:ext cx="1012825" cy="6651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捕捞</a:t>
            </a:r>
            <a:endParaRPr lang="zh-CN" altLang="en-US" sz="2400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37832" name="文本框 2637831"/>
          <p:cNvSpPr txBox="1"/>
          <p:nvPr/>
        </p:nvSpPr>
        <p:spPr>
          <a:xfrm>
            <a:off x="2439988" y="3271838"/>
            <a:ext cx="1379537" cy="6651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显微镜</a:t>
            </a:r>
            <a:endParaRPr lang="zh-CN" altLang="en-US" sz="24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37833" name="文本框 2637832"/>
          <p:cNvSpPr txBox="1"/>
          <p:nvPr/>
        </p:nvSpPr>
        <p:spPr>
          <a:xfrm>
            <a:off x="9805988" y="3271838"/>
            <a:ext cx="1012825" cy="6651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心率</a:t>
            </a:r>
            <a:endParaRPr lang="zh-CN" altLang="en-US" sz="24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37834" name="文本框 2637833"/>
          <p:cNvSpPr txBox="1"/>
          <p:nvPr/>
        </p:nvSpPr>
        <p:spPr>
          <a:xfrm>
            <a:off x="9958388" y="4910138"/>
            <a:ext cx="1012825" cy="6651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假设</a:t>
            </a:r>
            <a:endParaRPr lang="zh-CN" altLang="en-US" sz="24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7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37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7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37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7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37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7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637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37831" grpId="0"/>
      <p:bldP spid="2637832" grpId="0"/>
      <p:bldP spid="2637833" grpId="0"/>
      <p:bldP spid="263783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38856" name="图片 263885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5475" y="1050925"/>
            <a:ext cx="6630988" cy="51482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38857" name="图片 2638856"/>
          <p:cNvPicPr/>
          <p:nvPr/>
        </p:nvPicPr>
        <p:blipFill>
          <a:blip r:embed="rId2"/>
          <a:stretch>
            <a:fillRect/>
          </a:stretch>
        </p:blipFill>
        <p:spPr>
          <a:xfrm>
            <a:off x="3886200" y="1492250"/>
            <a:ext cx="1169988" cy="330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38858" name="图片 2638857"/>
          <p:cNvPicPr/>
          <p:nvPr/>
        </p:nvPicPr>
        <p:blipFill>
          <a:blip r:embed="rId2"/>
          <a:stretch>
            <a:fillRect/>
          </a:stretch>
        </p:blipFill>
        <p:spPr>
          <a:xfrm>
            <a:off x="2197100" y="2432050"/>
            <a:ext cx="560388" cy="330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38859" name="图片 2638858"/>
          <p:cNvPicPr/>
          <p:nvPr/>
        </p:nvPicPr>
        <p:blipFill>
          <a:blip r:embed="rId2"/>
          <a:stretch>
            <a:fillRect/>
          </a:stretch>
        </p:blipFill>
        <p:spPr>
          <a:xfrm>
            <a:off x="5219700" y="3409950"/>
            <a:ext cx="522288" cy="330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38860" name="图片 2638859"/>
          <p:cNvPicPr/>
          <p:nvPr/>
        </p:nvPicPr>
        <p:blipFill>
          <a:blip r:embed="rId2"/>
          <a:stretch>
            <a:fillRect/>
          </a:stretch>
        </p:blipFill>
        <p:spPr>
          <a:xfrm>
            <a:off x="3556000" y="4184650"/>
            <a:ext cx="865188" cy="330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6388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38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26388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38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26388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38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26388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38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9874" name="文本框 2639873"/>
          <p:cNvSpPr txBox="1"/>
          <p:nvPr/>
        </p:nvSpPr>
        <p:spPr>
          <a:xfrm>
            <a:off x="298450" y="442913"/>
            <a:ext cx="13536612" cy="607060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酗酒的危害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使人体的部分</a:t>
            </a:r>
            <a:r>
              <a:rPr lang="en-US" altLang="zh-CN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、器官和</a:t>
            </a:r>
            <a:r>
              <a:rPr lang="en-US" altLang="zh-CN" u="sng">
                <a:latin typeface="宋体" panose="02010600030101010101" pitchFamily="2" charset="-122"/>
                <a:ea typeface="宋体" panose="02010600030101010101" pitchFamily="2" charset="-122"/>
              </a:rPr>
              <a:t>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受到酒精的毒害。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对肝的伤害最直接、最大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直接影响</a:t>
            </a:r>
            <a:r>
              <a:rPr lang="en-US" altLang="zh-CN" u="sng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引起</a:t>
            </a:r>
            <a:r>
              <a:rPr lang="en-US" altLang="zh-CN" u="sng">
                <a:latin typeface="宋体" panose="02010600030101010101" pitchFamily="2" charset="-122"/>
                <a:ea typeface="宋体" panose="02010600030101010101" pitchFamily="2" charset="-122"/>
              </a:rPr>
              <a:t>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和酒精性肝炎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甚至出现</a:t>
            </a:r>
            <a:r>
              <a:rPr lang="en-US" altLang="zh-CN" u="sng">
                <a:latin typeface="宋体" panose="02010600030101010101" pitchFamily="2" charset="-122"/>
                <a:ea typeface="宋体" panose="02010600030101010101" pitchFamily="2" charset="-122"/>
              </a:rPr>
              <a:t>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使人的</a:t>
            </a:r>
            <a:r>
              <a:rPr lang="en-US" altLang="zh-CN" u="sng">
                <a:latin typeface="宋体" panose="02010600030101010101" pitchFamily="2" charset="-122"/>
                <a:ea typeface="宋体" panose="02010600030101010101" pitchFamily="2" charset="-122"/>
              </a:rPr>
              <a:t>_____________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过度兴奋或受到抑制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对社会也具有极大的危害。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请</a:t>
            </a:r>
            <a:r>
              <a:rPr lang="zh-CN" altLang="en-US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写出【生活小思考】问题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的答案。</a:t>
            </a:r>
            <a:endParaRPr lang="zh-CN" altLang="en-US">
              <a:solidFill>
                <a:srgbClr val="0000FF"/>
              </a:solidFill>
              <a:latin typeface="宋体" panose="02010600030101010101" pitchFamily="2" charset="-122"/>
              <a:ea typeface="楷体_GB2312" panose="02010609030101010101" pitchFamily="49" charset="-122"/>
            </a:endParaRPr>
          </a:p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提示</a:t>
            </a:r>
            <a:r>
              <a:rPr lang="en-US" altLang="zh-CN">
                <a:solidFill>
                  <a:srgbClr val="0000FF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楷体_GB2312" panose="02010609030101010101" pitchFamily="49" charset="-122"/>
              </a:rPr>
              <a:t>过量饮酒会使人体的部分组织、器官和系统受到酒精的毒害。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深入思考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酒精对水蚤的心率有什么影响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en-US" altLang="zh-CN">
              <a:solidFill>
                <a:srgbClr val="0000FF"/>
              </a:solidFill>
              <a:latin typeface="宋体" panose="02010600030101010101" pitchFamily="2" charset="-122"/>
              <a:ea typeface="楷体_GB2312" panose="02010609030101010101" pitchFamily="49" charset="-122"/>
            </a:endParaRPr>
          </a:p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提示</a:t>
            </a:r>
            <a:r>
              <a:rPr lang="en-US" altLang="zh-CN">
                <a:solidFill>
                  <a:srgbClr val="0000FF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楷体_GB2312" panose="02010609030101010101" pitchFamily="49" charset="-122"/>
              </a:rPr>
              <a:t>低浓度的酒精可以使水蚤兴奋</a:t>
            </a:r>
            <a:r>
              <a:rPr lang="en-US" altLang="zh-CN">
                <a:latin typeface="宋体" panose="02010600030101010101" pitchFamily="2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楷体_GB2312" panose="02010609030101010101" pitchFamily="49" charset="-122"/>
              </a:rPr>
              <a:t>有增强心率的作用</a:t>
            </a:r>
            <a:r>
              <a:rPr lang="en-US" altLang="zh-CN">
                <a:latin typeface="宋体" panose="02010600030101010101" pitchFamily="2" charset="-122"/>
                <a:ea typeface="楷体_GB2312" panose="02010609030101010101" pitchFamily="49" charset="-122"/>
              </a:rPr>
              <a:t>;</a:t>
            </a:r>
            <a:r>
              <a:rPr lang="zh-CN" altLang="en-US">
                <a:latin typeface="宋体" panose="02010600030101010101" pitchFamily="2" charset="-122"/>
                <a:ea typeface="楷体_GB2312" panose="02010609030101010101" pitchFamily="49" charset="-122"/>
              </a:rPr>
              <a:t>高浓度的酒精对水蚤</a:t>
            </a:r>
            <a:endParaRPr lang="zh-CN" altLang="en-US">
              <a:latin typeface="宋体" panose="02010600030101010101" pitchFamily="2" charset="-122"/>
              <a:ea typeface="楷体_GB2312" panose="02010609030101010101" pitchFamily="49" charset="-122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楷体_GB2312" panose="02010609030101010101" pitchFamily="49" charset="-122"/>
              </a:rPr>
              <a:t>有一定的伤害</a:t>
            </a:r>
            <a:r>
              <a:rPr lang="en-US" altLang="zh-CN">
                <a:latin typeface="宋体" panose="02010600030101010101" pitchFamily="2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楷体_GB2312" panose="02010609030101010101" pitchFamily="49" charset="-122"/>
              </a:rPr>
              <a:t>甚至导致其死亡。</a:t>
            </a:r>
            <a:endParaRPr lang="zh-CN" altLang="en-US">
              <a:latin typeface="宋体" panose="0201060003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2639876" name="文本框 2639875"/>
          <p:cNvSpPr txBox="1"/>
          <p:nvPr/>
        </p:nvSpPr>
        <p:spPr>
          <a:xfrm>
            <a:off x="2840038" y="976313"/>
            <a:ext cx="985837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组织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39877" name="文本框 2639876"/>
          <p:cNvSpPr txBox="1"/>
          <p:nvPr/>
        </p:nvSpPr>
        <p:spPr>
          <a:xfrm>
            <a:off x="4999038" y="976313"/>
            <a:ext cx="985837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系统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39878" name="文本框 2639877"/>
          <p:cNvSpPr txBox="1"/>
          <p:nvPr/>
        </p:nvSpPr>
        <p:spPr>
          <a:xfrm>
            <a:off x="5988050" y="1573213"/>
            <a:ext cx="1712913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肝的功能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39879" name="文本框 2639878"/>
          <p:cNvSpPr txBox="1"/>
          <p:nvPr/>
        </p:nvSpPr>
        <p:spPr>
          <a:xfrm>
            <a:off x="8326438" y="1573213"/>
            <a:ext cx="134937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脂肪肝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39880" name="文本框 2639879"/>
          <p:cNvSpPr txBox="1"/>
          <p:nvPr/>
        </p:nvSpPr>
        <p:spPr>
          <a:xfrm>
            <a:off x="1671638" y="2170113"/>
            <a:ext cx="134937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肝硬化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39881" name="文本框 2639880"/>
          <p:cNvSpPr txBox="1"/>
          <p:nvPr/>
        </p:nvSpPr>
        <p:spPr>
          <a:xfrm>
            <a:off x="1839913" y="2767013"/>
            <a:ext cx="244157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中枢神经系统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9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39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9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39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9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39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9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639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9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639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9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639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987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987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987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39876" grpId="0"/>
      <p:bldP spid="2639877" grpId="0"/>
      <p:bldP spid="2639878" grpId="0"/>
      <p:bldP spid="2639879" grpId="0"/>
      <p:bldP spid="2639880" grpId="0"/>
      <p:bldP spid="263988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7346" name="文本框 2617345"/>
          <p:cNvSpPr txBox="1"/>
          <p:nvPr/>
        </p:nvSpPr>
        <p:spPr>
          <a:xfrm>
            <a:off x="298450" y="646113"/>
            <a:ext cx="11593513" cy="332422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 sz="280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【名师在线】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 defTabSz="1171575"/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探究水蚤心率实验的基本要求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800">
                <a:latin typeface="楷体_GB2312" panose="02010609030101010101" pitchFamily="49" charset="-122"/>
                <a:ea typeface="楷体_GB2312" panose="02010609030101010101" pitchFamily="49" charset="-122"/>
              </a:rPr>
              <a:t>(1)</a:t>
            </a:r>
            <a:r>
              <a:rPr lang="zh-CN" altLang="en-US" sz="2800">
                <a:latin typeface="楷体_GB2312" panose="02010609030101010101" pitchFamily="49" charset="-122"/>
                <a:ea typeface="楷体_GB2312" panose="02010609030101010101" pitchFamily="49" charset="-122"/>
              </a:rPr>
              <a:t>为避免实验的偶然性</a:t>
            </a:r>
            <a:r>
              <a:rPr lang="en-US" altLang="zh-CN" sz="2800"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 sz="2800">
                <a:latin typeface="楷体_GB2312" panose="02010609030101010101" pitchFamily="49" charset="-122"/>
                <a:ea typeface="楷体_GB2312" panose="02010609030101010101" pitchFamily="49" charset="-122"/>
              </a:rPr>
              <a:t>应至少选用</a:t>
            </a:r>
            <a:r>
              <a:rPr lang="en-US" altLang="zh-CN" sz="2800">
                <a:latin typeface="楷体_GB2312" panose="02010609030101010101" pitchFamily="49" charset="-122"/>
                <a:ea typeface="楷体_GB2312" panose="02010609030101010101" pitchFamily="49" charset="-122"/>
              </a:rPr>
              <a:t>3</a:t>
            </a:r>
            <a:r>
              <a:rPr lang="zh-CN" altLang="en-US" sz="2800">
                <a:latin typeface="楷体_GB2312" panose="02010609030101010101" pitchFamily="49" charset="-122"/>
                <a:ea typeface="楷体_GB2312" panose="02010609030101010101" pitchFamily="49" charset="-122"/>
              </a:rPr>
              <a:t>只水蚤进行实验。</a:t>
            </a:r>
            <a:endParaRPr lang="zh-CN" altLang="en-US" sz="280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defTabSz="1171575"/>
            <a:r>
              <a:rPr lang="en-US" altLang="zh-CN" sz="2800">
                <a:latin typeface="楷体_GB2312" panose="02010609030101010101" pitchFamily="49" charset="-122"/>
                <a:ea typeface="楷体_GB2312" panose="02010609030101010101" pitchFamily="49" charset="-122"/>
              </a:rPr>
              <a:t>(2)</a:t>
            </a:r>
            <a:r>
              <a:rPr lang="zh-CN" altLang="en-US" sz="2800">
                <a:latin typeface="楷体_GB2312" panose="02010609030101010101" pitchFamily="49" charset="-122"/>
                <a:ea typeface="楷体_GB2312" panose="02010609030101010101" pitchFamily="49" charset="-122"/>
              </a:rPr>
              <a:t>因为水蚤的心率很快</a:t>
            </a:r>
            <a:r>
              <a:rPr lang="en-US" altLang="zh-CN" sz="2800"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 sz="2800">
                <a:latin typeface="楷体_GB2312" panose="02010609030101010101" pitchFamily="49" charset="-122"/>
                <a:ea typeface="楷体_GB2312" panose="02010609030101010101" pitchFamily="49" charset="-122"/>
              </a:rPr>
              <a:t>为了便于计数和减少水蚤在酒精溶液中停留的时间</a:t>
            </a:r>
            <a:r>
              <a:rPr lang="en-US" altLang="zh-CN" sz="2800"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 sz="2800">
                <a:latin typeface="楷体_GB2312" panose="02010609030101010101" pitchFamily="49" charset="-122"/>
                <a:ea typeface="楷体_GB2312" panose="02010609030101010101" pitchFamily="49" charset="-122"/>
              </a:rPr>
              <a:t>心率计量单位确定为</a:t>
            </a:r>
            <a:r>
              <a:rPr lang="en-US" altLang="zh-CN" sz="2800">
                <a:latin typeface="楷体_GB2312" panose="02010609030101010101" pitchFamily="49" charset="-122"/>
                <a:ea typeface="楷体_GB2312" panose="02010609030101010101" pitchFamily="49" charset="-122"/>
              </a:rPr>
              <a:t>10</a:t>
            </a:r>
            <a:r>
              <a:rPr lang="zh-CN" altLang="en-US" sz="2800">
                <a:latin typeface="楷体_GB2312" panose="02010609030101010101" pitchFamily="49" charset="-122"/>
                <a:ea typeface="楷体_GB2312" panose="02010609030101010101" pitchFamily="49" charset="-122"/>
              </a:rPr>
              <a:t>秒。</a:t>
            </a:r>
            <a:endParaRPr lang="zh-CN" altLang="en-US" sz="280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0898" name="文本框 2640897"/>
          <p:cNvSpPr txBox="1"/>
          <p:nvPr/>
        </p:nvSpPr>
        <p:spPr>
          <a:xfrm>
            <a:off x="298450" y="773113"/>
            <a:ext cx="13231812" cy="487997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【知识点二】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吸烟危害人体健康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教材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P105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～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P106) 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对人的循环系统、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、神经系统、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等都会造成不同程度的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损伤。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影响循环系统的功能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造成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引发冠心病等。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能引发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</a:rPr>
              <a:t>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、支气管炎、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</a:rPr>
              <a:t>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、肺癌等呼吸系统疾病。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孕妇如果直接吸烟或长期被动吸烟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会诱发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</a:rPr>
              <a:t>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畸形。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青少年正处在生长发育期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吸烟会降低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</a:rPr>
              <a:t>_______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分散注意力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影响身体的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和正常的学习。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40899" name="文本框 2640898"/>
          <p:cNvSpPr txBox="1"/>
          <p:nvPr/>
        </p:nvSpPr>
        <p:spPr>
          <a:xfrm>
            <a:off x="3295650" y="1306513"/>
            <a:ext cx="175260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呼吸系统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40900" name="文本框 2640899"/>
          <p:cNvSpPr txBox="1"/>
          <p:nvPr/>
        </p:nvSpPr>
        <p:spPr>
          <a:xfrm>
            <a:off x="6788150" y="1306513"/>
            <a:ext cx="175260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生殖系统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40901" name="文本框 2640900"/>
          <p:cNvSpPr txBox="1"/>
          <p:nvPr/>
        </p:nvSpPr>
        <p:spPr>
          <a:xfrm>
            <a:off x="4464050" y="2500313"/>
            <a:ext cx="175260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动脉硬化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40902" name="文本框 2640901"/>
          <p:cNvSpPr txBox="1"/>
          <p:nvPr/>
        </p:nvSpPr>
        <p:spPr>
          <a:xfrm>
            <a:off x="1633538" y="3097213"/>
            <a:ext cx="13811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气管炎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40903" name="文本框 2640902"/>
          <p:cNvSpPr txBox="1"/>
          <p:nvPr/>
        </p:nvSpPr>
        <p:spPr>
          <a:xfrm>
            <a:off x="4795838" y="3097213"/>
            <a:ext cx="13811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肺气肿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40904" name="文本框 2640903"/>
          <p:cNvSpPr txBox="1"/>
          <p:nvPr/>
        </p:nvSpPr>
        <p:spPr>
          <a:xfrm>
            <a:off x="6777038" y="3694113"/>
            <a:ext cx="1008062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胎儿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40905" name="文本框 2640904"/>
          <p:cNvSpPr txBox="1"/>
          <p:nvPr/>
        </p:nvSpPr>
        <p:spPr>
          <a:xfrm>
            <a:off x="6116638" y="4291013"/>
            <a:ext cx="13811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记忆力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40906" name="文本框 2640905"/>
          <p:cNvSpPr txBox="1"/>
          <p:nvPr/>
        </p:nvSpPr>
        <p:spPr>
          <a:xfrm>
            <a:off x="311150" y="4887913"/>
            <a:ext cx="175260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生长发育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0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40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0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40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0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40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0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640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0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6409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0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6409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0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640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0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640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40899" grpId="0"/>
      <p:bldP spid="2640900" grpId="0"/>
      <p:bldP spid="2640901" grpId="0"/>
      <p:bldP spid="2640902" grpId="0"/>
      <p:bldP spid="2640903" grpId="0"/>
      <p:bldP spid="2640904" grpId="0"/>
      <p:bldP spid="2640905" grpId="0"/>
      <p:bldP spid="264090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18371" name="图片 261837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67063" y="1108075"/>
            <a:ext cx="5754687" cy="50482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ARTICULATE_PROJECT_OPEN" val="0"/>
  <p:tag name="AS_OS" val="Unix 3.10 unknown"/>
  <p:tag name="AS_RELEASE_DATE" val="2020.11.30"/>
  <p:tag name="AS_TITLE" val="Aspose.Slides for Java"/>
  <p:tag name="AS_VERSION" val="20.11"/>
  <p:tag name="commondata" val="eyJoZGlkIjoiN2YxOGMyNDFkMTQxMWJhZTVlZDhiNDQyZGU2OTYwOWEifQ=="/>
</p:tagLst>
</file>

<file path=ppt/theme/theme1.xml><?xml version="1.0" encoding="utf-8"?>
<a:theme xmlns:a="http://schemas.openxmlformats.org/drawingml/2006/main" name="演示文稿1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2C1D3"/>
      </a:accent6>
      <a:hlink>
        <a:srgbClr val="6767FF"/>
      </a:hlink>
      <a:folHlink>
        <a:srgbClr val="9933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2C1D3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6D79F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1"/>
        </a:accent5>
        <a:accent6>
          <a:srgbClr val="BBC9B8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36600"/>
        </a:lt1>
        <a:dk2>
          <a:srgbClr val="FFFFCC"/>
        </a:dk2>
        <a:lt2>
          <a:srgbClr val="333300"/>
        </a:lt2>
        <a:accent1>
          <a:srgbClr val="99CC00"/>
        </a:accent1>
        <a:accent2>
          <a:srgbClr val="669900"/>
        </a:accent2>
        <a:accent3>
          <a:srgbClr val="ADB9AA"/>
        </a:accent3>
        <a:accent4>
          <a:srgbClr val="DCDCAF"/>
        </a:accent4>
        <a:accent5>
          <a:srgbClr val="CAE2AA"/>
        </a:accent5>
        <a:accent6>
          <a:srgbClr val="5B8900"/>
        </a:accent6>
        <a:hlink>
          <a:srgbClr val="CC99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4A48"/>
        </a:lt1>
        <a:dk2>
          <a:srgbClr val="FFFFFF"/>
        </a:dk2>
        <a:lt2>
          <a:srgbClr val="424458"/>
        </a:lt2>
        <a:accent1>
          <a:srgbClr val="83B200"/>
        </a:accent1>
        <a:accent2>
          <a:srgbClr val="006260"/>
        </a:accent2>
        <a:accent3>
          <a:srgbClr val="AAB2B1"/>
        </a:accent3>
        <a:accent4>
          <a:srgbClr val="DCDCDC"/>
        </a:accent4>
        <a:accent5>
          <a:srgbClr val="C2D5AA"/>
        </a:accent5>
        <a:accent6>
          <a:srgbClr val="005755"/>
        </a:accent6>
        <a:hlink>
          <a:srgbClr val="6666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2046"/>
        </a:lt1>
        <a:dk2>
          <a:srgbClr val="FFFFFF"/>
        </a:dk2>
        <a:lt2>
          <a:srgbClr val="000000"/>
        </a:lt2>
        <a:accent1>
          <a:srgbClr val="00CCFF"/>
        </a:accent1>
        <a:accent2>
          <a:srgbClr val="2D226E"/>
        </a:accent2>
        <a:accent3>
          <a:srgbClr val="AAABB1"/>
        </a:accent3>
        <a:accent4>
          <a:srgbClr val="DCDCDC"/>
        </a:accent4>
        <a:accent5>
          <a:srgbClr val="AAE2FF"/>
        </a:accent5>
        <a:accent6>
          <a:srgbClr val="281E62"/>
        </a:accent6>
        <a:hlink>
          <a:srgbClr val="666699"/>
        </a:hlink>
        <a:folHlink>
          <a:srgbClr val="99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66"/>
        </a:lt1>
        <a:dk2>
          <a:srgbClr val="FFFFFF"/>
        </a:dk2>
        <a:lt2>
          <a:srgbClr val="424458"/>
        </a:lt2>
        <a:accent1>
          <a:srgbClr val="6666FF"/>
        </a:accent1>
        <a:accent2>
          <a:srgbClr val="333399"/>
        </a:accent2>
        <a:accent3>
          <a:srgbClr val="AAAAB9"/>
        </a:accent3>
        <a:accent4>
          <a:srgbClr val="DCDCDC"/>
        </a:accent4>
        <a:accent5>
          <a:srgbClr val="B9B9FF"/>
        </a:accent5>
        <a:accent6>
          <a:srgbClr val="2D2D89"/>
        </a:accent6>
        <a:hlink>
          <a:srgbClr val="FF99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90B20"/>
        </a:lt1>
        <a:dk2>
          <a:srgbClr val="FFFFCC"/>
        </a:dk2>
        <a:lt2>
          <a:srgbClr val="1C1C1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CDCAF"/>
        </a:accent4>
        <a:accent5>
          <a:srgbClr val="FFC7BB"/>
        </a:accent5>
        <a:accent6>
          <a:srgbClr val="4C1147"/>
        </a:accent6>
        <a:hlink>
          <a:srgbClr val="637D95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722104"/>
        </a:lt1>
        <a:dk2>
          <a:srgbClr val="FFFFFF"/>
        </a:dk2>
        <a:lt2>
          <a:srgbClr val="4C0000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CDCDC"/>
        </a:accent4>
        <a:accent5>
          <a:srgbClr val="E2B9AA"/>
        </a:accent5>
        <a:accent6>
          <a:srgbClr val="7B2800"/>
        </a:accent6>
        <a:hlink>
          <a:srgbClr val="FFCC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演示文稿1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2C1D3"/>
      </a:accent6>
      <a:hlink>
        <a:srgbClr val="6767FF"/>
      </a:hlink>
      <a:folHlink>
        <a:srgbClr val="9933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2C1D3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6D79F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1"/>
        </a:accent5>
        <a:accent6>
          <a:srgbClr val="BBC9B8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36600"/>
        </a:lt1>
        <a:dk2>
          <a:srgbClr val="FFFFCC"/>
        </a:dk2>
        <a:lt2>
          <a:srgbClr val="333300"/>
        </a:lt2>
        <a:accent1>
          <a:srgbClr val="99CC00"/>
        </a:accent1>
        <a:accent2>
          <a:srgbClr val="669900"/>
        </a:accent2>
        <a:accent3>
          <a:srgbClr val="ADB9AA"/>
        </a:accent3>
        <a:accent4>
          <a:srgbClr val="DCDCAF"/>
        </a:accent4>
        <a:accent5>
          <a:srgbClr val="CAE2AA"/>
        </a:accent5>
        <a:accent6>
          <a:srgbClr val="5B8900"/>
        </a:accent6>
        <a:hlink>
          <a:srgbClr val="CC99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4A48"/>
        </a:lt1>
        <a:dk2>
          <a:srgbClr val="FFFFFF"/>
        </a:dk2>
        <a:lt2>
          <a:srgbClr val="424458"/>
        </a:lt2>
        <a:accent1>
          <a:srgbClr val="83B200"/>
        </a:accent1>
        <a:accent2>
          <a:srgbClr val="006260"/>
        </a:accent2>
        <a:accent3>
          <a:srgbClr val="AAB2B1"/>
        </a:accent3>
        <a:accent4>
          <a:srgbClr val="DCDCDC"/>
        </a:accent4>
        <a:accent5>
          <a:srgbClr val="C2D5AA"/>
        </a:accent5>
        <a:accent6>
          <a:srgbClr val="005755"/>
        </a:accent6>
        <a:hlink>
          <a:srgbClr val="6666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2046"/>
        </a:lt1>
        <a:dk2>
          <a:srgbClr val="FFFFFF"/>
        </a:dk2>
        <a:lt2>
          <a:srgbClr val="000000"/>
        </a:lt2>
        <a:accent1>
          <a:srgbClr val="00CCFF"/>
        </a:accent1>
        <a:accent2>
          <a:srgbClr val="2D226E"/>
        </a:accent2>
        <a:accent3>
          <a:srgbClr val="AAABB1"/>
        </a:accent3>
        <a:accent4>
          <a:srgbClr val="DCDCDC"/>
        </a:accent4>
        <a:accent5>
          <a:srgbClr val="AAE2FF"/>
        </a:accent5>
        <a:accent6>
          <a:srgbClr val="281E62"/>
        </a:accent6>
        <a:hlink>
          <a:srgbClr val="666699"/>
        </a:hlink>
        <a:folHlink>
          <a:srgbClr val="99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66"/>
        </a:lt1>
        <a:dk2>
          <a:srgbClr val="FFFFFF"/>
        </a:dk2>
        <a:lt2>
          <a:srgbClr val="424458"/>
        </a:lt2>
        <a:accent1>
          <a:srgbClr val="6666FF"/>
        </a:accent1>
        <a:accent2>
          <a:srgbClr val="333399"/>
        </a:accent2>
        <a:accent3>
          <a:srgbClr val="AAAAB9"/>
        </a:accent3>
        <a:accent4>
          <a:srgbClr val="DCDCDC"/>
        </a:accent4>
        <a:accent5>
          <a:srgbClr val="B9B9FF"/>
        </a:accent5>
        <a:accent6>
          <a:srgbClr val="2D2D89"/>
        </a:accent6>
        <a:hlink>
          <a:srgbClr val="FF99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90B20"/>
        </a:lt1>
        <a:dk2>
          <a:srgbClr val="FFFFCC"/>
        </a:dk2>
        <a:lt2>
          <a:srgbClr val="1C1C1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CDCAF"/>
        </a:accent4>
        <a:accent5>
          <a:srgbClr val="FFC7BB"/>
        </a:accent5>
        <a:accent6>
          <a:srgbClr val="4C1147"/>
        </a:accent6>
        <a:hlink>
          <a:srgbClr val="637D95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722104"/>
        </a:lt1>
        <a:dk2>
          <a:srgbClr val="FFFFFF"/>
        </a:dk2>
        <a:lt2>
          <a:srgbClr val="4C0000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CDCDC"/>
        </a:accent4>
        <a:accent5>
          <a:srgbClr val="E2B9AA"/>
        </a:accent5>
        <a:accent6>
          <a:srgbClr val="7B2800"/>
        </a:accent6>
        <a:hlink>
          <a:srgbClr val="FFCC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2364</Words>
  <Application>WPS 演示</Application>
  <PresentationFormat/>
  <Paragraphs>195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29" baseType="lpstr">
      <vt:lpstr>Arial</vt:lpstr>
      <vt:lpstr>宋体</vt:lpstr>
      <vt:lpstr>Wingdings</vt:lpstr>
      <vt:lpstr>Times New Roman</vt:lpstr>
      <vt:lpstr>黑体</vt:lpstr>
      <vt:lpstr>楷体_GB2312</vt:lpstr>
      <vt:lpstr>等线</vt:lpstr>
      <vt:lpstr>微软雅黑</vt:lpstr>
      <vt:lpstr>Arial Unicode MS</vt:lpstr>
      <vt:lpstr>Calibri</vt:lpstr>
      <vt:lpstr>演示文稿1</vt:lpstr>
      <vt:lpstr>1_演示文稿1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rbm.xkw.com</dc:creator>
  <cp:lastModifiedBy>Administrator</cp:lastModifiedBy>
  <cp:revision>3</cp:revision>
  <cp:lastPrinted>2021-01-06T20:50:00Z</cp:lastPrinted>
  <dcterms:created xsi:type="dcterms:W3CDTF">2021-01-06T20:50:00Z</dcterms:created>
  <dcterms:modified xsi:type="dcterms:W3CDTF">2023-11-17T06:19:43Z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KSOProductBuildVer">
    <vt:lpwstr>2052-12.1.0.15933</vt:lpwstr>
  </property>
  <property fmtid="{D5CDD505-2E9C-101B-9397-08002B2CF9AE}" pid="7" name="ICV">
    <vt:lpwstr>4EC962AEAA994DDDAFB80A37B69BB05C_12</vt:lpwstr>
  </property>
</Properties>
</file>