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57" r:id="rId5"/>
    <p:sldId id="437" r:id="rId6"/>
    <p:sldId id="658" r:id="rId7"/>
    <p:sldId id="659" r:id="rId8"/>
    <p:sldId id="660" r:id="rId9"/>
    <p:sldId id="638" r:id="rId10"/>
    <p:sldId id="745" r:id="rId11"/>
    <p:sldId id="661" r:id="rId12"/>
    <p:sldId id="639" r:id="rId13"/>
    <p:sldId id="662" r:id="rId14"/>
    <p:sldId id="435" r:id="rId15"/>
    <p:sldId id="698" r:id="rId16"/>
    <p:sldId id="445" r:id="rId17"/>
    <p:sldId id="736" r:id="rId18"/>
    <p:sldId id="737" r:id="rId19"/>
    <p:sldId id="738" r:id="rId20"/>
    <p:sldId id="739" r:id="rId21"/>
    <p:sldId id="731" r:id="rId22"/>
    <p:sldId id="740" r:id="rId23"/>
    <p:sldId id="732" r:id="rId24"/>
    <p:sldId id="741" r:id="rId25"/>
    <p:sldId id="742" r:id="rId26"/>
    <p:sldId id="743" r:id="rId27"/>
    <p:sldId id="744" r:id="rId28"/>
    <p:sldId id="735" r:id="rId29"/>
  </p:sldIdLst>
  <p:sldSz cx="12190730" cy="6859905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>
        <p:scale>
          <a:sx n="75" d="100"/>
          <a:sy n="75" d="100"/>
        </p:scale>
        <p:origin x="-414" y="-366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4.xml"/><Relationship Id="rId17" Type="http://schemas.openxmlformats.org/officeDocument/2006/relationships/slide" Target="../slides/slide12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0.png"/><Relationship Id="rId1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2319338"/>
            <a:ext cx="7135813" cy="776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第三节　免　　疫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370" name="文本框 2618369"/>
          <p:cNvSpPr txBox="1"/>
          <p:nvPr/>
        </p:nvSpPr>
        <p:spPr>
          <a:xfrm>
            <a:off x="298450" y="696913"/>
            <a:ext cx="115935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计划免疫记忆口诀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接种知识记心里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必须及时来预防。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出生即种乙肝苗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左臂接种卡介苗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预防结核不得痨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三月接种百白破。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轻松预防百日咳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还有白喉破伤风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如按程序来服苗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消灭脊灰并不难。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计划免疫程序表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针对儿童多么好。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23" name="图片 26419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146175"/>
            <a:ext cx="6870700" cy="4460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525463"/>
            <a:ext cx="12350750" cy="6142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枣庄学业考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下列免疫方式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属于特异性免疫的是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鼻毛能阻挡和清除异物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唾液具有杀菌作用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器官移植时的排异反应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吞噬细胞能吞噬和消灭病原体</a:t>
            </a:r>
            <a:endParaRPr lang="zh-CN" altLang="en-US" sz="24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仔细审题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抓住关键词“特异性免疫”分析作答。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人体具有保卫自身的三道防线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鼻毛阻挡和清除作用、唾液杀菌作用、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吞噬细胞吞噬病原体都是非特异性免疫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移入的器官对于病人来说是非己的成分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相当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于抗原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人体会产生抗体对进入其体内的外来的“非己”组织或器官进行摧毁和清除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该反应属于特异性免疫。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8" name="文本框 2262027"/>
          <p:cNvSpPr txBox="1"/>
          <p:nvPr/>
        </p:nvSpPr>
        <p:spPr>
          <a:xfrm>
            <a:off x="10004425" y="503238"/>
            <a:ext cx="6048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646113"/>
            <a:ext cx="1306671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受伤的哺乳动物经常用舌头去舔伤口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对伤口愈合有一定的作用。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下列有关解释正确的是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唾液中含抗生素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有杀菌作用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属于非特异性免疫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唾液中含溶菌酶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有杀菌作用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属于特异性免疫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唾液中含溶菌酶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有杀菌作用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属于非特异性免疫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唾液中含唾液淀粉酶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有消化病菌的作用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属于非特异性免疫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8787" name="文本框 2678786"/>
          <p:cNvSpPr txBox="1"/>
          <p:nvPr/>
        </p:nvSpPr>
        <p:spPr>
          <a:xfrm>
            <a:off x="4143375" y="1217613"/>
            <a:ext cx="7953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87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584200"/>
            <a:ext cx="1267936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【基础对点练】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鸡西学业考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免疫是人类抵抗外界疾病的有效防线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免疫功能过强时会导致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过敏反应	      　　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艾滋病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糖尿病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新冠肺炎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深圳学业考改编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下列属于计划免疫的是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计划锻炼运动　	   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接种水痘疫苗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静脉注射青霉素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注射胰岛素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70" name="文本框 2378769"/>
          <p:cNvSpPr txBox="1"/>
          <p:nvPr/>
        </p:nvSpPr>
        <p:spPr>
          <a:xfrm>
            <a:off x="4194175" y="1751013"/>
            <a:ext cx="7191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78771" name="文本框 2378770"/>
          <p:cNvSpPr txBox="1"/>
          <p:nvPr/>
        </p:nvSpPr>
        <p:spPr>
          <a:xfrm>
            <a:off x="8880475" y="3541713"/>
            <a:ext cx="7191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0" grpId="0"/>
      <p:bldP spid="23787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544513"/>
            <a:ext cx="12761913" cy="6142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3.(2018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沧州学业考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水痘是由带状疱疹病毒引起的一种传染病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以下有关水痘的说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法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在传染病流行的环节中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水痘患者属于传染源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带状疱疹病毒结构简单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可以在空气中独立生活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接种水痘疫苗属于预防措施中的切断传播途径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疫苗是减毒或无毒的病毒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在免疫过程中属于抗体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4.(2019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海南学业考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下列属于特异性免疫的是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皮肤阻挡病原体侵入人体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接种乙肝疫苗预防乙型肝炎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鼻黏膜分泌黏液消灭病原体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吞噬细胞吞噬和消灭病原体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699" name="文本框 2717698"/>
          <p:cNvSpPr txBox="1"/>
          <p:nvPr/>
        </p:nvSpPr>
        <p:spPr>
          <a:xfrm>
            <a:off x="2371725" y="1062038"/>
            <a:ext cx="5540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0" name="文本框 2717699"/>
          <p:cNvSpPr txBox="1"/>
          <p:nvPr/>
        </p:nvSpPr>
        <p:spPr>
          <a:xfrm>
            <a:off x="7705725" y="3792538"/>
            <a:ext cx="5540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699" grpId="0"/>
      <p:bldP spid="27177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608013"/>
            <a:ext cx="12812713" cy="39655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5.(2020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龙东学业考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许多因素能使细胞癌变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但大多数人体并没有得癌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症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是因为下列哪一项免疫功能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清除体内衰老、死亡和损伤的细胞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抵抗病原体的侵入、防止疾病的产生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监视、识别和清除体内产生的异常细胞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吞噬、溶解侵入人体的细菌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4" name="文本框 2718723"/>
          <p:cNvSpPr txBox="1"/>
          <p:nvPr/>
        </p:nvSpPr>
        <p:spPr>
          <a:xfrm>
            <a:off x="6524625" y="1222375"/>
            <a:ext cx="7826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298450" y="506413"/>
            <a:ext cx="12965113" cy="5594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6.(2020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日照学业考改编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人体某种免疫过程如图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下列相关叙述正确的是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该过程属于特异性免疫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该过程能抵御多种病原体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图中细胞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表示淋巴细胞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该过程不是人体先天就有的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下列各项中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属于计划免疫的是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儿童发烧时打退烧针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被生锈的铁钉扎伤后打破伤风抗毒素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定期注射疫苗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患过麻疹的人不再患麻疹 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9747" name="16swaj2.jpg" descr="id:214749900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0" y="1485900"/>
            <a:ext cx="2503488" cy="171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9748" name="文本框 2719747"/>
          <p:cNvSpPr txBox="1"/>
          <p:nvPr/>
        </p:nvSpPr>
        <p:spPr>
          <a:xfrm>
            <a:off x="10499725" y="490538"/>
            <a:ext cx="9096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9749" name="文本框 2719748"/>
          <p:cNvSpPr txBox="1"/>
          <p:nvPr/>
        </p:nvSpPr>
        <p:spPr>
          <a:xfrm>
            <a:off x="7591425" y="3221038"/>
            <a:ext cx="8588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9748" grpId="0"/>
      <p:bldP spid="27197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34950" y="646113"/>
            <a:ext cx="11593513" cy="33242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8.(2020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广安学业考改编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下列各项中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属于特异性免疫的是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气管中纤毛的清扫作用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白细胞吞噬侵入人体的病菌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患过腮腺炎的人一般不会再得此病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皮肤的屏障作用 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1" name="文本框 2720770"/>
          <p:cNvSpPr txBox="1"/>
          <p:nvPr/>
        </p:nvSpPr>
        <p:spPr>
          <a:xfrm>
            <a:off x="10131425" y="638175"/>
            <a:ext cx="6175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77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2578" name="文本框 2712577"/>
          <p:cNvSpPr txBox="1"/>
          <p:nvPr/>
        </p:nvSpPr>
        <p:spPr>
          <a:xfrm>
            <a:off x="298450" y="595313"/>
            <a:ext cx="13092112" cy="46069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【综合提升练】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北京学业考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注射乙肝疫苗能够预防乙型肝炎。下列相关叙述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乙肝疫苗相当于抗原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机体可产生乙肝病毒抗体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能够引发特异性免疫反应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同时可以预防甲型肝炎 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2579" name="文本框 2712578"/>
          <p:cNvSpPr txBox="1"/>
          <p:nvPr/>
        </p:nvSpPr>
        <p:spPr>
          <a:xfrm>
            <a:off x="3032125" y="1857375"/>
            <a:ext cx="8207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25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3" name="图片 26368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0" y="2333625"/>
            <a:ext cx="9450388" cy="2770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1794" name="文本框 2721793"/>
          <p:cNvSpPr txBox="1"/>
          <p:nvPr/>
        </p:nvSpPr>
        <p:spPr>
          <a:xfrm>
            <a:off x="298450" y="557213"/>
            <a:ext cx="13219112" cy="39655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聊城学业考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对比分析题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下列有关免疫的说法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不正确的是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抗体是在特定抗原的刺激下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由吞噬细胞产生的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免疫是人体的一种生理功能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能识别“自己”和“非己”成分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抗原是“非己”物质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抗体是人体合成的蛋白质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抗体与抗原的结合是特异性的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即一种抗体只对特定的抗原起作用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1795" name="文本框 2721794"/>
          <p:cNvSpPr txBox="1"/>
          <p:nvPr/>
        </p:nvSpPr>
        <p:spPr>
          <a:xfrm>
            <a:off x="708025" y="1171575"/>
            <a:ext cx="6683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179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02" name="文本框 2713601"/>
          <p:cNvSpPr txBox="1"/>
          <p:nvPr/>
        </p:nvSpPr>
        <p:spPr>
          <a:xfrm>
            <a:off x="298450" y="506413"/>
            <a:ext cx="11593513" cy="52482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下列选项符合抗体特点的是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是一种蛋白质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能吞噬病菌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有些种类可长时间存留在人体内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是在抗原物质侵入人体后产生的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属于非特异性免疫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A.①②	      	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B.①②③④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C.①③④	 		D.②③⑤ </a:t>
            </a:r>
            <a:endParaRPr lang="en-US" altLang="zh-CN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3603" name="文本框 2713602"/>
          <p:cNvSpPr txBox="1"/>
          <p:nvPr/>
        </p:nvSpPr>
        <p:spPr>
          <a:xfrm>
            <a:off x="5368925" y="498475"/>
            <a:ext cx="7064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0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890" name="文本框 2725889"/>
          <p:cNvSpPr txBox="1"/>
          <p:nvPr/>
        </p:nvSpPr>
        <p:spPr>
          <a:xfrm>
            <a:off x="298450" y="785813"/>
            <a:ext cx="11593513" cy="33242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4.(2019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陕西学业考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下列有关计划免疫的叙述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有计划地进行预防接种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就是计划免疫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计划免疫是预防传染病简便易行的措施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计划免疫属于非特异性免疫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通过接种乙肝疫苗可以预防乙型肝炎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1" name="文本框 2725890"/>
          <p:cNvSpPr txBox="1"/>
          <p:nvPr/>
        </p:nvSpPr>
        <p:spPr>
          <a:xfrm>
            <a:off x="10067925" y="752475"/>
            <a:ext cx="7572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589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914" name="文本框 2726913"/>
          <p:cNvSpPr txBox="1"/>
          <p:nvPr/>
        </p:nvSpPr>
        <p:spPr>
          <a:xfrm>
            <a:off x="298450" y="633413"/>
            <a:ext cx="12698413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东营质检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Ⅰ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Ⅱ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分别表示某种病毒先后两次侵入人体后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产生抗体的数量变化曲线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相关叙述错误的是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病毒第二次侵入后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人体内产生的抗体大量增多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人体所产生的抗体只能对该种病毒有免疫作用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第一次侵入后所形成的免疫功能属于非特异性免疫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人体内能够产生抗体的细胞属于血液中白细胞的一种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6915" name="18xsw8r38.jpg" descr="id:2147499020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2200" y="1924050"/>
            <a:ext cx="2606675" cy="177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6916" name="文本框 2726915"/>
          <p:cNvSpPr txBox="1"/>
          <p:nvPr/>
        </p:nvSpPr>
        <p:spPr>
          <a:xfrm>
            <a:off x="7585075" y="1192213"/>
            <a:ext cx="9350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69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7938" name="文本框 2727937"/>
          <p:cNvSpPr txBox="1"/>
          <p:nvPr/>
        </p:nvSpPr>
        <p:spPr>
          <a:xfrm>
            <a:off x="298450" y="684213"/>
            <a:ext cx="1386681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铁岭学业考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为预防流感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可以注射流感疫苗。注射的物质和采取的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措施分别称为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抗体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保护易感人群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抗原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保护易感人群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抗体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控制传染源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抗原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切断传播途径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39" name="文本框 2727938"/>
          <p:cNvSpPr txBox="1"/>
          <p:nvPr/>
        </p:nvSpPr>
        <p:spPr>
          <a:xfrm>
            <a:off x="3063875" y="1243013"/>
            <a:ext cx="6429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79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8962" name="文本框 2728961"/>
          <p:cNvSpPr txBox="1"/>
          <p:nvPr/>
        </p:nvSpPr>
        <p:spPr>
          <a:xfrm>
            <a:off x="298450" y="658813"/>
            <a:ext cx="115935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【核心素养提升】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应对新冠病毒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科学知识是最常规的“武器”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在我们学过的知识当中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什么是新冠肺炎疫情防控中最为基础的知识呢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答案无疑是“传染病及其预防”。下面是这部分知识的结构图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请据图回答问题。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8963" name="218xswsj32.jpg" descr="id:2147499027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0" y="2870200"/>
            <a:ext cx="5029200" cy="2673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6674" name="文本框 2716673"/>
          <p:cNvSpPr txBox="1"/>
          <p:nvPr/>
        </p:nvSpPr>
        <p:spPr>
          <a:xfrm>
            <a:off x="298450" y="557213"/>
            <a:ext cx="12914313" cy="5594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此次疫情中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新冠病毒是引起新冠肺炎的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[__]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新冠肺炎患者属于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[__]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当前的疫情防控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采取的主要是针对新冠肺炎流行前两个基本环节的预防措施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控制传染源和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[__]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请就后者列举两项行之有效的具体措施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当前采取的防控措施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虽然能够在一定程度上控制新冠肺炎流行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却很难将其完全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消灭。中国工程院陈薇院士认为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疫苗是终结新冠最有力的科技武器。”疫苗是用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灭活的或减毒的病原体制成的生物制品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其作用原理是使人体在不发病的情况下产生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从而提高对特定传染病的抵抗力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用接种疫苗的方式防控新冠肺炎属于传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染病预防措施中的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[__]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75" name="文本框 2716674"/>
          <p:cNvSpPr txBox="1"/>
          <p:nvPr/>
        </p:nvSpPr>
        <p:spPr>
          <a:xfrm>
            <a:off x="6359525" y="490538"/>
            <a:ext cx="41592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76" name="文本框 2716675"/>
          <p:cNvSpPr txBox="1"/>
          <p:nvPr/>
        </p:nvSpPr>
        <p:spPr>
          <a:xfrm>
            <a:off x="7088188" y="490538"/>
            <a:ext cx="12827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病原体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77" name="文本框 2716676"/>
          <p:cNvSpPr txBox="1"/>
          <p:nvPr/>
        </p:nvSpPr>
        <p:spPr>
          <a:xfrm>
            <a:off x="530225" y="1049338"/>
            <a:ext cx="41592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78" name="文本框 2716677"/>
          <p:cNvSpPr txBox="1"/>
          <p:nvPr/>
        </p:nvSpPr>
        <p:spPr>
          <a:xfrm>
            <a:off x="1296988" y="1049338"/>
            <a:ext cx="12319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传染源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16679" name="文本框 2716678"/>
          <p:cNvSpPr txBox="1"/>
          <p:nvPr/>
        </p:nvSpPr>
        <p:spPr>
          <a:xfrm>
            <a:off x="2371725" y="2141538"/>
            <a:ext cx="41592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80" name="文本框 2716679"/>
          <p:cNvSpPr txBox="1"/>
          <p:nvPr/>
        </p:nvSpPr>
        <p:spPr>
          <a:xfrm>
            <a:off x="3141663" y="2141538"/>
            <a:ext cx="221297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切断传播途径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16681" name="文本框 2716680"/>
          <p:cNvSpPr txBox="1"/>
          <p:nvPr/>
        </p:nvSpPr>
        <p:spPr>
          <a:xfrm>
            <a:off x="690563" y="2687638"/>
            <a:ext cx="25400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勤洗手、戴口罩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16682" name="文本框 2716681"/>
          <p:cNvSpPr txBox="1"/>
          <p:nvPr/>
        </p:nvSpPr>
        <p:spPr>
          <a:xfrm>
            <a:off x="687388" y="4884738"/>
            <a:ext cx="90487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抗体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16683" name="文本框 2716682"/>
          <p:cNvSpPr txBox="1"/>
          <p:nvPr/>
        </p:nvSpPr>
        <p:spPr>
          <a:xfrm>
            <a:off x="2981325" y="5430838"/>
            <a:ext cx="41592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84" name="文本框 2716683"/>
          <p:cNvSpPr txBox="1"/>
          <p:nvPr/>
        </p:nvSpPr>
        <p:spPr>
          <a:xfrm>
            <a:off x="3751263" y="5430838"/>
            <a:ext cx="221297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保护易感人群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16685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734800" y="117602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1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1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1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1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1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1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71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1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6675" grpId="0"/>
      <p:bldP spid="2716676" grpId="0"/>
      <p:bldP spid="2716677" grpId="0"/>
      <p:bldP spid="2716678" grpId="0"/>
      <p:bldP spid="2716679" grpId="0"/>
      <p:bldP spid="2716680" grpId="0"/>
      <p:bldP spid="2716681" grpId="0"/>
      <p:bldP spid="2716682" grpId="0"/>
      <p:bldP spid="2716683" grpId="0"/>
      <p:bldP spid="271668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596900"/>
            <a:ext cx="11650663" cy="3094038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小明和小华在一起做游戏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小明一不小心用指甲把小华的手划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破了一道口子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慢慢渗出血来。旁边的玲玲看到了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赶紧告诉小华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不要紧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在伤口处涂一涂唾液利于伤口愈合。”唾液中含有哪些物质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为什么利于伤口愈合呢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>
              <a:solidFill>
                <a:srgbClr val="3333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892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00" y="4038600"/>
            <a:ext cx="1577975" cy="155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3" name="20sw8rj116.jpg" descr="id:2147498929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3644900"/>
            <a:ext cx="3422650" cy="1908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47650" y="442913"/>
            <a:ext cx="13117512" cy="6142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【知识点一】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人体的免疫功能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P96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P98)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免疫防线的组成及功能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第一道防线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和黏膜等。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功能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阻挡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侵入人体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分泌物能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活动或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第二道防线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和具有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的细胞。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功能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吞噬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阻止病原体在人体内传播。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第三道防线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如胸腺、脾、扁桃体和淋巴结等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和免疫细胞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主要是淋巴细胞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功能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产生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清除抗原。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7" name="文本框 2637826"/>
          <p:cNvSpPr txBox="1"/>
          <p:nvPr/>
        </p:nvSpPr>
        <p:spPr>
          <a:xfrm>
            <a:off x="1309688" y="2027238"/>
            <a:ext cx="97472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皮肤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8" name="文本框 2637827"/>
          <p:cNvSpPr txBox="1"/>
          <p:nvPr/>
        </p:nvSpPr>
        <p:spPr>
          <a:xfrm>
            <a:off x="1931988" y="2573338"/>
            <a:ext cx="132715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病原体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29" name="文本框 2637828"/>
          <p:cNvSpPr txBox="1"/>
          <p:nvPr/>
        </p:nvSpPr>
        <p:spPr>
          <a:xfrm>
            <a:off x="5575300" y="2573338"/>
            <a:ext cx="20320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抑制病原体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30" name="文本框 2637829"/>
          <p:cNvSpPr txBox="1"/>
          <p:nvPr/>
        </p:nvSpPr>
        <p:spPr>
          <a:xfrm>
            <a:off x="8216900" y="2573338"/>
            <a:ext cx="20320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杀死病原体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31" name="文本框 2637830"/>
          <p:cNvSpPr txBox="1"/>
          <p:nvPr/>
        </p:nvSpPr>
        <p:spPr>
          <a:xfrm>
            <a:off x="1308100" y="3665538"/>
            <a:ext cx="167957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杀菌物质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32" name="文本框 2637831"/>
          <p:cNvSpPr txBox="1"/>
          <p:nvPr/>
        </p:nvSpPr>
        <p:spPr>
          <a:xfrm>
            <a:off x="3619500" y="3665538"/>
            <a:ext cx="167957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吞噬能力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33" name="文本框 2637832"/>
          <p:cNvSpPr txBox="1"/>
          <p:nvPr/>
        </p:nvSpPr>
        <p:spPr>
          <a:xfrm>
            <a:off x="1931988" y="4211638"/>
            <a:ext cx="132715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病原体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34" name="文本框 2637833"/>
          <p:cNvSpPr txBox="1"/>
          <p:nvPr/>
        </p:nvSpPr>
        <p:spPr>
          <a:xfrm>
            <a:off x="1308100" y="5316538"/>
            <a:ext cx="167957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免疫器官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35" name="文本框 2637834"/>
          <p:cNvSpPr txBox="1"/>
          <p:nvPr/>
        </p:nvSpPr>
        <p:spPr>
          <a:xfrm>
            <a:off x="1931988" y="5862638"/>
            <a:ext cx="97472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抗体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3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3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3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3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3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27" grpId="0"/>
      <p:bldP spid="2637828" grpId="0"/>
      <p:bldP spid="2637829" grpId="0"/>
      <p:bldP spid="2637830" grpId="0"/>
      <p:bldP spid="2637831" grpId="0"/>
      <p:bldP spid="2637832" grpId="0"/>
      <p:bldP spid="2637833" grpId="0"/>
      <p:bldP spid="2637834" grpId="0"/>
      <p:bldP spid="26378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595313"/>
            <a:ext cx="1316831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抗体与抗原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抗体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病原体侵入人体后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刺激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产生的一种抵抗该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的特殊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蛋白质。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抗原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引起人体产生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的物质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如病原体等异物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淋巴细胞的功能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38851" name="图片 26388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6300" y="3325813"/>
            <a:ext cx="4006850" cy="1728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38852" name="文本框 2638851"/>
          <p:cNvSpPr txBox="1"/>
          <p:nvPr/>
        </p:nvSpPr>
        <p:spPr>
          <a:xfrm>
            <a:off x="5086350" y="1128713"/>
            <a:ext cx="18494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淋巴细胞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3" name="文本框 2638852"/>
          <p:cNvSpPr txBox="1"/>
          <p:nvPr/>
        </p:nvSpPr>
        <p:spPr>
          <a:xfrm>
            <a:off x="9240838" y="1128713"/>
            <a:ext cx="1455737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病原体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4" name="文本框 2638853"/>
          <p:cNvSpPr txBox="1"/>
          <p:nvPr/>
        </p:nvSpPr>
        <p:spPr>
          <a:xfrm>
            <a:off x="3640138" y="2322513"/>
            <a:ext cx="1063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抗体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38855" name="图片 2638854"/>
          <p:cNvPicPr/>
          <p:nvPr/>
        </p:nvPicPr>
        <p:blipFill>
          <a:blip r:embed="rId2"/>
          <a:stretch>
            <a:fillRect/>
          </a:stretch>
        </p:blipFill>
        <p:spPr>
          <a:xfrm>
            <a:off x="4457700" y="3321050"/>
            <a:ext cx="788988" cy="52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38856" name="图片 2638855"/>
          <p:cNvPicPr/>
          <p:nvPr/>
        </p:nvPicPr>
        <p:blipFill>
          <a:blip r:embed="rId2"/>
          <a:stretch>
            <a:fillRect/>
          </a:stretch>
        </p:blipFill>
        <p:spPr>
          <a:xfrm>
            <a:off x="6235700" y="3282950"/>
            <a:ext cx="839788" cy="54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38857" name="图片 2638856"/>
          <p:cNvPicPr/>
          <p:nvPr/>
        </p:nvPicPr>
        <p:blipFill>
          <a:blip r:embed="rId2"/>
          <a:stretch>
            <a:fillRect/>
          </a:stretch>
        </p:blipFill>
        <p:spPr>
          <a:xfrm>
            <a:off x="4089400" y="4184650"/>
            <a:ext cx="1144588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6388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388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6388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8852" grpId="0"/>
      <p:bldP spid="2638853" grpId="0"/>
      <p:bldP spid="26388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506413"/>
            <a:ext cx="12457113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免疫的类型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非特异性免疫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先天性免疫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人体生来就有的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既不针对某种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的病原体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又不具有选择性或特异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对多种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都具有防御作用的免疫。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范围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第一道防线和第二道防线。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特异性免疫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后天性免疫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后天获得的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通常只对某一特定的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发挥作用的免疫。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人体在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后逐渐建立的后天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范围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85" name="文本框 2639884"/>
          <p:cNvSpPr txBox="1"/>
          <p:nvPr/>
        </p:nvSpPr>
        <p:spPr>
          <a:xfrm>
            <a:off x="5951538" y="1649413"/>
            <a:ext cx="10064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特定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86" name="文本框 2639885"/>
          <p:cNvSpPr txBox="1"/>
          <p:nvPr/>
        </p:nvSpPr>
        <p:spPr>
          <a:xfrm>
            <a:off x="1798638" y="2246313"/>
            <a:ext cx="1379537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病原体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87" name="文本框 2639886"/>
          <p:cNvSpPr txBox="1"/>
          <p:nvPr/>
        </p:nvSpPr>
        <p:spPr>
          <a:xfrm>
            <a:off x="6281738" y="4037013"/>
            <a:ext cx="1379537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病原体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88" name="文本框 2639887"/>
          <p:cNvSpPr txBox="1"/>
          <p:nvPr/>
        </p:nvSpPr>
        <p:spPr>
          <a:xfrm>
            <a:off x="7780338" y="4037013"/>
            <a:ext cx="10064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异物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89" name="文本框 2639888"/>
          <p:cNvSpPr txBox="1"/>
          <p:nvPr/>
        </p:nvSpPr>
        <p:spPr>
          <a:xfrm>
            <a:off x="2484438" y="4633913"/>
            <a:ext cx="10064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出生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90" name="文本框 2639889"/>
          <p:cNvSpPr txBox="1"/>
          <p:nvPr/>
        </p:nvSpPr>
        <p:spPr>
          <a:xfrm>
            <a:off x="5949950" y="4633913"/>
            <a:ext cx="17510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防御屏障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91" name="文本框 2639890"/>
          <p:cNvSpPr txBox="1"/>
          <p:nvPr/>
        </p:nvSpPr>
        <p:spPr>
          <a:xfrm>
            <a:off x="1454150" y="5230813"/>
            <a:ext cx="212248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第三道防线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9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9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9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39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39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39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9885" grpId="0"/>
      <p:bldP spid="2639886" grpId="0"/>
      <p:bldP spid="2639887" grpId="0"/>
      <p:bldP spid="2639888" grpId="0"/>
      <p:bldP spid="2639889" grpId="0"/>
      <p:bldP spid="2639890" grpId="0"/>
      <p:bldP spid="263989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7346" name="文本框 2617345"/>
          <p:cNvSpPr txBox="1"/>
          <p:nvPr/>
        </p:nvSpPr>
        <p:spPr>
          <a:xfrm>
            <a:off x="323850" y="8747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问题的答案。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唾液中含有溶菌酶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可以消灭病菌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防止伤口感染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利于伤口愈合。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人体的哪些部位分布有吞噬细胞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人体的血液和组织及淋巴结、肝脏、脾脏等器官中分布有吞噬细胞。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2514" name="文本框 2752513"/>
          <p:cNvSpPr txBox="1"/>
          <p:nvPr/>
        </p:nvSpPr>
        <p:spPr>
          <a:xfrm>
            <a:off x="336550" y="849313"/>
            <a:ext cx="11593513" cy="3403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 sz="24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免疫的两种类型特点记忆口诀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免疫功能抗感染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分为特异非特异。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先天免疫非特异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生来就有人人有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防线一二是范围。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后天获得免疫力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具有记忆特异性。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防线第三是屏障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抗原刺激自动生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并非专指某一物。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98450" y="442913"/>
            <a:ext cx="13168312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【知识点二】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计划免疫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P98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P100)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有计划进行的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四苗免疫”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岁以内儿童接种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、脊髓灰质炎活疫苗、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、麻疹活疫苗。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可以提高人体对相关传染病的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是预防、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和消灭传染病最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经济、最有效的措施。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所有的传染病都可以通过计划免疫预防吗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有些传染病还没有研制出有效的疫苗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所以并不是所有的传染病都能通过</a:t>
            </a:r>
            <a:endParaRPr lang="zh-CN" altLang="en-US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计划免疫来预防。例如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艾滋病。 </a:t>
            </a:r>
            <a:endParaRPr lang="zh-CN" altLang="en-US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40899" name="文本框 2640898"/>
          <p:cNvSpPr txBox="1"/>
          <p:nvPr/>
        </p:nvSpPr>
        <p:spPr>
          <a:xfrm>
            <a:off x="3473450" y="976313"/>
            <a:ext cx="17748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预防接种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00" name="文本框 2640899"/>
          <p:cNvSpPr txBox="1"/>
          <p:nvPr/>
        </p:nvSpPr>
        <p:spPr>
          <a:xfrm>
            <a:off x="5634038" y="1573213"/>
            <a:ext cx="13970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卡介苗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0901" name="文本框 2640900"/>
          <p:cNvSpPr txBox="1"/>
          <p:nvPr/>
        </p:nvSpPr>
        <p:spPr>
          <a:xfrm>
            <a:off x="328613" y="2170113"/>
            <a:ext cx="2903537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百白破三联疫苗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0902" name="文本框 2640901"/>
          <p:cNvSpPr txBox="1"/>
          <p:nvPr/>
        </p:nvSpPr>
        <p:spPr>
          <a:xfrm>
            <a:off x="5799138" y="2767013"/>
            <a:ext cx="13970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抵抗力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0903" name="文本框 2640902"/>
          <p:cNvSpPr txBox="1"/>
          <p:nvPr/>
        </p:nvSpPr>
        <p:spPr>
          <a:xfrm>
            <a:off x="8466138" y="2767013"/>
            <a:ext cx="1020762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控制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4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4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8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8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0899" grpId="0"/>
      <p:bldP spid="2640900" grpId="0"/>
      <p:bldP spid="2640901" grpId="0"/>
      <p:bldP spid="2640902" grpId="0"/>
      <p:bldP spid="2640903" grpId="0"/>
    </p:bldLst>
  </p:timing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3705</Words>
  <Application>WPS 演示</Application>
  <PresentationFormat/>
  <Paragraphs>298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黑体</vt:lpstr>
      <vt:lpstr>楷体_GB2312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3</cp:revision>
  <cp:lastPrinted>2021-01-06T20:49:00Z</cp:lastPrinted>
  <dcterms:created xsi:type="dcterms:W3CDTF">2021-01-06T20:49:00Z</dcterms:created>
  <dcterms:modified xsi:type="dcterms:W3CDTF">2023-11-17T06:20:17Z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CEAD5EB91D2A4340869F4D16F1F80955_12</vt:lpwstr>
  </property>
</Properties>
</file>