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98" r:id="rId5"/>
    <p:sldId id="437" r:id="rId6"/>
    <p:sldId id="657" r:id="rId7"/>
    <p:sldId id="658" r:id="rId8"/>
    <p:sldId id="659" r:id="rId9"/>
    <p:sldId id="660" r:id="rId10"/>
    <p:sldId id="638" r:id="rId11"/>
    <p:sldId id="661" r:id="rId12"/>
    <p:sldId id="639" r:id="rId13"/>
    <p:sldId id="662" r:id="rId14"/>
    <p:sldId id="435" r:id="rId15"/>
    <p:sldId id="699" r:id="rId16"/>
    <p:sldId id="445" r:id="rId17"/>
    <p:sldId id="736" r:id="rId18"/>
    <p:sldId id="737" r:id="rId19"/>
    <p:sldId id="738" r:id="rId20"/>
    <p:sldId id="739" r:id="rId21"/>
    <p:sldId id="740" r:id="rId22"/>
    <p:sldId id="766" r:id="rId23"/>
    <p:sldId id="741" r:id="rId24"/>
    <p:sldId id="742" r:id="rId25"/>
    <p:sldId id="743" r:id="rId26"/>
    <p:sldId id="744" r:id="rId27"/>
  </p:sldIdLst>
  <p:sldSz cx="12190730" cy="6859905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1"/>
  </p:normalViewPr>
  <p:slideViewPr>
    <p:cSldViewPr snapToGrid="0" showGuides="1">
      <p:cViewPr>
        <p:scale>
          <a:sx n="75" d="100"/>
          <a:sy n="75" d="100"/>
        </p:scale>
        <p:origin x="-414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4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第二节 食品保存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658813"/>
            <a:ext cx="115935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食品防腐口诀。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抑制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微生物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生殖或杀死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控温控氧降呼吸。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误认为冰箱是食品保存的保险箱。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冰箱的冷藏、冷冻只是抑制了微生物的生长和繁殖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不能杀死微生物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冰箱内的食品也有一定的保质期。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23" name="图片 2641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438" y="804863"/>
            <a:ext cx="6918325" cy="553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538163"/>
            <a:ext cx="1285716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梅雨季温度高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湿度大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适于微生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物的生长繁殖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易使食物腐败变质。若要抑制食物中微生物的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生长和繁殖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下列处理不能达到目的的是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用盐腌制　　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冷冻冷藏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烘干处理	 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常温保存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不能抑制食物中微生物的生长和繁殖。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用盐腌制、冷冻冷藏、烘干处理都能抑制食品内的细菌或真菌的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生长和繁殖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而在常温下保存不能抑制食品内微生物的生长和繁殖。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6734175" y="16748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735013"/>
            <a:ext cx="126603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德州学业考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下列有关生活中生物技术的叙述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制作酸奶和酿酒都是利用了乳酸菌的发酵作用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白酒酿造过程首先是酵母菌将淀粉分解成葡萄糖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冷藏食物不易变质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是由于低温杀死了细菌等微生物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制作酸奶时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先将牛奶加热煮沸是为了杀死其中其他细菌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1" name="文本框 2679810"/>
          <p:cNvSpPr txBox="1"/>
          <p:nvPr/>
        </p:nvSpPr>
        <p:spPr>
          <a:xfrm>
            <a:off x="2092325" y="1311275"/>
            <a:ext cx="41433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298450" y="406400"/>
            <a:ext cx="13136562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龙东学业考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下列食品与其保存方法对应不正确的是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罐头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晒制烟熏法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袋装牛奶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巴氏消毒法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干蘑菇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脱水法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咸鸭蛋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腌制法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莱阳梨是莱阳市著名特产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因甘甜如饴、松脆爽口深受人们喜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爱。近年来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在梨花盛开的季节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也能吃上去年秋季储存的鲜梨。其保鲜方法是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脱水保存　　　　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低温贮藏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冷冻保存	  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真空包装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2" name="文本框 2378771"/>
          <p:cNvSpPr txBox="1"/>
          <p:nvPr/>
        </p:nvSpPr>
        <p:spPr>
          <a:xfrm>
            <a:off x="9115425" y="8969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3" name="文本框 2378772"/>
          <p:cNvSpPr txBox="1"/>
          <p:nvPr/>
        </p:nvSpPr>
        <p:spPr>
          <a:xfrm>
            <a:off x="11249025" y="41735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2" grpId="0"/>
      <p:bldP spid="237877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455613"/>
            <a:ext cx="131302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济南质检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国内知名的海尔冰箱推出了一款具有“零度保鲜”功能的新产品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冰箱能够使水果蔬菜保鲜的关键是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减少果蔬水分含量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加快呼吸作用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降低环境温度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减缓呼吸作用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降低环境温度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加快呼吸作用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减少二氧化碳含量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减缓光合作用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保鲜膜的作用是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隔绝空气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避免空气中的细菌进入食物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释放出化学物质杀死细菌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隔绝空气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把食品中的细菌闷死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挡住灰尘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6499225" y="998538"/>
            <a:ext cx="8715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5521325" y="36782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519113"/>
            <a:ext cx="12736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一骑红尘妃子笑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无人知是荔枝来”。为了使荔枝在短期内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保持原有的鲜味和口感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下列哪种保存方法最佳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用盐腌制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烘干保存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使用保鲜袋并放入冰箱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煮熟后再保存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罐头食品在很长时间内不会腐败变质的原因是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密封很严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细菌没有机会侵入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密封很严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细菌无法呼吸而死亡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封盖前高温灭菌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封盖后细菌没有机会侵入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高温高压影响了细菌的繁殖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3" name="文本框 2718722"/>
          <p:cNvSpPr txBox="1"/>
          <p:nvPr/>
        </p:nvSpPr>
        <p:spPr>
          <a:xfrm>
            <a:off x="7915275" y="10525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7851775" y="28432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3" grpId="0"/>
      <p:bldP spid="271872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481013"/>
            <a:ext cx="11593513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沈阳学业考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下列各种防止食品腐败的方法中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不恰当的是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将蔬菜放在低温环境中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将熟牛肉真空包装保存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将剩饭直接放在桌面上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将新鲜猪肉用盐腌制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如图是一种简易的食物保存方法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下列叙述不合理的是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该保存方法和冰箱贮存食物的原理相同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引起食物腐败的原因是微生物的大量繁殖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对食物加热的目的是杀死食物中的微生物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加清水主要是为了阻止空气中微生物的进入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9747" name="218xswsj29.jpg" descr="id:214749788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4300" y="4241800"/>
            <a:ext cx="2466975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9748" name="文本框 2719747"/>
          <p:cNvSpPr txBox="1"/>
          <p:nvPr/>
        </p:nvSpPr>
        <p:spPr>
          <a:xfrm>
            <a:off x="10207625" y="4397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9" name="文本框 2719748"/>
          <p:cNvSpPr txBox="1"/>
          <p:nvPr/>
        </p:nvSpPr>
        <p:spPr>
          <a:xfrm>
            <a:off x="9039225" y="31829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  <p:bldP spid="27197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544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在学习细菌、真菌与食品保存时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莉莉带来了牛奶的包装袋。在包装袋上有如下部分内容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0771" name="图片 27207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0763" y="1643063"/>
            <a:ext cx="4572000" cy="500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646113"/>
            <a:ext cx="125714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请根据以上信息回答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牛奶所应用的保鲜方法是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其存放条件是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不同季节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微生物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速度不同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故不同季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节牛奶的保质时间不同。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这种保鲜方法是哪位科学家提出的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牛奶保存的原理是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5" name="文本框 2721794"/>
          <p:cNvSpPr txBox="1"/>
          <p:nvPr/>
        </p:nvSpPr>
        <p:spPr>
          <a:xfrm>
            <a:off x="4652963" y="1222375"/>
            <a:ext cx="2786062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巴氏消毒法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3090863" y="1857375"/>
            <a:ext cx="2201862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 ℃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1797" name="文本框 2721796"/>
          <p:cNvSpPr txBox="1"/>
          <p:nvPr/>
        </p:nvSpPr>
        <p:spPr>
          <a:xfrm>
            <a:off x="2362200" y="2505075"/>
            <a:ext cx="166370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温度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1798" name="文本框 2721797"/>
          <p:cNvSpPr txBox="1"/>
          <p:nvPr/>
        </p:nvSpPr>
        <p:spPr>
          <a:xfrm>
            <a:off x="5745163" y="2505075"/>
            <a:ext cx="2786062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生长、繁殖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1803" name="文本框 2721802"/>
          <p:cNvSpPr txBox="1"/>
          <p:nvPr/>
        </p:nvSpPr>
        <p:spPr>
          <a:xfrm>
            <a:off x="6261100" y="3787775"/>
            <a:ext cx="205898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巴斯德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1804" name="文本框 2721803"/>
          <p:cNvSpPr txBox="1"/>
          <p:nvPr/>
        </p:nvSpPr>
        <p:spPr>
          <a:xfrm>
            <a:off x="3467100" y="4410075"/>
            <a:ext cx="76454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抑制细菌、真菌的生长和繁殖或将其杀死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5" grpId="0"/>
      <p:bldP spid="2721796" grpId="0"/>
      <p:bldP spid="2721797" grpId="0"/>
      <p:bldP spid="2721798" grpId="0"/>
      <p:bldP spid="2721803" grpId="0"/>
      <p:bldP spid="27218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8787" name="图片 26787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632075"/>
            <a:ext cx="9718675" cy="1814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491" name="文本框 2751490"/>
          <p:cNvSpPr txBox="1"/>
          <p:nvPr/>
        </p:nvSpPr>
        <p:spPr>
          <a:xfrm>
            <a:off x="298450" y="520700"/>
            <a:ext cx="1290796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巴中学业考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咸鱼能保存较长时间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其原因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咸鱼表面缺水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鱼肉内有大量的盐分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不利于细菌、真菌的生长繁殖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咸鱼肉已煮熟营养很少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不利于细菌、真菌的生长繁殖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细菌、真菌不喜欢分解有腥味的鱼肉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鱼肉内加入了除盐以外的防腐剂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1493" name="文本框 2751492"/>
          <p:cNvSpPr txBox="1"/>
          <p:nvPr/>
        </p:nvSpPr>
        <p:spPr>
          <a:xfrm>
            <a:off x="1279525" y="1743075"/>
            <a:ext cx="41433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14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47650" y="646113"/>
            <a:ext cx="139049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陕西学业考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下表中甲、乙、丙是某位同学保存熟牛肉的三种方法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请预测哪种方法保存的时间最长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丙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一样长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25972" name="表格 2725971"/>
          <p:cNvGraphicFramePr>
            <a:graphicFrameLocks noGrp="1"/>
          </p:cNvGraphicFramePr>
          <p:nvPr/>
        </p:nvGraphicFramePr>
        <p:xfrm>
          <a:off x="2208213" y="2247900"/>
          <a:ext cx="6807200" cy="2763838"/>
        </p:xfrm>
        <a:graphic>
          <a:graphicData uri="http://schemas.openxmlformats.org/drawingml/2006/table">
            <a:tbl>
              <a:tblPr/>
              <a:tblGrid>
                <a:gridCol w="2724150"/>
                <a:gridCol w="1358900"/>
                <a:gridCol w="1362075"/>
                <a:gridCol w="1362075"/>
              </a:tblGrid>
              <a:tr h="679450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是否抽成真空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否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否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温度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25 ℃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 ℃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 ℃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25973" name="文本框 2725972"/>
          <p:cNvSpPr txBox="1"/>
          <p:nvPr/>
        </p:nvSpPr>
        <p:spPr>
          <a:xfrm>
            <a:off x="5514975" y="11795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9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493713"/>
            <a:ext cx="131810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下列所示的塑料杯中装有酸奶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从外观看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最可能变质的是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日常生活中的下列食品中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采用的保存原理和其他三项不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采用巴氏消毒法的牛奶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南京名吃风干板鸭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熏鱼干和腊肉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糖渍蜜饯和脱水蔬菜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19swx8j72.jpg" descr="id:214749791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1384300"/>
            <a:ext cx="4948238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6917" name="文本框 2726916"/>
          <p:cNvSpPr txBox="1"/>
          <p:nvPr/>
        </p:nvSpPr>
        <p:spPr>
          <a:xfrm>
            <a:off x="9515475" y="4429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8" name="文本框 2726917"/>
          <p:cNvSpPr txBox="1"/>
          <p:nvPr/>
        </p:nvSpPr>
        <p:spPr>
          <a:xfrm>
            <a:off x="2047875" y="34147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7" grpId="0"/>
      <p:bldP spid="27269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6461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探究食品的保存方法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在夏季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李明和小强两位同学为了探究鲜虾的保鲜方法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两人的做法如下表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28072" name="表格 2728071"/>
          <p:cNvGraphicFramePr>
            <a:graphicFrameLocks noGrp="1"/>
          </p:cNvGraphicFramePr>
          <p:nvPr/>
        </p:nvGraphicFramePr>
        <p:xfrm>
          <a:off x="1050925" y="2289175"/>
          <a:ext cx="9693275" cy="3348038"/>
        </p:xfrm>
        <a:graphic>
          <a:graphicData uri="http://schemas.openxmlformats.org/drawingml/2006/table">
            <a:tbl>
              <a:tblPr/>
              <a:tblGrid>
                <a:gridCol w="950913"/>
                <a:gridCol w="1519237"/>
                <a:gridCol w="950913"/>
                <a:gridCol w="1520825"/>
                <a:gridCol w="1900237"/>
                <a:gridCol w="1139825"/>
                <a:gridCol w="1711325"/>
              </a:tblGrid>
              <a:tr h="939800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鲜虾数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生熟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包装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存放位置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颜色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33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李明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透明袋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冰箱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二天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保持原样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491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小强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生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透明袋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菜橱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二天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有味白色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785813"/>
            <a:ext cx="127619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李明的保存方法是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小强存放的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只虾变质了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原因是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</a:t>
            </a:r>
            <a:endParaRPr lang="en-US" altLang="zh-CN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李明和小强分开实验的目的是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依据上述实验的结果得出的结论是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3379788" y="722313"/>
            <a:ext cx="41290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　低温保存法或冷藏法　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2728967" name="文本框 2728966"/>
          <p:cNvSpPr txBox="1"/>
          <p:nvPr/>
        </p:nvSpPr>
        <p:spPr>
          <a:xfrm>
            <a:off x="5487988" y="1319213"/>
            <a:ext cx="6283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没有破坏细菌和真菌的生存环境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使细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8968" name="文本框 2728967"/>
          <p:cNvSpPr txBox="1"/>
          <p:nvPr/>
        </p:nvSpPr>
        <p:spPr>
          <a:xfrm>
            <a:off x="-7937" y="1916113"/>
            <a:ext cx="59229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菌大量生长和繁殖导致鲜虾腐败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8969" name="文本框 2728968"/>
          <p:cNvSpPr txBox="1"/>
          <p:nvPr/>
        </p:nvSpPr>
        <p:spPr>
          <a:xfrm>
            <a:off x="5043488" y="2513013"/>
            <a:ext cx="377666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形成一组对照实验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8970" name="文本框 2728969"/>
          <p:cNvSpPr txBox="1"/>
          <p:nvPr/>
        </p:nvSpPr>
        <p:spPr>
          <a:xfrm>
            <a:off x="5699125" y="3109913"/>
            <a:ext cx="34242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低温能保存食物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71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560300" y="111252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2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2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2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  <p:bldP spid="2728967" grpId="0"/>
      <p:bldP spid="2728968" grpId="0"/>
      <p:bldP spid="2728969" grpId="0"/>
      <p:bldP spid="27289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5207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前段时间老师外出旅游了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玩得很开心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但是回家之后发现家里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的很多食物都变脸了。如图片所示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这些食物怎么了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是什么原因导致的呢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779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400" y="3543300"/>
            <a:ext cx="2006600" cy="200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jn7.jpg" descr="id:214749779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200" y="3365500"/>
            <a:ext cx="2906713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6802" name="文本框 2636801"/>
          <p:cNvSpPr txBox="1"/>
          <p:nvPr/>
        </p:nvSpPr>
        <p:spPr>
          <a:xfrm>
            <a:off x="298450" y="506413"/>
            <a:ext cx="11593513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食物腐败的主要原因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P68)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食物腐败的主要原因。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提出问题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微生物是引起食物腐败的主要原因吗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作出假设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是引起食物腐败的主要原因。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设计方案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设计对照实验装置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两支试管内分别加入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的澄清的肉汤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并安装好装置。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用酒精灯将试管内的肉汤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两支试管内肉汤的变化。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观察肉汤的变化。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实施方案并得出结论。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36803" name="14sws56.jpg" descr="id:214749781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0" y="1143000"/>
            <a:ext cx="24717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36804" name="文本框 2636803"/>
          <p:cNvSpPr txBox="1"/>
          <p:nvPr/>
        </p:nvSpPr>
        <p:spPr>
          <a:xfrm>
            <a:off x="2160588" y="2090738"/>
            <a:ext cx="131127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微生物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6805" name="文本框 2636804"/>
          <p:cNvSpPr txBox="1"/>
          <p:nvPr/>
        </p:nvSpPr>
        <p:spPr>
          <a:xfrm>
            <a:off x="4306888" y="3729038"/>
            <a:ext cx="9874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6806" name="文本框 2636805"/>
          <p:cNvSpPr txBox="1"/>
          <p:nvPr/>
        </p:nvSpPr>
        <p:spPr>
          <a:xfrm>
            <a:off x="3989388" y="4275138"/>
            <a:ext cx="963612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煮沸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6807" name="文本框 2636806"/>
          <p:cNvSpPr txBox="1"/>
          <p:nvPr/>
        </p:nvSpPr>
        <p:spPr>
          <a:xfrm>
            <a:off x="1231900" y="4833938"/>
            <a:ext cx="200818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观察和记录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6808" name="文本框 2636807"/>
          <p:cNvSpPr txBox="1"/>
          <p:nvPr/>
        </p:nvSpPr>
        <p:spPr>
          <a:xfrm>
            <a:off x="2311400" y="5380038"/>
            <a:ext cx="200818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高倍显微镜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6804" grpId="0"/>
      <p:bldP spid="2636805" grpId="0"/>
      <p:bldP spid="2636806" grpId="0"/>
      <p:bldP spid="2636807" grpId="0"/>
      <p:bldP spid="26368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85750" y="569913"/>
            <a:ext cx="127873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食物腐败原因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常由微生物的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引起。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食物保存原理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采用一定的方法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在食物中的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生长、生殖。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夏天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鲜肉为什么很容易腐败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请写出【生活小思考】问题的答案。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endParaRPr lang="zh-CN" altLang="en-US" sz="2800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377825" y="3711575"/>
            <a:ext cx="983615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夏天温度高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鲜肉中的细菌、真菌大量繁殖使鲜肉腐败。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5114925" y="511175"/>
            <a:ext cx="21907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生长、生殖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5470525" y="1146175"/>
            <a:ext cx="21907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杀灭微生物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7781925" y="1146175"/>
            <a:ext cx="21907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抑制微生物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377825" y="4994275"/>
            <a:ext cx="1054735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这些食物腐败变质了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是微生物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霉菌等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)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的大量繁殖造成的。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  <p:bldP spid="2637830" grpId="0"/>
      <p:bldP spid="26378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646113"/>
            <a:ext cx="11593513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微生物生存的必要条件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适宜的温度。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适量的水分。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稳定的营养供给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有机物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582613"/>
            <a:ext cx="129651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运用适当的方法保存食品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P69) 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调查常用的食品保存方法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人一组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收集多种食品的包装袋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重点关注食品包装袋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关食品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的信息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交流使用广泛的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杀灭微生物或抑制微生物生长、生殖的方法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物理的方法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、低温抑菌法和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化学的方法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5" name="文本框 2639874"/>
          <p:cNvSpPr txBox="1"/>
          <p:nvPr/>
        </p:nvSpPr>
        <p:spPr>
          <a:xfrm>
            <a:off x="1460500" y="2441575"/>
            <a:ext cx="166370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保存方法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6837363" y="2441575"/>
            <a:ext cx="2378075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食品保存方法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2895600" y="3724275"/>
            <a:ext cx="202088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高温灭菌法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7366000" y="3724275"/>
            <a:ext cx="202088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脱水抑菌法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2895600" y="4371975"/>
            <a:ext cx="2020888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化学药物法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80" name="文本框 2639879"/>
          <p:cNvSpPr txBox="1"/>
          <p:nvPr/>
        </p:nvSpPr>
        <p:spPr>
          <a:xfrm>
            <a:off x="2895600" y="5006975"/>
            <a:ext cx="166370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酶制剂法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5" grpId="0"/>
      <p:bldP spid="2639876" grpId="0"/>
      <p:bldP spid="2639877" grpId="0"/>
      <p:bldP spid="2639878" grpId="0"/>
      <p:bldP spid="2639879" grpId="0"/>
      <p:bldP spid="26398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608013"/>
            <a:ext cx="124952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食品保存的方法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传统保存方法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风干、烟熏、酒泡、盐渍、糖渍等。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现代保存方法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罐藏、添加防腐剂和采用酶制剂等。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在什么环境下能延长水果、蔬菜的贮藏时间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水果、蔬菜在采收之后仍具有生物活性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适当控制温度和氧气的浓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度能降低水果、蔬菜的呼吸作用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可以达到延长贮藏时间的目的。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392113"/>
            <a:ext cx="115935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食品保存方法相对应的原理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真空包装法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破坏需氧菌类的生存环境。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脱水法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除去水分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抑制细菌、真菌的生长和繁殖。常用方法包括风干、晒制与烟熏法、渗透保存法等。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冷冻法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低温抑菌。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腌制法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用高浓度溶液除去水分。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巴氏消毒法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:60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80 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灭菌。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罐藏法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高温灭菌并防止与细菌、真菌接触。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防腐剂法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如用山梨酸钾抑制菌类的生长和繁殖。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3510</Words>
  <Application>WPS 演示</Application>
  <PresentationFormat/>
  <Paragraphs>329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等线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2021-01-06T20:44:00Z</cp:lastPrinted>
  <dcterms:created xsi:type="dcterms:W3CDTF">2021-01-06T20:44:00Z</dcterms:created>
  <dcterms:modified xsi:type="dcterms:W3CDTF">2023-11-17T06:19:12Z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AD7931E433E94B8AA7EE067EA2B3D315_12</vt:lpwstr>
  </property>
</Properties>
</file>