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4" r:id="rId4"/>
    <p:sldId id="657" r:id="rId5"/>
    <p:sldId id="437" r:id="rId6"/>
    <p:sldId id="658" r:id="rId7"/>
    <p:sldId id="659" r:id="rId8"/>
    <p:sldId id="660" r:id="rId9"/>
    <p:sldId id="638" r:id="rId10"/>
    <p:sldId id="661" r:id="rId11"/>
    <p:sldId id="639" r:id="rId12"/>
    <p:sldId id="662" r:id="rId13"/>
    <p:sldId id="649" r:id="rId14"/>
    <p:sldId id="435" r:id="rId15"/>
    <p:sldId id="698" r:id="rId16"/>
    <p:sldId id="699" r:id="rId17"/>
    <p:sldId id="445" r:id="rId18"/>
    <p:sldId id="710" r:id="rId19"/>
    <p:sldId id="711" r:id="rId20"/>
    <p:sldId id="712" r:id="rId21"/>
    <p:sldId id="700" r:id="rId22"/>
    <p:sldId id="701" r:id="rId23"/>
    <p:sldId id="702" r:id="rId24"/>
    <p:sldId id="703" r:id="rId25"/>
  </p:sldIdLst>
  <p:sldSz cx="12190730" cy="6859905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1pPr>
    <a:lvl2pPr marL="457200" lvl="1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2pPr>
    <a:lvl3pPr marL="914400" lvl="2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3pPr>
    <a:lvl4pPr marL="1371600" lvl="3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4pPr>
    <a:lvl5pPr marL="1828800" lvl="4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5pPr>
    <a:lvl6pPr marL="2286000" lvl="5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6pPr>
    <a:lvl7pPr marL="2743200" lvl="6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7pPr>
    <a:lvl8pPr marL="3200400" lvl="7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8pPr>
    <a:lvl9pPr marL="3657600" lvl="8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600" b="1" i="0" u="none" kern="1200" baseline="0">
        <a:solidFill>
          <a:srgbClr val="000000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7" userDrawn="1">
          <p15:clr>
            <a:srgbClr val="A4A3A4"/>
          </p15:clr>
        </p15:guide>
        <p15:guide id="2" orient="horz" pos="273" userDrawn="1">
          <p15:clr>
            <a:srgbClr val="A4A3A4"/>
          </p15:clr>
        </p15:guide>
        <p15:guide id="3" pos="8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878"/>
    <p:restoredTop sz="94660"/>
  </p:normalViewPr>
  <p:slideViewPr>
    <p:cSldViewPr snapToGrid="0" showGuides="1">
      <p:cViewPr>
        <p:scale>
          <a:sx n="75" d="100"/>
          <a:sy n="75" d="100"/>
        </p:scale>
        <p:origin x="-678" y="-366"/>
      </p:cViewPr>
      <p:guideLst>
        <p:guide orient="horz" pos="917"/>
        <p:guide orient="horz" pos="273"/>
        <p:guide pos="81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675"/>
            <a:ext cx="9143048" cy="238826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3039"/>
            <a:ext cx="9143048" cy="16562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37" y="1600645"/>
            <a:ext cx="10971657" cy="4527537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226"/>
            <a:ext cx="2628626" cy="581345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226"/>
            <a:ext cx="7733494" cy="581345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4" y="1710213"/>
            <a:ext cx="10514505" cy="2853529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4" y="4590738"/>
            <a:ext cx="10514505" cy="1500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6132"/>
            <a:ext cx="5181060" cy="4352547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226"/>
            <a:ext cx="10514505" cy="13259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1" y="1778932"/>
            <a:ext cx="4873067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1" y="2666119"/>
            <a:ext cx="4873067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7" y="1778932"/>
            <a:ext cx="4897066" cy="8241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7" y="2666119"/>
            <a:ext cx="4897066" cy="35252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5031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3931828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699"/>
            <a:ext cx="6171557" cy="487497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3931828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327"/>
            <a:ext cx="4164915" cy="160064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328"/>
            <a:ext cx="6171557" cy="5405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972"/>
            <a:ext cx="4164915" cy="3812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" Target="../slides/slide15.xml"/><Relationship Id="rId17" Type="http://schemas.openxmlformats.org/officeDocument/2006/relationships/slide" Target="../slides/slide12.xml"/><Relationship Id="rId16" Type="http://schemas.openxmlformats.org/officeDocument/2006/relationships/slide" Target="../slides/slide3.xml"/><Relationship Id="rId15" Type="http://schemas.openxmlformats.org/officeDocument/2006/relationships/image" Target="../media/image4.png"/><Relationship Id="rId14" Type="http://schemas.openxmlformats.org/officeDocument/2006/relationships/image" Target="../media/image3.GIF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slide" Target="../slides/slid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0" name="矩形 11"/>
          <p:cNvSpPr/>
          <p:nvPr userDrawn="1"/>
        </p:nvSpPr>
        <p:spPr>
          <a:xfrm>
            <a:off x="1957388" y="1677988"/>
            <a:ext cx="7488237" cy="4129087"/>
          </a:xfrm>
          <a:prstGeom prst="rect">
            <a:avLst/>
          </a:prstGeom>
          <a:solidFill>
            <a:schemeClr val="tx1">
              <a:alpha val="10001"/>
            </a:schemeClr>
          </a:solidFill>
          <a:ln w="25400">
            <a:noFill/>
          </a:ln>
        </p:spPr>
        <p:txBody>
          <a:bodyPr lIns="91393" tIns="45696" rIns="91393" bIns="45696" anchor="ctr"/>
          <a:p>
            <a:pPr lvl="0" algn="ctr" defTabSz="1217930">
              <a:lnSpc>
                <a:spcPct val="100000"/>
              </a:lnSpc>
            </a:pPr>
            <a:endParaRPr sz="2400" b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523805" name="图片 1523804" descr="11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flipH="1">
            <a:off x="9655175" y="2439988"/>
            <a:ext cx="1679575" cy="2284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6" name="文本框 25"/>
          <p:cNvSpPr txBox="1"/>
          <p:nvPr userDrawn="1"/>
        </p:nvSpPr>
        <p:spPr>
          <a:xfrm>
            <a:off x="1992313" y="3643313"/>
            <a:ext cx="5903912" cy="1639887"/>
          </a:xfrm>
          <a:prstGeom prst="rect">
            <a:avLst/>
          </a:prstGeom>
          <a:noFill/>
          <a:ln w="9525">
            <a:noFill/>
          </a:ln>
        </p:spPr>
        <p:txBody>
          <a:bodyPr lIns="91393" tIns="45696" rIns="91393" bIns="45696">
            <a:spAutoFit/>
          </a:bodyPr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217930">
              <a:lnSpc>
                <a:spcPct val="130000"/>
              </a:lnSpc>
              <a:buNone/>
            </a:pP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sz="2600" b="0">
                <a:solidFill>
                  <a:srgbClr val="59595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00" b="0">
                <a:solidFill>
                  <a:srgbClr val="5959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sz="2600" b="0">
              <a:solidFill>
                <a:srgbClr val="5959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23812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3291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3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4846638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3818" name="Picture 23" descr="22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5160963" y="3808413"/>
            <a:ext cx="520700" cy="331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3808" name="矩形 1523807">
            <a:hlinkClick r:id="rId16" tooltip="点击进入" action="ppaction://hlinksldjump"/>
          </p:cNvPr>
          <p:cNvSpPr/>
          <p:nvPr userDrawn="1"/>
        </p:nvSpPr>
        <p:spPr>
          <a:xfrm>
            <a:off x="2005013" y="3794125"/>
            <a:ext cx="3836987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0" name="矩形 1523809">
            <a:hlinkClick r:id="rId17" tooltip="点击进入" action="ppaction://hlinksldjump"/>
          </p:cNvPr>
          <p:cNvSpPr/>
          <p:nvPr userDrawn="1"/>
        </p:nvSpPr>
        <p:spPr>
          <a:xfrm>
            <a:off x="1997075" y="4306888"/>
            <a:ext cx="385762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23814" name="矩形 1523813">
            <a:hlinkClick r:id="rId18" tooltip="点击进入" action="ppaction://hlinksldjump"/>
          </p:cNvPr>
          <p:cNvSpPr/>
          <p:nvPr userDrawn="1"/>
        </p:nvSpPr>
        <p:spPr>
          <a:xfrm>
            <a:off x="1985963" y="4816475"/>
            <a:ext cx="3889375" cy="4191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08130" y="0"/>
            <a:ext cx="2882600" cy="97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9187" name="矩形 2269186">
            <a:hlinkClick r:id="rId14" tooltip="返回" action="ppaction://hlinksldjump"/>
          </p:cNvPr>
          <p:cNvSpPr/>
          <p:nvPr userDrawn="1"/>
        </p:nvSpPr>
        <p:spPr>
          <a:xfrm>
            <a:off x="10223500" y="76200"/>
            <a:ext cx="1054100" cy="406400"/>
          </a:xfrm>
          <a:prstGeom prst="rect">
            <a:avLst/>
          </a:prstGeom>
          <a:solidFill>
            <a:srgbClr val="CC99FF">
              <a:alpha val="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8000"/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835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8035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747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2235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9435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635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835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1035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887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9" name="矩形 368658"/>
          <p:cNvSpPr/>
          <p:nvPr/>
        </p:nvSpPr>
        <p:spPr>
          <a:xfrm>
            <a:off x="2032000" y="2319338"/>
            <a:ext cx="7135813" cy="776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ctr">
            <a:spAutoFit/>
          </a:bodyPr>
          <a:lstStyle/>
          <a:p>
            <a:pPr defTabSz="1171575" eaLnBrk="0" hangingPunct="0">
              <a:lnSpc>
                <a:spcPct val="120000"/>
              </a:lnSpc>
            </a:pPr>
            <a:r>
              <a:rPr lang="zh-CN" altLang="en-US" sz="3600" b="0">
                <a:latin typeface="黑体" panose="02010609060101010101" pitchFamily="2" charset="-122"/>
                <a:ea typeface="黑体" panose="02010609060101010101" pitchFamily="2" charset="-122"/>
              </a:rPr>
              <a:t>第三节　关 注 健 康</a:t>
            </a:r>
            <a:endParaRPr lang="zh-CN" altLang="en-US" sz="3600" b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22" name="文本框 2641921"/>
          <p:cNvSpPr txBox="1"/>
          <p:nvPr/>
        </p:nvSpPr>
        <p:spPr>
          <a:xfrm>
            <a:off x="298450" y="531813"/>
            <a:ext cx="13104812" cy="60706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【知识点四】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健康的新概念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P117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P118)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健康包括身体上、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方面的良好状态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而不仅仅是没有疾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病。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青春期健康要求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注意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营养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参加体育锻炼。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危害现代健康的因素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心血管疾病、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、营养过剩和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是威胁健康的因素。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健康的条件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告别不健康的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健康新概念的核心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由消极被动地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变为积极主动地呵护健康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由治疗身体性疾病发展到治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 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1924" name="文本框 2641923"/>
          <p:cNvSpPr txBox="1"/>
          <p:nvPr/>
        </p:nvSpPr>
        <p:spPr>
          <a:xfrm>
            <a:off x="3309938" y="1090613"/>
            <a:ext cx="1001712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心理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1925" name="文本框 2641924"/>
          <p:cNvSpPr txBox="1"/>
          <p:nvPr/>
        </p:nvSpPr>
        <p:spPr>
          <a:xfrm>
            <a:off x="4806950" y="1090613"/>
            <a:ext cx="17399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社会适应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41926" name="文本框 2641925"/>
          <p:cNvSpPr txBox="1"/>
          <p:nvPr/>
        </p:nvSpPr>
        <p:spPr>
          <a:xfrm>
            <a:off x="3805238" y="2284413"/>
            <a:ext cx="1001712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膳食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41927" name="文本框 2641926"/>
          <p:cNvSpPr txBox="1"/>
          <p:nvPr/>
        </p:nvSpPr>
        <p:spPr>
          <a:xfrm>
            <a:off x="2317750" y="3478213"/>
            <a:ext cx="17399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恶性肿瘤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41928" name="文本框 2641927"/>
          <p:cNvSpPr txBox="1"/>
          <p:nvPr/>
        </p:nvSpPr>
        <p:spPr>
          <a:xfrm>
            <a:off x="5797550" y="3478213"/>
            <a:ext cx="210978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遗传性疾病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41929" name="文本框 2641928"/>
          <p:cNvSpPr txBox="1"/>
          <p:nvPr/>
        </p:nvSpPr>
        <p:spPr>
          <a:xfrm>
            <a:off x="4476750" y="4075113"/>
            <a:ext cx="17399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生活方式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41930" name="文本框 2641929"/>
          <p:cNvSpPr txBox="1"/>
          <p:nvPr/>
        </p:nvSpPr>
        <p:spPr>
          <a:xfrm>
            <a:off x="2317750" y="5268913"/>
            <a:ext cx="17399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治疗疾病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41931" name="文本框 2641930"/>
          <p:cNvSpPr txBox="1"/>
          <p:nvPr/>
        </p:nvSpPr>
        <p:spPr>
          <a:xfrm>
            <a:off x="654050" y="5853113"/>
            <a:ext cx="210978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心理性疾病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4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4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4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41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41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41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41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41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1924" grpId="0"/>
      <p:bldP spid="2641925" grpId="0"/>
      <p:bldP spid="2641926" grpId="0"/>
      <p:bldP spid="2641927" grpId="0"/>
      <p:bldP spid="2641928" grpId="0"/>
      <p:bldP spid="2641929" grpId="0"/>
      <p:bldP spid="2641930" grpId="0"/>
      <p:bldP spid="26419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8611" name="图片 26286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3350" y="981075"/>
            <a:ext cx="6400800" cy="5135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2024" name="文本框 226202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典例剖析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学方法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62025" name="文本框 2262024"/>
          <p:cNvSpPr txBox="1"/>
          <p:nvPr/>
        </p:nvSpPr>
        <p:spPr>
          <a:xfrm>
            <a:off x="298450" y="639763"/>
            <a:ext cx="13073062" cy="39655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【典题例证】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(2020</a:t>
            </a:r>
            <a:r>
              <a:rPr lang="en-US" altLang="zh-CN" sz="28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广东学业考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当有人因溺水停止呼吸时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科学的急救措施顺序是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仰卧平躺　　　　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打“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120”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急救电话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口对口吹气	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清除口、鼻内异物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A.①③②④		B.①②③④ 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C.②①④③		D.②①③④</a:t>
            </a:r>
            <a:endParaRPr lang="en-US" altLang="zh-CN" sz="28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2027" name="文本框 2262026"/>
          <p:cNvSpPr txBox="1"/>
          <p:nvPr/>
        </p:nvSpPr>
        <p:spPr>
          <a:xfrm>
            <a:off x="5318125" y="1273175"/>
            <a:ext cx="846138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20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8786" name="文本框 2678785"/>
          <p:cNvSpPr txBox="1"/>
          <p:nvPr/>
        </p:nvSpPr>
        <p:spPr>
          <a:xfrm>
            <a:off x="298450" y="608013"/>
            <a:ext cx="11593513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【名师讲题】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审题技巧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认真审题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依据急救的正确步骤分析作答。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扫清障碍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首先拨打“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120”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急救电话。对于停止呼吸的病人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可以用人工呼吸法进行急救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最常见的是口对口吹气法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需要立即解开患者的衣物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然后将患者取仰卧位放平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注意要放在硬的平板床上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头尽量向后仰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然后清理呼吸道的分泌物。吹气停止后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救护者的嘴离开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并立即松开捏鼻的手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如此反复进行。每分钟内吹气的次数为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次。如果病人的胸廓能够随着每次吹气而略有隆起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并且气体能够从口部排出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则证明人工呼吸有效。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9810" name="文本框 2679809"/>
          <p:cNvSpPr txBox="1"/>
          <p:nvPr/>
        </p:nvSpPr>
        <p:spPr>
          <a:xfrm>
            <a:off x="298450" y="519113"/>
            <a:ext cx="13371512" cy="60706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【变式训练】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(2018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泰安学业考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下列有关安全用药或急救方法的叙述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中药有效成分主要从动植物或矿物质中提取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副作用小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增加剂量可使病情尽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快好转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某人因受伤导致暗红色血液不断从小腿伤口流出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止血时用手指按压受伤血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管近心端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口对口吹气时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救护者一只手托起病人下颏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深吸一口气后对着病人口部用力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吹入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心肺复苏时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先做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次心脏按压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保持气道通畅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再做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次人工呼吸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如此交替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反复进行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79811" name="文本框 2679810"/>
          <p:cNvSpPr txBox="1"/>
          <p:nvPr/>
        </p:nvSpPr>
        <p:spPr>
          <a:xfrm>
            <a:off x="1882775" y="1103313"/>
            <a:ext cx="6302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98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8759" name="文本框 2378758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分级诊断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提能力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78771" name="文本框 2378770"/>
          <p:cNvSpPr txBox="1"/>
          <p:nvPr/>
        </p:nvSpPr>
        <p:spPr>
          <a:xfrm>
            <a:off x="298450" y="481013"/>
            <a:ext cx="12482513" cy="60706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【基础对点练】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广东学业考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下列关于安全用药的说法中正确的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俗话说“便宜无好药”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俗话说“是药三分毒”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服药剂量越大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疗效越快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久病成医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用药不用看说明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海南学业考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下列属于不健康生活方式的是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远离毒品　　　　	 　　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科学膳食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合理作息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抽烟酗酒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378772" name="文本框 2378771"/>
          <p:cNvSpPr txBox="1"/>
          <p:nvPr/>
        </p:nvSpPr>
        <p:spPr>
          <a:xfrm>
            <a:off x="1006475" y="1649413"/>
            <a:ext cx="6683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378773" name="文本框 2378772"/>
          <p:cNvSpPr txBox="1"/>
          <p:nvPr/>
        </p:nvSpPr>
        <p:spPr>
          <a:xfrm>
            <a:off x="8880475" y="4633913"/>
            <a:ext cx="6683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8772" grpId="0"/>
      <p:bldP spid="237877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1074" name="文本框 2691073"/>
          <p:cNvSpPr txBox="1"/>
          <p:nvPr/>
        </p:nvSpPr>
        <p:spPr>
          <a:xfrm>
            <a:off x="298450" y="455613"/>
            <a:ext cx="13155612" cy="6142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3.(2020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铁岭学业考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对非处方药的说法不正确的是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非处方药不需要凭医师处方即可购买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标有“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OTC”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的药品是非处方药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在使用非处方药前要仔细阅读使用说明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非处方药对人体没有毒副作用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生活链接题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存放药物时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应注意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放在相同的容器中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放在有阳光的地方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可利用紫外线消毒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放在棕色瓶中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标签应写明药名、剂量、用法、用量、有效期。一般不用纸袋或纸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盒装药储存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放在干燥、阴凉、避光、幼儿拿不到的地方 </a:t>
            </a:r>
            <a:endParaRPr lang="zh-CN" altLang="en-US" sz="24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91075" name="文本框 2691074"/>
          <p:cNvSpPr txBox="1"/>
          <p:nvPr/>
        </p:nvSpPr>
        <p:spPr>
          <a:xfrm>
            <a:off x="7693025" y="439738"/>
            <a:ext cx="65563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91076" name="文本框 2691075"/>
          <p:cNvSpPr txBox="1"/>
          <p:nvPr/>
        </p:nvSpPr>
        <p:spPr>
          <a:xfrm>
            <a:off x="6499225" y="3170238"/>
            <a:ext cx="65563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1075" grpId="0"/>
      <p:bldP spid="269107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2098" name="文本框 2692097"/>
          <p:cNvSpPr txBox="1"/>
          <p:nvPr/>
        </p:nvSpPr>
        <p:spPr>
          <a:xfrm>
            <a:off x="298450" y="455613"/>
            <a:ext cx="12863513" cy="60706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新疆学业考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在拨打“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120”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急救电话时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你必须讲清楚的三点是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你的地址　电话　病人症状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你的单位　地址　病人症状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天气情况　地址　病人症状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身份证号　发病原因　发病症状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临沂质检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生活中难免会遇到一些危急情况或意外伤害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下列急救措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施中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不恰当的是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对溺水而突然停止呼吸的人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可采用口对口吹气法进行急救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将煤气中毒的人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转移到通风的地方进行抢救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遇到意外伤害需医疗救护时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尽快拨打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119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擦破皮肤时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可消毒出血部位后贴上创可贴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92099" name="文本框 2692098"/>
          <p:cNvSpPr txBox="1"/>
          <p:nvPr/>
        </p:nvSpPr>
        <p:spPr>
          <a:xfrm>
            <a:off x="701675" y="1014413"/>
            <a:ext cx="6556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92100" name="文本框 2692099"/>
          <p:cNvSpPr txBox="1"/>
          <p:nvPr/>
        </p:nvSpPr>
        <p:spPr>
          <a:xfrm>
            <a:off x="3190875" y="3402013"/>
            <a:ext cx="6556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2099" grpId="0"/>
      <p:bldP spid="269210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22" name="文本框 2693121"/>
          <p:cNvSpPr txBox="1"/>
          <p:nvPr/>
        </p:nvSpPr>
        <p:spPr>
          <a:xfrm>
            <a:off x="298450" y="417513"/>
            <a:ext cx="13600112" cy="6142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7.(2019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新疆学业考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如图是某同学外出旅游时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所携带的药品使用说明书。请根据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所学生物学知识回答下列问题。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此说明书有“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OTC”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标志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说明该药为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药。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你认为此药应在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__________________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日期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之前使用。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你在购买此类药品时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应仔细阅读的内容有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药品名称、功能主治、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_________________________________________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如果是外出旅游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下列哪项不是家庭药箱必备的常用药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碘伏	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螺旋藻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创可贴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感冒冲剂</a:t>
            </a:r>
            <a:endParaRPr lang="zh-CN" altLang="en-US" sz="24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93123" name="20sw8xsj42.jpg" descr="id:2147499620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0" y="1130300"/>
            <a:ext cx="3616325" cy="211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93126" name="文本框 2693125"/>
          <p:cNvSpPr txBox="1"/>
          <p:nvPr/>
        </p:nvSpPr>
        <p:spPr>
          <a:xfrm>
            <a:off x="5549900" y="2547938"/>
            <a:ext cx="1890713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非处方　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93127" name="文本框 2693126"/>
          <p:cNvSpPr txBox="1"/>
          <p:nvPr/>
        </p:nvSpPr>
        <p:spPr>
          <a:xfrm>
            <a:off x="2794000" y="3094038"/>
            <a:ext cx="304323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2020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　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93128" name="文本框 2693127"/>
          <p:cNvSpPr txBox="1"/>
          <p:nvPr/>
        </p:nvSpPr>
        <p:spPr>
          <a:xfrm>
            <a:off x="76200" y="4186238"/>
            <a:ext cx="6807200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用法用量　、　生产日期　、　制造单位　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93129" name="文本框 2693128"/>
          <p:cNvSpPr txBox="1"/>
          <p:nvPr/>
        </p:nvSpPr>
        <p:spPr>
          <a:xfrm>
            <a:off x="8243888" y="4732338"/>
            <a:ext cx="1001712" cy="665162"/>
          </a:xfrm>
          <a:prstGeom prst="rect">
            <a:avLst/>
          </a:prstGeom>
          <a:noFill/>
          <a:ln w="9525">
            <a:noFill/>
          </a:ln>
        </p:spPr>
        <p:txBody>
          <a:bodyPr wrap="none"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9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9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9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9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3126" grpId="0"/>
      <p:bldP spid="2693127" grpId="0"/>
      <p:bldP spid="2693128" grpId="0"/>
      <p:bldP spid="26931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0834" name="文本框 2680833"/>
          <p:cNvSpPr txBox="1"/>
          <p:nvPr/>
        </p:nvSpPr>
        <p:spPr>
          <a:xfrm>
            <a:off x="298450" y="468313"/>
            <a:ext cx="12927013" cy="60706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【综合提升练】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铁岭学业考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滥用抗生素会危害健康。以下关于抗生素的说法正确的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越贵越好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可随意购买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包治百病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在医生的指导下服用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2.(2019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云南学业考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下列对安全用药和急救的说法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不正确的是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感冒时到药店购买最贵的抗生素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用药前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应仔细阅读药品说明书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拨打“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120”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急救电话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要说清楚地址、姓名和症状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最常用的人工呼吸法是“口对口吹气法” 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80835" name="文本框 2680834"/>
          <p:cNvSpPr txBox="1"/>
          <p:nvPr/>
        </p:nvSpPr>
        <p:spPr>
          <a:xfrm>
            <a:off x="1920875" y="1598613"/>
            <a:ext cx="5794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80836" name="文本框 2680835"/>
          <p:cNvSpPr txBox="1"/>
          <p:nvPr/>
        </p:nvSpPr>
        <p:spPr>
          <a:xfrm>
            <a:off x="10213975" y="3389313"/>
            <a:ext cx="5794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0835" grpId="0"/>
      <p:bldP spid="26808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6804" name="图片 26368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200" y="2189163"/>
            <a:ext cx="11557000" cy="2457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1858" name="文本框 2681857"/>
          <p:cNvSpPr txBox="1"/>
          <p:nvPr/>
        </p:nvSpPr>
        <p:spPr>
          <a:xfrm>
            <a:off x="298450" y="595313"/>
            <a:ext cx="11593513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下表列出了四种疾病和相应药物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对应不正确的一项是	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en-US" altLang="zh-CN" sz="28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aphicFrame>
        <p:nvGraphicFramePr>
          <p:cNvPr id="2681987" name="表格 2681986"/>
          <p:cNvGraphicFramePr>
            <a:graphicFrameLocks noGrp="1"/>
          </p:cNvGraphicFramePr>
          <p:nvPr/>
        </p:nvGraphicFramePr>
        <p:xfrm>
          <a:off x="2078038" y="2117725"/>
          <a:ext cx="6927850" cy="3943350"/>
        </p:xfrm>
        <a:graphic>
          <a:graphicData uri="http://schemas.openxmlformats.org/drawingml/2006/table">
            <a:tbl>
              <a:tblPr/>
              <a:tblGrid>
                <a:gridCol w="989013"/>
                <a:gridCol w="1979612"/>
                <a:gridCol w="1979613"/>
                <a:gridCol w="1979612"/>
              </a:tblGrid>
              <a:tr h="855663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选项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疾病种类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疾病名称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相应药物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5662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消化道疾病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腹泻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黄连素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4075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呼吸道疾病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感冒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板蓝根冲剂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2288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外伤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擦伤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碘酒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5662"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其他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蚊子叮咬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28600" lvl="0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marL="685800" lvl="1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1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1144905" lvl="2" indent="-23050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 marL="2057400" lvl="4" indent="-22987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500" b="0" i="0" u="none" kern="1200" baseline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创可贴</a:t>
                      </a:r>
                      <a:endParaRPr lang="zh-CN" altLang="en-US" sz="2600" b="1">
                        <a:latin typeface="Arial" panose="020B0604020202020204" pitchFamily="34" charset="0"/>
                      </a:endParaRPr>
                    </a:p>
                  </a:txBody>
                  <a:tcPr marL="117176" marR="117176" marT="58589" marB="58589" vert="horz" anchor="ctr">
                    <a:lnL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81988" name="文本框 2681987"/>
          <p:cNvSpPr txBox="1"/>
          <p:nvPr/>
        </p:nvSpPr>
        <p:spPr>
          <a:xfrm>
            <a:off x="10042525" y="574675"/>
            <a:ext cx="833438" cy="7588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198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882" name="文本框 2682881"/>
          <p:cNvSpPr txBox="1"/>
          <p:nvPr/>
        </p:nvSpPr>
        <p:spPr>
          <a:xfrm>
            <a:off x="298450" y="430213"/>
            <a:ext cx="12812713" cy="6070600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生活链接题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某人因车祸大腿受伤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鲜红的血液喷射而出。请据图判断受伤的血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管及急救时控制血流的位置分别是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动脉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处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静脉　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动脉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处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静脉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5.(2020</a:t>
            </a:r>
            <a:r>
              <a:rPr lang="en-US" altLang="zh-CN"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南通学业考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游泳要注意安全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谨防溺水。抢救溺水者时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下列措施不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恰当的是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进行心肺复苏	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拨打“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120”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急救电话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喂服速效救心丸		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清除口腔异物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进行人工呼吸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682883" name="18xsw8r43.jpg" descr="id:2147499642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4900" y="571500"/>
            <a:ext cx="2411413" cy="1125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82884" name="文本框 2682883"/>
          <p:cNvSpPr txBox="1"/>
          <p:nvPr/>
        </p:nvSpPr>
        <p:spPr>
          <a:xfrm>
            <a:off x="6492875" y="2195513"/>
            <a:ext cx="7318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82885" name="文本框 2682884"/>
          <p:cNvSpPr txBox="1"/>
          <p:nvPr/>
        </p:nvSpPr>
        <p:spPr>
          <a:xfrm>
            <a:off x="2974975" y="4583113"/>
            <a:ext cx="7318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2884" grpId="0"/>
      <p:bldP spid="268288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3906" name="文本框 2683905"/>
          <p:cNvSpPr txBox="1"/>
          <p:nvPr/>
        </p:nvSpPr>
        <p:spPr>
          <a:xfrm>
            <a:off x="298450" y="455613"/>
            <a:ext cx="11593513" cy="6142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【核心素养提升】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夏日炎炎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乐乐不幸溺水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好心的王大爷将其救起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此时他已停止呼吸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但心脏还在跳动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王大爷立即采用人工呼吸的方法对他进行抢救</a:t>
            </a:r>
            <a:r>
              <a:rPr lang="en-US" altLang="zh-CN" sz="2400">
                <a:latin typeface="宋体" panose="02010600030101010101" pitchFamily="2" charset="-122"/>
                <a:ea typeface="Times New Roman" panose="02020603050405020304" pitchFamily="18" charset="0"/>
              </a:rPr>
              <a:t>……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做人工呼吸时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如果口腔内有泥土、血块等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必须先清除干净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使病人保持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畅通。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王大爷热心救人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累得满头大汗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汗液是在皮肤结构中的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内形成的。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王大爷最近身体不适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做尿检时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医生在他的尿液中发现了血细胞和蛋白质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可能是他肾脏中的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发生了病变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医生对他进行静脉注射青霉素等药物治疗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若跟踪观察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青霉素最先到达心脏结构中的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乐乐去医院看望王大爷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交谈中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乐乐对自己身体过于肥胖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非常苦恼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王大爷给乐乐建议了一个很科学的减肥方法。在下列选项中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你觉得应该是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填字母代号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吃减肥药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尽量少吃饭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适当的体育锻炼同时合理膳食</a:t>
            </a:r>
            <a:endParaRPr lang="zh-CN" altLang="en-US" sz="24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83907" name="文本框 2683906"/>
          <p:cNvSpPr txBox="1"/>
          <p:nvPr/>
        </p:nvSpPr>
        <p:spPr>
          <a:xfrm>
            <a:off x="10364788" y="1481138"/>
            <a:ext cx="1403350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呼吸道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83908" name="文本框 2683907"/>
          <p:cNvSpPr txBox="1"/>
          <p:nvPr/>
        </p:nvSpPr>
        <p:spPr>
          <a:xfrm>
            <a:off x="7886700" y="2586038"/>
            <a:ext cx="1774825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汗腺　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83909" name="文本框 2683908"/>
          <p:cNvSpPr txBox="1"/>
          <p:nvPr/>
        </p:nvSpPr>
        <p:spPr>
          <a:xfrm>
            <a:off x="1600200" y="3678238"/>
            <a:ext cx="214788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肾小球　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83910" name="文本框 2683909"/>
          <p:cNvSpPr txBox="1"/>
          <p:nvPr/>
        </p:nvSpPr>
        <p:spPr>
          <a:xfrm>
            <a:off x="5130800" y="4224338"/>
            <a:ext cx="214788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右心房　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83911" name="文本框 2683910"/>
          <p:cNvSpPr txBox="1"/>
          <p:nvPr/>
        </p:nvSpPr>
        <p:spPr>
          <a:xfrm>
            <a:off x="8650288" y="5329238"/>
            <a:ext cx="1217612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683912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1023600" y="105410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83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83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83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83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83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3907" grpId="0"/>
      <p:bldP spid="2683908" grpId="0"/>
      <p:bldP spid="2683909" grpId="0"/>
      <p:bldP spid="2683910" grpId="0"/>
      <p:bldP spid="26839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5113" y="581025"/>
            <a:ext cx="303530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24484" name="文本框 2324483"/>
          <p:cNvSpPr txBox="1"/>
          <p:nvPr/>
        </p:nvSpPr>
        <p:spPr>
          <a:xfrm>
            <a:off x="1204913" y="42863"/>
            <a:ext cx="3535362" cy="4746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>
              <a:lnSpc>
                <a:spcPct val="90000"/>
              </a:lnSpc>
            </a:pP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  <a:r>
              <a:rPr lang="en-US" altLang="zh-CN" b="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b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认新知</a:t>
            </a:r>
            <a:endParaRPr lang="zh-CN" altLang="en-US" b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24486" name="文本框 2324485"/>
          <p:cNvSpPr txBox="1"/>
          <p:nvPr/>
        </p:nvSpPr>
        <p:spPr>
          <a:xfrm>
            <a:off x="298450" y="571500"/>
            <a:ext cx="1165066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</a:t>
            </a:r>
            <a:endParaRPr lang="zh-CN" altLang="en-US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现代生活中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疾病成为人类健康的第一大杀手。因此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人们对药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物的选择变得尤为重要。近年来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随着中药的逐渐兴盛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有人认为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中药副作用小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或没有毒副作用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可以大量服用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您是否同意这种说法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 </a:t>
            </a:r>
            <a:endParaRPr lang="en-US" altLang="zh-CN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324492" name="图片.jpg" descr="id:2147499508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00" y="3543300"/>
            <a:ext cx="2362200" cy="233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493" name="20sw8rj119.jpg" descr="id:2147499515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9900" y="3429000"/>
            <a:ext cx="2779713" cy="2316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7826" name="文本框 2637825"/>
          <p:cNvSpPr txBox="1"/>
          <p:nvPr/>
        </p:nvSpPr>
        <p:spPr>
          <a:xfrm>
            <a:off x="298450" y="531813"/>
            <a:ext cx="12482513" cy="54752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【知识点一】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安全用药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P113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P115)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药品标签或者说明书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必须注明药品的通用名称、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、规格、生产企业、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批准文号、产品批号、生产日期、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、适应症、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、不良反应、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禁忌和注意事项等。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安全用药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认真阅读有关药品的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、禁忌、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谨慎使用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请写出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【生活小思考】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问题的答案。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是药三分毒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中药也有毒副作用</a:t>
            </a:r>
            <a:r>
              <a:rPr lang="en-US" altLang="zh-CN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也需要专业医师根据病情诊断治疗。</a:t>
            </a:r>
            <a:endParaRPr lang="zh-CN" altLang="en-US"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637827" name="文本框 2637826"/>
          <p:cNvSpPr txBox="1"/>
          <p:nvPr/>
        </p:nvSpPr>
        <p:spPr>
          <a:xfrm>
            <a:off x="7729538" y="1065213"/>
            <a:ext cx="1055687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成分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7828" name="文本框 2637827"/>
          <p:cNvSpPr txBox="1"/>
          <p:nvPr/>
        </p:nvSpPr>
        <p:spPr>
          <a:xfrm>
            <a:off x="5240338" y="1662113"/>
            <a:ext cx="1446212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有效期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7829" name="文本框 2637828"/>
          <p:cNvSpPr txBox="1"/>
          <p:nvPr/>
        </p:nvSpPr>
        <p:spPr>
          <a:xfrm>
            <a:off x="8058150" y="1662113"/>
            <a:ext cx="18367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用法用量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7830" name="文本框 2637829"/>
          <p:cNvSpPr txBox="1"/>
          <p:nvPr/>
        </p:nvSpPr>
        <p:spPr>
          <a:xfrm>
            <a:off x="3740150" y="3452813"/>
            <a:ext cx="18367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不良反应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7831" name="文本框 2637830"/>
          <p:cNvSpPr txBox="1"/>
          <p:nvPr/>
        </p:nvSpPr>
        <p:spPr>
          <a:xfrm>
            <a:off x="6572250" y="3452813"/>
            <a:ext cx="1836738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注意事项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7832" name="文本框 2637831"/>
          <p:cNvSpPr txBox="1"/>
          <p:nvPr/>
        </p:nvSpPr>
        <p:spPr>
          <a:xfrm>
            <a:off x="2090738" y="4049713"/>
            <a:ext cx="1446212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抗生素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3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3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3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78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7827" grpId="0"/>
      <p:bldP spid="2637828" grpId="0"/>
      <p:bldP spid="2637829" grpId="0"/>
      <p:bldP spid="2637830" grpId="0"/>
      <p:bldP spid="2637831" grpId="0"/>
      <p:bldP spid="26378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8850" name="文本框 2638849"/>
          <p:cNvSpPr txBox="1"/>
          <p:nvPr/>
        </p:nvSpPr>
        <p:spPr>
          <a:xfrm>
            <a:off x="298450" y="595313"/>
            <a:ext cx="11593513" cy="52482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深入思考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为了缩短疾病的治疗时间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可以加大药量吗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 sz="2800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提示</a:t>
            </a:r>
            <a:r>
              <a:rPr lang="en-US" altLang="zh-CN" sz="2800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楷体_GB2312" panose="02010609030101010101" pitchFamily="49" charset="-122"/>
              </a:rPr>
              <a:t>不可以。任何药物都具有一定的毒性或副作用</a:t>
            </a:r>
            <a:r>
              <a:rPr lang="en-US" altLang="zh-CN" sz="2800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楷体_GB2312" panose="02010609030101010101" pitchFamily="49" charset="-122"/>
              </a:rPr>
              <a:t>用药不是越多越好</a:t>
            </a:r>
            <a:r>
              <a:rPr lang="en-US" altLang="zh-CN" sz="2800">
                <a:latin typeface="宋体" panose="02010600030101010101" pitchFamily="2" charset="-122"/>
                <a:ea typeface="楷体_GB2312" panose="02010609030101010101" pitchFamily="49" charset="-122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楷体_GB2312" panose="02010609030101010101" pitchFamily="49" charset="-122"/>
              </a:rPr>
              <a:t>用药关键是对症下药</a:t>
            </a:r>
            <a:r>
              <a:rPr lang="en-US" altLang="zh-CN" sz="2800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楷体_GB2312" panose="02010609030101010101" pitchFamily="49" charset="-122"/>
              </a:rPr>
              <a:t>安全用药</a:t>
            </a:r>
            <a:r>
              <a:rPr lang="en-US" altLang="zh-CN" sz="2800"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楷体_GB2312" panose="02010609030101010101" pitchFamily="49" charset="-122"/>
              </a:rPr>
              <a:t>不能随意加大药量。</a:t>
            </a:r>
            <a:endParaRPr lang="zh-CN" altLang="en-US" sz="2800"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defTabSz="1171575"/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【活学巧记】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(1)</a:t>
            </a:r>
            <a:r>
              <a:rPr lang="zh-CN" altLang="en-US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用药量</a:t>
            </a:r>
            <a:r>
              <a:rPr lang="en-US" altLang="zh-CN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用药不是越多越好</a:t>
            </a:r>
            <a:r>
              <a:rPr lang="en-US" altLang="zh-CN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,“</a:t>
            </a:r>
            <a:r>
              <a:rPr lang="zh-CN" altLang="en-US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是药三分毒”</a:t>
            </a:r>
            <a:r>
              <a:rPr lang="en-US" altLang="zh-CN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每种药都有一定的毒性或副作用。</a:t>
            </a:r>
            <a:endParaRPr lang="zh-CN" altLang="en-US" sz="280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defTabSz="1171575"/>
            <a:r>
              <a:rPr lang="en-US" altLang="zh-CN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(2)</a:t>
            </a:r>
            <a:r>
              <a:rPr lang="zh-CN" altLang="en-US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用药方式</a:t>
            </a:r>
            <a:r>
              <a:rPr lang="en-US" altLang="zh-CN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按说明书使用或遵医嘱服用。</a:t>
            </a:r>
            <a:endParaRPr lang="zh-CN" altLang="en-US" sz="28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9874" name="文本框 2639873"/>
          <p:cNvSpPr txBox="1"/>
          <p:nvPr/>
        </p:nvSpPr>
        <p:spPr>
          <a:xfrm>
            <a:off x="298450" y="684213"/>
            <a:ext cx="12914313" cy="48799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【知识点二】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家庭药箱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P115) 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家庭药箱内主要存放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如体温表、血压计等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、外用药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如创可贴、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风湿止痛膏等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如板蓝根、黄连素等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家庭药箱备用药品基本原则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、急救性。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药品分类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和非处方药。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处方药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是指需要医生的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才能从药房或药店购买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并在医护人员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或医生指导下使用的药物。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非处方药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是指不需要医生的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患者可以直接从药房或药店购买的药物。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875" name="文本框 2639874"/>
          <p:cNvSpPr txBox="1"/>
          <p:nvPr/>
        </p:nvSpPr>
        <p:spPr>
          <a:xfrm>
            <a:off x="3600450" y="1230313"/>
            <a:ext cx="1871663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医用器具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39876" name="文本框 2639875"/>
          <p:cNvSpPr txBox="1"/>
          <p:nvPr/>
        </p:nvSpPr>
        <p:spPr>
          <a:xfrm>
            <a:off x="2776538" y="1827213"/>
            <a:ext cx="14732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内服药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9877" name="文本框 2639876"/>
          <p:cNvSpPr txBox="1"/>
          <p:nvPr/>
        </p:nvSpPr>
        <p:spPr>
          <a:xfrm>
            <a:off x="4770438" y="2424113"/>
            <a:ext cx="14732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针对性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9878" name="文本框 2639877"/>
          <p:cNvSpPr txBox="1"/>
          <p:nvPr/>
        </p:nvSpPr>
        <p:spPr>
          <a:xfrm>
            <a:off x="2116138" y="3021013"/>
            <a:ext cx="1473200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处方药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9879" name="文本框 2639878"/>
          <p:cNvSpPr txBox="1"/>
          <p:nvPr/>
        </p:nvSpPr>
        <p:spPr>
          <a:xfrm>
            <a:off x="4262438" y="3617913"/>
            <a:ext cx="10763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处方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9880" name="文本框 2639879"/>
          <p:cNvSpPr txBox="1"/>
          <p:nvPr/>
        </p:nvSpPr>
        <p:spPr>
          <a:xfrm>
            <a:off x="10574338" y="3617913"/>
            <a:ext cx="10763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监控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39881" name="文本框 2639880"/>
          <p:cNvSpPr txBox="1"/>
          <p:nvPr/>
        </p:nvSpPr>
        <p:spPr>
          <a:xfrm>
            <a:off x="4935538" y="4811713"/>
            <a:ext cx="1076325" cy="71278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处方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9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3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3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3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3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9875" grpId="0"/>
      <p:bldP spid="2639876" grpId="0"/>
      <p:bldP spid="2639877" grpId="0"/>
      <p:bldP spid="2639878" grpId="0"/>
      <p:bldP spid="2639879" grpId="0"/>
      <p:bldP spid="2639880" grpId="0"/>
      <p:bldP spid="263988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7346" name="文本框 2617345"/>
          <p:cNvSpPr txBox="1"/>
          <p:nvPr/>
        </p:nvSpPr>
        <p:spPr>
          <a:xfrm>
            <a:off x="298450" y="709613"/>
            <a:ext cx="11593513" cy="396557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【名师在线】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家庭小药箱管理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应该定时整理更换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避免药品过期导致不良后果。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无论是处方药还是非处方药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对人体都有一定的副作用。非处方药也应按照规定的方法或在医生的指导下服用。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辨别中药和西药的方法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看药品说明书中的成分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若主要成分为从动植物或矿物质中提取的则为中药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若为化学物质合成的则为西药。</a:t>
            </a:r>
            <a:endParaRPr lang="zh-CN" altLang="en-US" sz="280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0898" name="文本框 2640897"/>
          <p:cNvSpPr txBox="1"/>
          <p:nvPr/>
        </p:nvSpPr>
        <p:spPr>
          <a:xfrm>
            <a:off x="298450" y="468313"/>
            <a:ext cx="13015912" cy="6142037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 sz="240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【知识点三】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急救方法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教材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P116) 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人工呼吸是指用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的方法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使患者的胸廓有节律地扩大和缩小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逐渐恢复自主呼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吸。人工呼吸时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一般每分钟吹气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次。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当遇到情况严重的患者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在急救的同时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还应立即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_____________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寻求有效和及时的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救治。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【名师在线】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常见止血的四种方法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一般止血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用创可贴贴于患处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指压止血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用手指施加压力直接压迫止血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加压止血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加压包扎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达到止血的目的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171575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(4)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止血带止血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短时间使用止血带包扎止血。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40899" name="文本框 2640898"/>
          <p:cNvSpPr txBox="1"/>
          <p:nvPr/>
        </p:nvSpPr>
        <p:spPr>
          <a:xfrm>
            <a:off x="2719388" y="960438"/>
            <a:ext cx="1028700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人工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40900" name="文本框 2640899"/>
          <p:cNvSpPr txBox="1"/>
          <p:nvPr/>
        </p:nvSpPr>
        <p:spPr>
          <a:xfrm>
            <a:off x="4711700" y="1506538"/>
            <a:ext cx="1404938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40901" name="文本框 2640900"/>
          <p:cNvSpPr txBox="1"/>
          <p:nvPr/>
        </p:nvSpPr>
        <p:spPr>
          <a:xfrm>
            <a:off x="6950075" y="2052638"/>
            <a:ext cx="2520950" cy="665162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 anchor="b" anchorCtr="1">
            <a:spAutoFit/>
          </a:bodyPr>
          <a:lstStyle/>
          <a:p>
            <a:pPr defTabSz="1171575"/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拨打“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120”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40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4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4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0899" grpId="0"/>
      <p:bldP spid="2640900" grpId="0"/>
      <p:bldP spid="264090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8370" name="文本框 2618369"/>
          <p:cNvSpPr txBox="1"/>
          <p:nvPr/>
        </p:nvSpPr>
        <p:spPr>
          <a:xfrm>
            <a:off x="298450" y="646113"/>
            <a:ext cx="11593513" cy="2498725"/>
          </a:xfrm>
          <a:prstGeom prst="rect">
            <a:avLst/>
          </a:prstGeom>
          <a:noFill/>
          <a:ln w="9525">
            <a:noFill/>
          </a:ln>
        </p:spPr>
        <p:txBody>
          <a:bodyPr lIns="117176" tIns="58589" rIns="117176" bIns="58589">
            <a:spAutoFit/>
          </a:bodyPr>
          <a:lstStyle/>
          <a:p>
            <a:pPr defTabSz="1171575"/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【活学巧记】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心肺复苏记忆口诀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心肺要复苏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找准按压区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叠掌压胸壁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按压有规律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1171575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侧头清异物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捏鼻深吹气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卅对二比例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每五遍查体。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RTICULATE_PROJECT_OPEN" val="0"/>
  <p:tag name="AS_OS" val="Unix 3.10 unknown"/>
  <p:tag name="AS_RELEASE_DATE" val="2020.11.30"/>
  <p:tag name="AS_TITLE" val="Aspose.Slides for Java"/>
  <p:tag name="AS_VERSION" val="20.11"/>
  <p:tag name="commondata" val="eyJoZGlkIjoiN2YxOGMyNDFkMTQxMWJhZTVlZDhiNDQyZGU2OTYwOWEifQ==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3904</Words>
  <Application>WPS 演示</Application>
  <PresentationFormat/>
  <Paragraphs>302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</vt:lpstr>
      <vt:lpstr>宋体</vt:lpstr>
      <vt:lpstr>Wingdings</vt:lpstr>
      <vt:lpstr>Times New Roman</vt:lpstr>
      <vt:lpstr>黑体</vt:lpstr>
      <vt:lpstr>楷体_GB2312</vt:lpstr>
      <vt:lpstr>微软雅黑</vt:lpstr>
      <vt:lpstr>Arial Unicode MS</vt:lpstr>
      <vt:lpstr>Calibri</vt:lpstr>
      <vt:lpstr>等线</vt:lpstr>
      <vt:lpstr>演示文稿1</vt:lpstr>
      <vt:lpstr>1_演示文稿1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4</cp:revision>
  <cp:lastPrinted>2021-01-06T20:51:00Z</cp:lastPrinted>
  <dcterms:created xsi:type="dcterms:W3CDTF">2021-01-06T20:51:00Z</dcterms:created>
  <dcterms:modified xsi:type="dcterms:W3CDTF">2023-11-17T06:19:54Z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2052-12.1.0.15933</vt:lpwstr>
  </property>
  <property fmtid="{D5CDD505-2E9C-101B-9397-08002B2CF9AE}" pid="7" name="ICV">
    <vt:lpwstr>491AB5A1894043BD8FFE7B9BCF29455B</vt:lpwstr>
  </property>
</Properties>
</file>