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4" r:id="rId4"/>
    <p:sldId id="657" r:id="rId5"/>
    <p:sldId id="437" r:id="rId6"/>
    <p:sldId id="658" r:id="rId7"/>
    <p:sldId id="659" r:id="rId8"/>
    <p:sldId id="660" r:id="rId9"/>
    <p:sldId id="638" r:id="rId10"/>
    <p:sldId id="661" r:id="rId11"/>
    <p:sldId id="639" r:id="rId12"/>
    <p:sldId id="662" r:id="rId13"/>
    <p:sldId id="649" r:id="rId14"/>
    <p:sldId id="663" r:id="rId15"/>
    <p:sldId id="640" r:id="rId16"/>
    <p:sldId id="664" r:id="rId17"/>
    <p:sldId id="665" r:id="rId18"/>
    <p:sldId id="666" r:id="rId19"/>
    <p:sldId id="667" r:id="rId20"/>
    <p:sldId id="670" r:id="rId21"/>
    <p:sldId id="435" r:id="rId22"/>
    <p:sldId id="698" r:id="rId23"/>
    <p:sldId id="699" r:id="rId24"/>
    <p:sldId id="445" r:id="rId25"/>
    <p:sldId id="736" r:id="rId26"/>
    <p:sldId id="737" r:id="rId27"/>
    <p:sldId id="738" r:id="rId28"/>
    <p:sldId id="739" r:id="rId29"/>
    <p:sldId id="731" r:id="rId30"/>
    <p:sldId id="740" r:id="rId31"/>
    <p:sldId id="732" r:id="rId32"/>
    <p:sldId id="741" r:id="rId33"/>
    <p:sldId id="742" r:id="rId34"/>
    <p:sldId id="743" r:id="rId35"/>
    <p:sldId id="744" r:id="rId36"/>
    <p:sldId id="735" r:id="rId37"/>
    <p:sldId id="733" r:id="rId38"/>
    <p:sldId id="734" r:id="rId39"/>
    <p:sldId id="745" r:id="rId40"/>
    <p:sldId id="746" r:id="rId41"/>
    <p:sldId id="747" r:id="rId42"/>
    <p:sldId id="748" r:id="rId43"/>
    <p:sldId id="749" r:id="rId44"/>
    <p:sldId id="750" r:id="rId45"/>
    <p:sldId id="751" r:id="rId46"/>
    <p:sldId id="752" r:id="rId47"/>
    <p:sldId id="753" r:id="rId48"/>
    <p:sldId id="754" r:id="rId49"/>
  </p:sldIdLst>
  <p:sldSz cx="12190730" cy="6859905"/>
  <p:notesSz cx="6858000" cy="9144000"/>
  <p:custDataLst>
    <p:tags r:id="rId5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1pPr>
    <a:lvl2pPr marL="457200" lvl="1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2pPr>
    <a:lvl3pPr marL="914400" lvl="2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3pPr>
    <a:lvl4pPr marL="1371600" lvl="3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4pPr>
    <a:lvl5pPr marL="1828800" lvl="4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5pPr>
    <a:lvl6pPr marL="2286000" lvl="5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6pPr>
    <a:lvl7pPr marL="2743200" lvl="6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7pPr>
    <a:lvl8pPr marL="3200400" lvl="7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8pPr>
    <a:lvl9pPr marL="3657600" lvl="8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17" userDrawn="1">
          <p15:clr>
            <a:srgbClr val="A4A3A4"/>
          </p15:clr>
        </p15:guide>
        <p15:guide id="2" orient="horz" pos="273" userDrawn="1">
          <p15:clr>
            <a:srgbClr val="A4A3A4"/>
          </p15:clr>
        </p15:guide>
        <p15:guide id="3" pos="8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878"/>
    <p:restoredTop sz="94660"/>
  </p:normalViewPr>
  <p:slideViewPr>
    <p:cSldViewPr snapToGrid="0" showGuides="1">
      <p:cViewPr>
        <p:scale>
          <a:sx n="75" d="100"/>
          <a:sy n="75" d="100"/>
        </p:scale>
        <p:origin x="-318" y="-210"/>
      </p:cViewPr>
      <p:guideLst>
        <p:guide orient="horz" pos="917"/>
        <p:guide orient="horz" pos="273"/>
        <p:guide pos="81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3" Type="http://schemas.openxmlformats.org/officeDocument/2006/relationships/tags" Target="tags/tag1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slide" Target="../slides/slide22.xml"/><Relationship Id="rId17" Type="http://schemas.openxmlformats.org/officeDocument/2006/relationships/slide" Target="../slides/slide19.xml"/><Relationship Id="rId16" Type="http://schemas.openxmlformats.org/officeDocument/2006/relationships/slide" Target="../slides/slide3.xml"/><Relationship Id="rId15" Type="http://schemas.openxmlformats.org/officeDocument/2006/relationships/image" Target="../media/image4.png"/><Relationship Id="rId14" Type="http://schemas.openxmlformats.org/officeDocument/2006/relationships/image" Target="../media/image3.GIF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slide" Target="../slides/slid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0" name="矩形 11"/>
          <p:cNvSpPr/>
          <p:nvPr userDrawn="1"/>
        </p:nvSpPr>
        <p:spPr>
          <a:xfrm>
            <a:off x="1957388" y="1677988"/>
            <a:ext cx="7488237" cy="4129087"/>
          </a:xfrm>
          <a:prstGeom prst="rect">
            <a:avLst/>
          </a:prstGeom>
          <a:solidFill>
            <a:schemeClr val="tx1">
              <a:alpha val="10001"/>
            </a:schemeClr>
          </a:solidFill>
          <a:ln w="25400">
            <a:noFill/>
          </a:ln>
        </p:spPr>
        <p:txBody>
          <a:bodyPr lIns="91393" tIns="45696" rIns="91393" bIns="45696" anchor="ctr"/>
          <a:p>
            <a:pPr lvl="0" algn="ctr" defTabSz="1217930">
              <a:lnSpc>
                <a:spcPct val="100000"/>
              </a:lnSpc>
            </a:pPr>
            <a:endParaRPr sz="2400" b="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1523805" name="图片 1523804" descr="11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 flipH="1">
            <a:off x="9655175" y="2439988"/>
            <a:ext cx="1679575" cy="2284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6" name="文本框 25"/>
          <p:cNvSpPr txBox="1"/>
          <p:nvPr userDrawn="1"/>
        </p:nvSpPr>
        <p:spPr>
          <a:xfrm>
            <a:off x="1992313" y="3643313"/>
            <a:ext cx="5903912" cy="1639887"/>
          </a:xfrm>
          <a:prstGeom prst="rect">
            <a:avLst/>
          </a:prstGeom>
          <a:noFill/>
          <a:ln w="9525">
            <a:noFill/>
          </a:ln>
        </p:spPr>
        <p:txBody>
          <a:bodyPr lIns="91393" tIns="45696" rIns="91393" bIns="45696">
            <a:spAutoFit/>
          </a:bodyPr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自主预习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认新知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典例剖析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学方法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分级诊断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提能力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523812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43291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3813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4846638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3818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38084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8" name="矩形 1523807">
            <a:hlinkClick r:id="rId16" action="ppaction://hlinksldjump"/>
          </p:cNvPr>
          <p:cNvSpPr/>
          <p:nvPr userDrawn="1"/>
        </p:nvSpPr>
        <p:spPr>
          <a:xfrm>
            <a:off x="2005013" y="3794125"/>
            <a:ext cx="3836987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23810" name="矩形 1523809">
            <a:hlinkClick r:id="rId17" action="ppaction://hlinksldjump"/>
          </p:cNvPr>
          <p:cNvSpPr/>
          <p:nvPr userDrawn="1"/>
        </p:nvSpPr>
        <p:spPr>
          <a:xfrm>
            <a:off x="1997075" y="4306888"/>
            <a:ext cx="3857625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23814" name="矩形 1523813">
            <a:hlinkClick r:id="rId18" action="ppaction://hlinksldjump"/>
          </p:cNvPr>
          <p:cNvSpPr/>
          <p:nvPr userDrawn="1"/>
        </p:nvSpPr>
        <p:spPr>
          <a:xfrm>
            <a:off x="1985963" y="4816475"/>
            <a:ext cx="3889375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9187" name="矩形 2269186">
            <a:hlinkClick r:id="rId14" action="ppaction://hlinksldjump"/>
          </p:cNvPr>
          <p:cNvSpPr/>
          <p:nvPr userDrawn="1"/>
        </p:nvSpPr>
        <p:spPr>
          <a:xfrm>
            <a:off x="10223500" y="76200"/>
            <a:ext cx="1054100" cy="4064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3.jpeg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w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8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9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0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1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2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3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9" name="矩形 368658"/>
          <p:cNvSpPr/>
          <p:nvPr/>
        </p:nvSpPr>
        <p:spPr>
          <a:xfrm>
            <a:off x="2032000" y="1989138"/>
            <a:ext cx="7135813" cy="14351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ctr">
            <a:spAutoFit/>
          </a:bodyPr>
          <a:lstStyle/>
          <a:p>
            <a:pPr algn="ctr" defTabSz="1171575" eaLnBrk="0" hangingPunct="0">
              <a:lnSpc>
                <a:spcPct val="120000"/>
              </a:lnSpc>
            </a:pPr>
            <a:r>
              <a:rPr lang="zh-CN" altLang="en-US" sz="3600" b="0">
                <a:latin typeface="黑体" panose="02010609060101010101" pitchFamily="2" charset="-122"/>
                <a:ea typeface="黑体" panose="02010609060101010101" pitchFamily="2" charset="-122"/>
              </a:rPr>
              <a:t>第二十二章　生物的遗传和变异</a:t>
            </a:r>
            <a:endParaRPr lang="zh-CN" altLang="en-US" sz="3600" b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 defTabSz="1171575" eaLnBrk="0" hangingPunct="0">
              <a:lnSpc>
                <a:spcPct val="120000"/>
              </a:lnSpc>
            </a:pPr>
            <a:r>
              <a:rPr lang="zh-CN" altLang="en-US" sz="3600" b="0">
                <a:latin typeface="黑体" panose="02010609060101010101" pitchFamily="2" charset="-122"/>
                <a:ea typeface="黑体" panose="02010609060101010101" pitchFamily="2" charset="-122"/>
              </a:rPr>
              <a:t>第一节　</a:t>
            </a:r>
            <a:r>
              <a:rPr lang="en-US" altLang="zh-CN" sz="3600" b="0">
                <a:latin typeface="黑体" panose="02010609060101010101" pitchFamily="2" charset="-122"/>
                <a:ea typeface="黑体" panose="02010609060101010101" pitchFamily="2" charset="-122"/>
              </a:rPr>
              <a:t>DNA</a:t>
            </a:r>
            <a:r>
              <a:rPr lang="zh-CN" altLang="en-US" sz="3600" b="0">
                <a:latin typeface="黑体" panose="02010609060101010101" pitchFamily="2" charset="-122"/>
                <a:ea typeface="黑体" panose="02010609060101010101" pitchFamily="2" charset="-122"/>
              </a:rPr>
              <a:t>是主要的遗传物质</a:t>
            </a:r>
            <a:endParaRPr lang="zh-CN" altLang="en-US" sz="3600" b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22" name="文本框 2641921"/>
          <p:cNvSpPr txBox="1"/>
          <p:nvPr/>
        </p:nvSpPr>
        <p:spPr>
          <a:xfrm>
            <a:off x="298450" y="925513"/>
            <a:ext cx="11593513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位置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主要存在于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作用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是主要的遗传物质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携带大量的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形态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长长的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结构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外形像螺旋形的梯子。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41924" name="文本框 2641923"/>
          <p:cNvSpPr txBox="1"/>
          <p:nvPr/>
        </p:nvSpPr>
        <p:spPr>
          <a:xfrm>
            <a:off x="2455863" y="1458913"/>
            <a:ext cx="27336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细胞核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41925" name="文本框 2641924"/>
          <p:cNvSpPr txBox="1"/>
          <p:nvPr/>
        </p:nvSpPr>
        <p:spPr>
          <a:xfrm>
            <a:off x="5568950" y="2055813"/>
            <a:ext cx="34671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遗传信息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41926" name="文本框 2641925"/>
          <p:cNvSpPr txBox="1"/>
          <p:nvPr/>
        </p:nvSpPr>
        <p:spPr>
          <a:xfrm>
            <a:off x="2000250" y="2652713"/>
            <a:ext cx="19939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链状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4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4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41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1924" grpId="0"/>
      <p:bldP spid="2641925" grpId="0"/>
      <p:bldP spid="26419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8610" name="文本框 2628609"/>
          <p:cNvSpPr txBox="1"/>
          <p:nvPr/>
        </p:nvSpPr>
        <p:spPr>
          <a:xfrm>
            <a:off x="298450" y="925513"/>
            <a:ext cx="11593513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基因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位置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存在于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上。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概念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具有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片段。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作用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不同的基因分别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不同的性状。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28612" name="文本框 2628611"/>
          <p:cNvSpPr txBox="1"/>
          <p:nvPr/>
        </p:nvSpPr>
        <p:spPr>
          <a:xfrm>
            <a:off x="1533525" y="1458913"/>
            <a:ext cx="34226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分子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28613" name="文本框 2628612"/>
          <p:cNvSpPr txBox="1"/>
          <p:nvPr/>
        </p:nvSpPr>
        <p:spPr>
          <a:xfrm>
            <a:off x="1073150" y="2055813"/>
            <a:ext cx="38227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遗传效应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28614" name="文本框 2628613"/>
          <p:cNvSpPr txBox="1"/>
          <p:nvPr/>
        </p:nvSpPr>
        <p:spPr>
          <a:xfrm>
            <a:off x="3217863" y="2652713"/>
            <a:ext cx="22002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控制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2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2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2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8612" grpId="0"/>
      <p:bldP spid="2628613" grpId="0"/>
      <p:bldP spid="26286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2946" name="文本框 2642945"/>
          <p:cNvSpPr txBox="1"/>
          <p:nvPr/>
        </p:nvSpPr>
        <p:spPr>
          <a:xfrm>
            <a:off x="298450" y="925513"/>
            <a:ext cx="115935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概念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细胞核内容易被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染成深色的物质。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组成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主要由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分子和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构成。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特点。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每种生物细胞内染色体的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都是一定的。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在每种生物体细胞中染色体都是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存在的。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42948" name="文本框 2642947"/>
          <p:cNvSpPr txBox="1"/>
          <p:nvPr/>
        </p:nvSpPr>
        <p:spPr>
          <a:xfrm>
            <a:off x="2914650" y="1458913"/>
            <a:ext cx="34671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碱性染料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42949" name="文本框 2642948"/>
          <p:cNvSpPr txBox="1"/>
          <p:nvPr/>
        </p:nvSpPr>
        <p:spPr>
          <a:xfrm>
            <a:off x="3281363" y="2055813"/>
            <a:ext cx="27336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蛋白质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42950" name="文本框 2642949"/>
          <p:cNvSpPr txBox="1"/>
          <p:nvPr/>
        </p:nvSpPr>
        <p:spPr>
          <a:xfrm>
            <a:off x="3205163" y="3249613"/>
            <a:ext cx="42068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形态和数目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42951" name="文本框 2642950"/>
          <p:cNvSpPr txBox="1"/>
          <p:nvPr/>
        </p:nvSpPr>
        <p:spPr>
          <a:xfrm>
            <a:off x="4819650" y="3846513"/>
            <a:ext cx="19939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成对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4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4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42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4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2948" grpId="0"/>
      <p:bldP spid="2642949" grpId="0"/>
      <p:bldP spid="2642950" grpId="0"/>
      <p:bldP spid="26429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9394" name="文本框 2619393"/>
          <p:cNvSpPr txBox="1"/>
          <p:nvPr/>
        </p:nvSpPr>
        <p:spPr>
          <a:xfrm>
            <a:off x="298450" y="925513"/>
            <a:ext cx="11593513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基因、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和染色体的关系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19395" name="18xsw8r79wj.jpg" descr="id:2147496198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5700" y="2081213"/>
            <a:ext cx="6203950" cy="2141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19397" name="矩形 2619396"/>
          <p:cNvSpPr/>
          <p:nvPr/>
        </p:nvSpPr>
        <p:spPr>
          <a:xfrm>
            <a:off x="3111500" y="2908300"/>
            <a:ext cx="787400" cy="3429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19398" name="矩形 2619397"/>
          <p:cNvSpPr/>
          <p:nvPr/>
        </p:nvSpPr>
        <p:spPr>
          <a:xfrm>
            <a:off x="5829300" y="2908300"/>
            <a:ext cx="901700" cy="330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3970" name="文本框 2643969"/>
          <p:cNvSpPr txBox="1"/>
          <p:nvPr/>
        </p:nvSpPr>
        <p:spPr>
          <a:xfrm>
            <a:off x="298450" y="925513"/>
            <a:ext cx="11593513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深入思考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子代为什么具备亲代的许多特征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在生殖过程中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亲代将控制性状的基因传给了子代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在子代的发育过程中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基因控制性状的表达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使子代具有了与亲代相似的性状。</a:t>
            </a:r>
            <a:endParaRPr lang="zh-CN" altLang="en-US">
              <a:latin typeface="宋体" panose="02010600030101010101" pitchFamily="2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39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4994" name="文本框 2644993"/>
          <p:cNvSpPr txBox="1"/>
          <p:nvPr/>
        </p:nvSpPr>
        <p:spPr>
          <a:xfrm>
            <a:off x="298450" y="925513"/>
            <a:ext cx="115935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【名师在线】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存在特点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在无性繁殖物种中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生物体内所有细胞的染色体数目都一样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而在有性繁殖的大部分物种中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生物体的体细胞染色体成对分布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含有两个染色体组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称为二倍体。性细胞如精子、卵细胞等都是单倍体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其染色体数目只是体细胞的一半。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6018" name="文本框 2646017"/>
          <p:cNvSpPr txBox="1"/>
          <p:nvPr/>
        </p:nvSpPr>
        <p:spPr>
          <a:xfrm>
            <a:off x="298450" y="925513"/>
            <a:ext cx="11593513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、基因的数量关系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一般情况下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一条染色体中含有一个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含有许多个基因。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特点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不同物种都有自己独特的染色体数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同一物种体细胞内的染色体数是恒定不变的。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7042" name="文本框 2647041"/>
          <p:cNvSpPr txBox="1"/>
          <p:nvPr/>
        </p:nvSpPr>
        <p:spPr>
          <a:xfrm>
            <a:off x="298450" y="925513"/>
            <a:ext cx="115935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【活学巧记】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细胞核、基因、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和染色体的关系记忆口诀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遗传物质核中见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载体位于染色体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碱性染料染深色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、蛋白质来组成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分子是长链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外形很像双螺旋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大量基因分片段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遗传基因控性状。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0114" name="文本框 2650113"/>
          <p:cNvSpPr txBox="1"/>
          <p:nvPr/>
        </p:nvSpPr>
        <p:spPr>
          <a:xfrm>
            <a:off x="298450" y="925513"/>
            <a:ext cx="11593513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algn="ctr"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【主干知识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思维导图】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50115" name="20sw8xsj14.jpg" descr="id:2147496226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0" y="2255838"/>
            <a:ext cx="6064250" cy="2570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50116" name="20sw8xsj14.jpg" descr="id:2147496226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200" y="1985963"/>
            <a:ext cx="7639050" cy="3235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2024" name="文本框 226202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典例剖析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学方法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62025" name="文本框 2262024"/>
          <p:cNvSpPr txBox="1"/>
          <p:nvPr/>
        </p:nvSpPr>
        <p:spPr>
          <a:xfrm>
            <a:off x="285750" y="1198563"/>
            <a:ext cx="1294606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【典题例证】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铁岭学业考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如图为染色体与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的关系示意图。下列有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关叙述中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不正确的是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主要存在于细胞质中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上具有特定的遗传信息的片段叫作基因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C.③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通常分布于细胞核中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人正常体细胞中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,③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的数量为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262027" name="21swrzk84.jpg" descr="id:2147496247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900" y="2519363"/>
            <a:ext cx="3998913" cy="2373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2029" name="文本框 2262028"/>
          <p:cNvSpPr txBox="1"/>
          <p:nvPr/>
        </p:nvSpPr>
        <p:spPr>
          <a:xfrm>
            <a:off x="3443288" y="1738313"/>
            <a:ext cx="22828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62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20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6803" name="图片 26368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325" y="2617788"/>
            <a:ext cx="11817350" cy="1619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8786" name="文本框 2678785"/>
          <p:cNvSpPr txBox="1"/>
          <p:nvPr/>
        </p:nvSpPr>
        <p:spPr>
          <a:xfrm>
            <a:off x="298450" y="925513"/>
            <a:ext cx="115935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【名师讲题】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审题技巧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仔细观察图片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准确识别图中各序号代表的名称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依据三者间的关系分析作答。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扫清障碍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:①DNA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主要存在于细胞核中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错误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;①DNA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上具有特定的遗传信息的片段叫作基因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,B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正确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;③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染色体存在于细胞核中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,C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正确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人正常体细胞中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,③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染色体的数量为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,D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正确。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9810" name="文本框 2679809"/>
          <p:cNvSpPr txBox="1"/>
          <p:nvPr/>
        </p:nvSpPr>
        <p:spPr>
          <a:xfrm>
            <a:off x="298450" y="925513"/>
            <a:ext cx="129524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【变式训练】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邵阳学业考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如图是染色体组成示意图。下列有关叙述错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误的一项是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A.③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主要是由蛋白质和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组成的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上只有一个基因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具有链状结构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人的精子中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的数目为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79811" name="20sw8rjxj9.jpg" descr="id:2147496254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92900" y="2058988"/>
            <a:ext cx="4365625" cy="2611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79813" name="文本框 2679812"/>
          <p:cNvSpPr txBox="1"/>
          <p:nvPr/>
        </p:nvSpPr>
        <p:spPr>
          <a:xfrm>
            <a:off x="2160588" y="1458913"/>
            <a:ext cx="25114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79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98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78759" name="文本框 2378758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分级诊断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提能力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78768" name="文本框 2378767"/>
          <p:cNvSpPr txBox="1"/>
          <p:nvPr/>
        </p:nvSpPr>
        <p:spPr>
          <a:xfrm>
            <a:off x="298450" y="825500"/>
            <a:ext cx="13174662" cy="1903413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分钟基础对点练】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沈阳学业考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染色体、基因和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的关系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下列表示正确的是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							   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378771" name="218xswsj13.jpg" descr="id:2147496275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4100" y="2247900"/>
            <a:ext cx="4968875" cy="2085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78772" name="218xswsj13a.jpg" descr="id:2147496282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3300" y="4333875"/>
            <a:ext cx="5159375" cy="2225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78774" name="文本框 2378773"/>
          <p:cNvSpPr txBox="1"/>
          <p:nvPr/>
        </p:nvSpPr>
        <p:spPr>
          <a:xfrm>
            <a:off x="9729788" y="1954213"/>
            <a:ext cx="27654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78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877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7698" name="文本框 2717697"/>
          <p:cNvSpPr txBox="1"/>
          <p:nvPr/>
        </p:nvSpPr>
        <p:spPr>
          <a:xfrm>
            <a:off x="298450" y="925513"/>
            <a:ext cx="12520613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烟台学业考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双螺旋结构的发现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不仅为揭示生命奥秘奠定了基础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同时宣告了分子生物学时代的到来。下列关于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的相关概念表述错误的是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				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是主要的遗传物质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一条染色体上有一个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分子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上的片段叫做基因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亲子鉴定是通过亲子间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比对实现的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7700" name="文本框 2717699"/>
          <p:cNvSpPr txBox="1"/>
          <p:nvPr/>
        </p:nvSpPr>
        <p:spPr>
          <a:xfrm>
            <a:off x="9412288" y="2055813"/>
            <a:ext cx="20796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7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770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8722" name="文本框 2718721"/>
          <p:cNvSpPr txBox="1"/>
          <p:nvPr/>
        </p:nvSpPr>
        <p:spPr>
          <a:xfrm>
            <a:off x="298450" y="925513"/>
            <a:ext cx="126730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3.(2018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广东学业考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海水稻”是沿海滩涂和盐碱地开发利用的首选粮食作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物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开发海水稻具有极其重要的战略意义。下列说法错误的是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海水稻耐盐碱是由盐碱环境决定的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耐盐碱基因最可能位于细胞核中的染色体上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耐盐碱基因使海水稻在盐碱环境中具有竞争优势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可以通过杂交或转基因等技术培育高产海水稻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8724" name="文本框 2718723"/>
          <p:cNvSpPr txBox="1"/>
          <p:nvPr/>
        </p:nvSpPr>
        <p:spPr>
          <a:xfrm>
            <a:off x="9437688" y="1458913"/>
            <a:ext cx="20288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8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872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9746" name="文本框 2719745"/>
          <p:cNvSpPr txBox="1"/>
          <p:nvPr/>
        </p:nvSpPr>
        <p:spPr>
          <a:xfrm>
            <a:off x="298450" y="925513"/>
            <a:ext cx="11593513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苏州学业考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下列有关染色体、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和基因的叙述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错误的是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染色体主要由蛋白质和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组成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染色体在体细胞中往往成对存在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一条染色体通常只含一个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分子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一个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分子通常只有一个基因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9748" name="文本框 2719747"/>
          <p:cNvSpPr txBox="1"/>
          <p:nvPr/>
        </p:nvSpPr>
        <p:spPr>
          <a:xfrm>
            <a:off x="9882188" y="874713"/>
            <a:ext cx="23082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9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974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0770" name="文本框 2720769"/>
          <p:cNvSpPr txBox="1"/>
          <p:nvPr/>
        </p:nvSpPr>
        <p:spPr>
          <a:xfrm>
            <a:off x="298450" y="925513"/>
            <a:ext cx="11593513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新疆学业考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以下关于染色体的叙述正确的是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染色体就是生物的遗传物质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每种生物的细胞内都有一定数量的结构相同的染色体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染色体在任何细胞中都是成对存在的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染色体主要由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分子和蛋白质分子构成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0772" name="文本框 2720771"/>
          <p:cNvSpPr txBox="1"/>
          <p:nvPr/>
        </p:nvSpPr>
        <p:spPr>
          <a:xfrm>
            <a:off x="8193088" y="874713"/>
            <a:ext cx="21812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0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077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2578" name="文本框 2712577"/>
          <p:cNvSpPr txBox="1"/>
          <p:nvPr/>
        </p:nvSpPr>
        <p:spPr>
          <a:xfrm>
            <a:off x="298450" y="925513"/>
            <a:ext cx="13168312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南京质检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生活链接题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同卵双胞胎有许多非常相像的性状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主要是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因为她们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是同一父母的后代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具有相同的遗传物质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是同时出生的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生活条件相同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12579" name="16sws15.jpg" descr="id:2147496289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0" y="2208213"/>
            <a:ext cx="3692525" cy="2386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12581" name="文本框 2712580"/>
          <p:cNvSpPr txBox="1"/>
          <p:nvPr/>
        </p:nvSpPr>
        <p:spPr>
          <a:xfrm>
            <a:off x="2249488" y="1458913"/>
            <a:ext cx="23336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2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258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1794" name="文本框 2721793"/>
          <p:cNvSpPr txBox="1"/>
          <p:nvPr/>
        </p:nvSpPr>
        <p:spPr>
          <a:xfrm>
            <a:off x="298450" y="925513"/>
            <a:ext cx="12647613" cy="5475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无锡质检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对比分析题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细胞核、染色体、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、基因四者在概念上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的关系是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细胞核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&gt;DNA&gt;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基因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细胞核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&gt;DNA&gt;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基因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细胞核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&gt;DNA&gt;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基因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&gt;DNA&gt;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细胞核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基因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21795" name="17xsw8r13.jpg" descr="id:2147496296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3300" y="2292350"/>
            <a:ext cx="5026025" cy="1800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21797" name="文本框 2721796"/>
          <p:cNvSpPr txBox="1"/>
          <p:nvPr/>
        </p:nvSpPr>
        <p:spPr>
          <a:xfrm>
            <a:off x="2033588" y="1458913"/>
            <a:ext cx="27654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1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179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02" name="文本框 2713601"/>
          <p:cNvSpPr txBox="1"/>
          <p:nvPr/>
        </p:nvSpPr>
        <p:spPr>
          <a:xfrm>
            <a:off x="298450" y="925513"/>
            <a:ext cx="128889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8.(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对比分析题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学习了克隆羊“多莉”的知识后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某校生物兴趣小组的同学们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设计了一个克隆家猫的实验方案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将花猫体细胞的细胞核移植到去掉核的黑猫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卵细胞中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将发育成的胚胎移植到白猫的子宫里。白猫最终产下的小猫的性状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应该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最像黑猫　　　　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最像花猫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最像白猫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无法确定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3604" name="文本框 2713603"/>
          <p:cNvSpPr txBox="1"/>
          <p:nvPr/>
        </p:nvSpPr>
        <p:spPr>
          <a:xfrm>
            <a:off x="1030288" y="2652713"/>
            <a:ext cx="24352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3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360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24484" name="文本框 232448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自主预习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认新知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24486" name="文本框 2324485"/>
          <p:cNvSpPr txBox="1"/>
          <p:nvPr/>
        </p:nvSpPr>
        <p:spPr>
          <a:xfrm>
            <a:off x="298450" y="1168400"/>
            <a:ext cx="11650663" cy="1903413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【生活小思考】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克隆羊多莉是人类第一次用无性生殖技术培育出来的动物。它有三个母亲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它最像哪一个母亲呢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这说明了什么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324492" name="图片.jpg" descr="id:2147496149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2800" y="3543300"/>
            <a:ext cx="2235200" cy="223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24493" name="20sw8xsj13.jpg" descr="id:2147496156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8800" y="3273425"/>
            <a:ext cx="3746500" cy="224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5890" name="文本框 2725889"/>
          <p:cNvSpPr txBox="1"/>
          <p:nvPr/>
        </p:nvSpPr>
        <p:spPr>
          <a:xfrm>
            <a:off x="298450" y="925513"/>
            <a:ext cx="11593513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下列有关人类基因的描述中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错误的是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基因是遗传物质中决定生物性状的最小单位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基因都是成对存在的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一对基因中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可能都是相同的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一对基因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一个来自父方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一个来自母方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5892" name="文本框 2725891"/>
          <p:cNvSpPr txBox="1"/>
          <p:nvPr/>
        </p:nvSpPr>
        <p:spPr>
          <a:xfrm>
            <a:off x="5310188" y="874713"/>
            <a:ext cx="32480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5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589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6914" name="文本框 2726913"/>
          <p:cNvSpPr txBox="1"/>
          <p:nvPr/>
        </p:nvSpPr>
        <p:spPr>
          <a:xfrm>
            <a:off x="298450" y="925513"/>
            <a:ext cx="13104812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深圳质检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我国科学家成功地将人的生长激素基因导入鲤鱼的受精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卵中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由这样的受精卵发育成的鲤鱼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生长速度明显加快了。以上事实说明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				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细胞中的基因具有显、隐性之分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细胞中的基因是成对存在的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基因存在于生物细胞的染色体上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生物的性状是由基因控制的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6916" name="文本框 2726915"/>
          <p:cNvSpPr txBox="1"/>
          <p:nvPr/>
        </p:nvSpPr>
        <p:spPr>
          <a:xfrm>
            <a:off x="9412288" y="2055813"/>
            <a:ext cx="20796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6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691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7938" name="文本框 2727937"/>
          <p:cNvSpPr txBox="1"/>
          <p:nvPr/>
        </p:nvSpPr>
        <p:spPr>
          <a:xfrm>
            <a:off x="298450" y="925513"/>
            <a:ext cx="11593513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11.(2019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岳阳学业考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下列关于染色体、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、基因的说法正确的是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体细胞中有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对染色体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则精子中是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成对的基因位于成对的染色体上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都在染色体上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各个片段都叫基因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7940" name="文本框 2727939"/>
          <p:cNvSpPr txBox="1"/>
          <p:nvPr/>
        </p:nvSpPr>
        <p:spPr>
          <a:xfrm>
            <a:off x="10034588" y="874713"/>
            <a:ext cx="20034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7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794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8962" name="文本框 2728961"/>
          <p:cNvSpPr txBox="1"/>
          <p:nvPr/>
        </p:nvSpPr>
        <p:spPr>
          <a:xfrm>
            <a:off x="298450" y="925513"/>
            <a:ext cx="13257212" cy="5475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12.(2020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桐城质检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如图是伞藻嫁接实验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请根据所学知识分析下列叙述错误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A.X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将会长出菊花形帽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该实验说明伞藻帽形的形成由细胞核决定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该实验不够严谨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缺乏对照组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该实验说明伞藻帽形的形成与假根有关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28963" name="218xswsj14.jpg" descr="id:2147496303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4900" y="1958975"/>
            <a:ext cx="5099050" cy="2092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28965" name="文本框 2728964"/>
          <p:cNvSpPr txBox="1"/>
          <p:nvPr/>
        </p:nvSpPr>
        <p:spPr>
          <a:xfrm>
            <a:off x="903288" y="1458913"/>
            <a:ext cx="26892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8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8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896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6674" name="文本框 2716673"/>
          <p:cNvSpPr txBox="1"/>
          <p:nvPr/>
        </p:nvSpPr>
        <p:spPr>
          <a:xfrm>
            <a:off x="298450" y="925513"/>
            <a:ext cx="12850813" cy="190341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已知一个未受精的鸭蛋细胞中含染色体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条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那么产这个鸭蛋的母鸭的体细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胞中染色体的数目为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A.20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条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B.40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条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C.60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条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D.80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条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6676" name="文本框 2716675"/>
          <p:cNvSpPr txBox="1"/>
          <p:nvPr/>
        </p:nvSpPr>
        <p:spPr>
          <a:xfrm>
            <a:off x="2109788" y="1458913"/>
            <a:ext cx="39084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6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667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4626" name="文本框 2714625"/>
          <p:cNvSpPr txBox="1"/>
          <p:nvPr/>
        </p:nvSpPr>
        <p:spPr>
          <a:xfrm>
            <a:off x="298450" y="925513"/>
            <a:ext cx="11593513" cy="190341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14.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下图表示染色体、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和基因之间的关系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的一部分放大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用生物化学方法对其进行分离后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主要是由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两部分组成的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的有效片段。试分析回答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14627" name="swl34.jpg" descr="id:2147496310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0" y="2754313"/>
            <a:ext cx="4914900" cy="29797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5650" name="文本框 2715649"/>
          <p:cNvSpPr txBox="1"/>
          <p:nvPr/>
        </p:nvSpPr>
        <p:spPr>
          <a:xfrm>
            <a:off x="298450" y="925513"/>
            <a:ext cx="12965113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写出下列各字母分别表示的结构名称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A.___________,B.___________,C._________,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生物体内遗传物质的主要载体是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生物体主要的遗传物质是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______,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遗传物质中具有遗传效应的片段是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均用字母表示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5652" name="文本框 2715651"/>
          <p:cNvSpPr txBox="1"/>
          <p:nvPr/>
        </p:nvSpPr>
        <p:spPr>
          <a:xfrm>
            <a:off x="-573087" y="1458913"/>
            <a:ext cx="41433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染色体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5653" name="文本框 2715652"/>
          <p:cNvSpPr txBox="1"/>
          <p:nvPr/>
        </p:nvSpPr>
        <p:spPr>
          <a:xfrm>
            <a:off x="1763713" y="1458913"/>
            <a:ext cx="41433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蛋白质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5654" name="文本框 2715653"/>
          <p:cNvSpPr txBox="1"/>
          <p:nvPr/>
        </p:nvSpPr>
        <p:spPr>
          <a:xfrm>
            <a:off x="4286250" y="1458913"/>
            <a:ext cx="34163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基因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5655" name="文本框 2715654"/>
          <p:cNvSpPr txBox="1"/>
          <p:nvPr/>
        </p:nvSpPr>
        <p:spPr>
          <a:xfrm>
            <a:off x="-279400" y="2055813"/>
            <a:ext cx="30607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5656" name="文本框 2715655"/>
          <p:cNvSpPr txBox="1"/>
          <p:nvPr/>
        </p:nvSpPr>
        <p:spPr>
          <a:xfrm>
            <a:off x="4733925" y="2652713"/>
            <a:ext cx="23304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5657" name="文本框 2715656"/>
          <p:cNvSpPr txBox="1"/>
          <p:nvPr/>
        </p:nvSpPr>
        <p:spPr>
          <a:xfrm>
            <a:off x="9547225" y="2652713"/>
            <a:ext cx="23304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5658" name="文本框 2715657"/>
          <p:cNvSpPr txBox="1"/>
          <p:nvPr/>
        </p:nvSpPr>
        <p:spPr>
          <a:xfrm>
            <a:off x="4568825" y="3249613"/>
            <a:ext cx="23304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5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5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15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5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15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5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15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5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15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5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15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5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15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5652" grpId="0"/>
      <p:bldP spid="2715653" grpId="0"/>
      <p:bldP spid="2715654" grpId="0"/>
      <p:bldP spid="2715655" grpId="0"/>
      <p:bldP spid="2715656" grpId="0"/>
      <p:bldP spid="2715657" grpId="0"/>
      <p:bldP spid="271565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9986" name="文本框 2729985"/>
          <p:cNvSpPr txBox="1"/>
          <p:nvPr/>
        </p:nvSpPr>
        <p:spPr>
          <a:xfrm>
            <a:off x="298450" y="925513"/>
            <a:ext cx="12939713" cy="5475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分钟综合提升练】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广安学业考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如图表示基因、染色体、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、性状和细胞核等生物学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名词之间的相互关系。下列说法中正确的是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是性状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C.③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是细胞核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一个细胞中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的数量多于基因的数量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29987" name="218xswsj15.jpg" descr="id:2147496324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1500" y="3030538"/>
            <a:ext cx="6276975" cy="1485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29989" name="文本框 2729988"/>
          <p:cNvSpPr txBox="1"/>
          <p:nvPr/>
        </p:nvSpPr>
        <p:spPr>
          <a:xfrm>
            <a:off x="6961188" y="2055813"/>
            <a:ext cx="23082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9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9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998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1010" name="文本框 2731009"/>
          <p:cNvSpPr txBox="1"/>
          <p:nvPr/>
        </p:nvSpPr>
        <p:spPr>
          <a:xfrm>
            <a:off x="298450" y="925513"/>
            <a:ext cx="13117512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德阳学业考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若一种生物的体细胞内有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对染色体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则该生物生殖细胞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中染色体的组成可能是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A.①②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B.①②③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C.②③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D.③④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31011" name="20sw8xw1.jpg" descr="id:2147496331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6300" y="2474913"/>
            <a:ext cx="8210550" cy="1958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31013" name="文本框 2731012"/>
          <p:cNvSpPr txBox="1"/>
          <p:nvPr/>
        </p:nvSpPr>
        <p:spPr>
          <a:xfrm>
            <a:off x="3468688" y="1458913"/>
            <a:ext cx="22574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31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101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2034" name="文本框 2732033"/>
          <p:cNvSpPr txBox="1"/>
          <p:nvPr/>
        </p:nvSpPr>
        <p:spPr>
          <a:xfrm>
            <a:off x="298450" y="925513"/>
            <a:ext cx="13028612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3.(2018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达州学业考改编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下列关于染色体、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、基因的说法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不正确的是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				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通常情况下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一个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分子上只含一个基因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人的体细胞中染色体总是成对存在的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基因是具有遗传效应的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片段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控制着生物的性状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染色体由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和蛋白质构成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的载体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2036" name="文本框 2732035"/>
          <p:cNvSpPr txBox="1"/>
          <p:nvPr/>
        </p:nvSpPr>
        <p:spPr>
          <a:xfrm>
            <a:off x="9348788" y="1458913"/>
            <a:ext cx="22066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32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20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7826" name="文本框 2637825"/>
          <p:cNvSpPr txBox="1"/>
          <p:nvPr/>
        </p:nvSpPr>
        <p:spPr>
          <a:xfrm>
            <a:off x="298450" y="925513"/>
            <a:ext cx="11593513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知识点一　细胞核是遗传信息的中心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教材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P32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P34)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伞藻移接实验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切除伞藻帽。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方法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切除甲伞藻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伞形帽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和乙伞藻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菊花形帽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的帽后培养。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现象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甲、乙伞藻剩余部分长出的帽与切除前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7828" name="文本框 2637827"/>
          <p:cNvSpPr txBox="1"/>
          <p:nvPr/>
        </p:nvSpPr>
        <p:spPr>
          <a:xfrm>
            <a:off x="6307138" y="3249613"/>
            <a:ext cx="26511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相同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3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782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3058" name="文本框 2733057"/>
          <p:cNvSpPr txBox="1"/>
          <p:nvPr/>
        </p:nvSpPr>
        <p:spPr>
          <a:xfrm>
            <a:off x="298450" y="925513"/>
            <a:ext cx="12914313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学习了遗传物质的基础之后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李燕同学找来一根白色的长绳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在长绳上用红、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橙、黄、绿等颜色涂出了长短不一的区段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之后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把长绳处理成短棒状。在李燕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的动手活动中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长绳、各色区段、短棒分别代表的是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、染色体、基因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、基因、染色体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基因、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、染色体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、基因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3060" name="文本框 2733059"/>
          <p:cNvSpPr txBox="1"/>
          <p:nvPr/>
        </p:nvSpPr>
        <p:spPr>
          <a:xfrm>
            <a:off x="7037388" y="2055813"/>
            <a:ext cx="30194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3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33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306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082" name="文本框 2734081"/>
          <p:cNvSpPr txBox="1"/>
          <p:nvPr/>
        </p:nvSpPr>
        <p:spPr>
          <a:xfrm>
            <a:off x="298450" y="961708"/>
            <a:ext cx="13003213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魏武帝曹操高陵已在河南安阳得到考古确认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但有人认为要是真正确定还要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把墓中尸骨中的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与曹操后裔的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进行对比。下列有关遗传物质的说法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正确的是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是生物的主要遗传物质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同一个家族每个人都相同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分子上有成千上万个基因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基因控制生物的性状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分子呈双螺旋结构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由蛋白质组成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都是遗传物质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父子之间一模一样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4084" name="文本框 2734083"/>
          <p:cNvSpPr txBox="1"/>
          <p:nvPr/>
        </p:nvSpPr>
        <p:spPr>
          <a:xfrm>
            <a:off x="1931988" y="2055813"/>
            <a:ext cx="29686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10040" y="6230620"/>
            <a:ext cx="4063365" cy="6915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34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408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5106" name="文本框 2735105"/>
          <p:cNvSpPr txBox="1"/>
          <p:nvPr/>
        </p:nvSpPr>
        <p:spPr>
          <a:xfrm>
            <a:off x="298450" y="925513"/>
            <a:ext cx="13371512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中山质检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如图所示为雌果蝇体细胞中的染色体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其卵细胞染色体的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组成是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35107" name="17swzk70.jpg" descr="id:2147496338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1000" y="2058988"/>
            <a:ext cx="2873375" cy="2722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35109" name="文本框 2735108"/>
          <p:cNvSpPr txBox="1"/>
          <p:nvPr/>
        </p:nvSpPr>
        <p:spPr>
          <a:xfrm>
            <a:off x="1195388" y="1458913"/>
            <a:ext cx="21050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5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35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510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6130" name="文本框 2736129"/>
          <p:cNvSpPr txBox="1"/>
          <p:nvPr/>
        </p:nvSpPr>
        <p:spPr>
          <a:xfrm>
            <a:off x="298450" y="925513"/>
            <a:ext cx="129143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【核心素养提升】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人们很早以前就观察到生物亲子代之间存在着遗传现象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但却长期被“究竟什么是遗传物质”的问题所困扰。下面我们就循着科学家的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足迹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按照从宏观到微观的顺序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去揭开遗传物质的“面纱”。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科学家将甲羊的乳腺细胞核注入乙羊的去核卵细胞中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然后植入丙羊的子宫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内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培育出克隆羊。克隆羊的长相几乎与甲羊一模一样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由此说明遗传物质主要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存在于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6132" name="文本框 2736131"/>
          <p:cNvSpPr txBox="1"/>
          <p:nvPr/>
        </p:nvSpPr>
        <p:spPr>
          <a:xfrm>
            <a:off x="246063" y="3846513"/>
            <a:ext cx="37750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细胞核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6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36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613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7154" name="文本框 2737153"/>
          <p:cNvSpPr txBox="1"/>
          <p:nvPr/>
        </p:nvSpPr>
        <p:spPr>
          <a:xfrm>
            <a:off x="298450" y="925513"/>
            <a:ext cx="12977813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由于遗传性状在亲子间能保持一定的稳定性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因此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科学家推测遗传物质在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亲子间也应该保持相对稳定。在观察细胞分裂过程中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科学家发现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的形态和数目在亲子间保持稳定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因而推测该物质可能是遗传物质。科学研究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该物质主要由蛋白质和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两种成分组成。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7156" name="文本框 2737155"/>
          <p:cNvSpPr txBox="1"/>
          <p:nvPr/>
        </p:nvSpPr>
        <p:spPr>
          <a:xfrm>
            <a:off x="8997950" y="1458913"/>
            <a:ext cx="29083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7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37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715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8178" name="文本框 2738177"/>
          <p:cNvSpPr txBox="1"/>
          <p:nvPr/>
        </p:nvSpPr>
        <p:spPr>
          <a:xfrm>
            <a:off x="298450" y="925513"/>
            <a:ext cx="13066712" cy="190341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赫尔希和蔡斯两位科学家做了如图所示的“噬菌体侵染细菌”实验。分析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该实验可知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噬菌体的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并没有进入细菌细胞内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却在细菌细胞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内繁殖出与亲代一样的子代噬菌体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该实验说明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是遗传物质。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38179" name="20sw8rj30.jpg" descr="id:2147496345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9100" y="3182938"/>
            <a:ext cx="2362200" cy="2874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38180" name="20sw8rj31.jpg" descr="id:2147496352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0" y="3421063"/>
            <a:ext cx="5467350" cy="2281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38182" name="文本框 2738181"/>
          <p:cNvSpPr txBox="1"/>
          <p:nvPr/>
        </p:nvSpPr>
        <p:spPr>
          <a:xfrm>
            <a:off x="2638425" y="1458913"/>
            <a:ext cx="40322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蛋白质外壳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8183" name="文本框 2738182"/>
          <p:cNvSpPr txBox="1"/>
          <p:nvPr/>
        </p:nvSpPr>
        <p:spPr>
          <a:xfrm>
            <a:off x="6611938" y="2055813"/>
            <a:ext cx="22066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8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38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8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38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8182" grpId="0"/>
      <p:bldP spid="273818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9202" name="文本框 2739201"/>
          <p:cNvSpPr txBox="1"/>
          <p:nvPr/>
        </p:nvSpPr>
        <p:spPr>
          <a:xfrm>
            <a:off x="298450" y="925513"/>
            <a:ext cx="12673013" cy="190341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美国科研小组将大鼠生长激素基因转入小鼠的受精卵内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然后将该受精卵移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植到小鼠的输卵管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培育出转基因超级鼠。该实验说明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生物的性状是由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控制的。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9204" name="文本框 2739203"/>
          <p:cNvSpPr txBox="1"/>
          <p:nvPr/>
        </p:nvSpPr>
        <p:spPr>
          <a:xfrm>
            <a:off x="-844550" y="2055813"/>
            <a:ext cx="37211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基因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39205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0388600" y="109601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9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39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920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8850" name="文本框 2638849"/>
          <p:cNvSpPr txBox="1"/>
          <p:nvPr/>
        </p:nvSpPr>
        <p:spPr>
          <a:xfrm>
            <a:off x="298450" y="925513"/>
            <a:ext cx="11593513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移接伞藻。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方法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将乙伞藻的柄移接到甲伞藻的假根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含细胞核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上。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现象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移接体”长出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帽。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结论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中具有控制性状的遗传信息。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38851" name="16sws13a.jpg" descr="id:2147496170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3200" y="1695450"/>
            <a:ext cx="5775325" cy="2076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38854" name="文本框 2638853"/>
          <p:cNvSpPr txBox="1"/>
          <p:nvPr/>
        </p:nvSpPr>
        <p:spPr>
          <a:xfrm>
            <a:off x="2997200" y="4443413"/>
            <a:ext cx="26416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伞形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8855" name="文本框 2638854"/>
          <p:cNvSpPr txBox="1"/>
          <p:nvPr/>
        </p:nvSpPr>
        <p:spPr>
          <a:xfrm>
            <a:off x="527050" y="5040313"/>
            <a:ext cx="36195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细胞核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3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3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8854" grpId="0"/>
      <p:bldP spid="263885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9874" name="文本框 2639873"/>
          <p:cNvSpPr txBox="1"/>
          <p:nvPr/>
        </p:nvSpPr>
        <p:spPr>
          <a:xfrm>
            <a:off x="298450" y="925513"/>
            <a:ext cx="11593513" cy="13081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遗传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生物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之间相似的现象。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意义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控制生物性状的遗传信息主要储存在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9876" name="文本框 2639875"/>
          <p:cNvSpPr txBox="1"/>
          <p:nvPr/>
        </p:nvSpPr>
        <p:spPr>
          <a:xfrm>
            <a:off x="1122363" y="874713"/>
            <a:ext cx="40798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亲代与子代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9877" name="文本框 2639876"/>
          <p:cNvSpPr txBox="1"/>
          <p:nvPr/>
        </p:nvSpPr>
        <p:spPr>
          <a:xfrm>
            <a:off x="6142038" y="1458913"/>
            <a:ext cx="26511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细胞核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3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3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9876" grpId="0"/>
      <p:bldP spid="263987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7346" name="文本框 2617345"/>
          <p:cNvSpPr txBox="1"/>
          <p:nvPr/>
        </p:nvSpPr>
        <p:spPr>
          <a:xfrm>
            <a:off x="298450" y="925513"/>
            <a:ext cx="115935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深入思考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俗话说“龙生龙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凤生凤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老鼠的儿子会打洞”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这在生物学上属于什么现象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你知道原因是什么吗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遗传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;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子代体内的遗传物质来自父母双方。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请写出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【生活小思考】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问题的答案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它更像供核母羊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;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这说明控制生物性状的遗传信息主要储存在细胞核中。</a:t>
            </a:r>
            <a:endParaRPr lang="zh-CN" altLang="en-US">
              <a:latin typeface="宋体" panose="02010600030101010101" pitchFamily="2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3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0898" name="文本框 2640897"/>
          <p:cNvSpPr txBox="1"/>
          <p:nvPr/>
        </p:nvSpPr>
        <p:spPr>
          <a:xfrm>
            <a:off x="298450" y="925513"/>
            <a:ext cx="11593513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【活学巧记】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正确理解遗传的概念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不要将亲代与子代以及子代与子代之间的相似现象理解为完全相同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生物界中没有完全相同的两个个体。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8370" name="文本框 2618369"/>
          <p:cNvSpPr txBox="1"/>
          <p:nvPr/>
        </p:nvSpPr>
        <p:spPr>
          <a:xfrm>
            <a:off x="298450" y="925513"/>
            <a:ext cx="11593513" cy="13081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知识点二　细胞核中的遗传物质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教材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P34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P35)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图解基因、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和染色体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18371" name="15swrj21wj.jpg" descr="id:2147496191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0" y="2143125"/>
            <a:ext cx="3968750" cy="4340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18373" name="矩形 2618372"/>
          <p:cNvSpPr/>
          <p:nvPr/>
        </p:nvSpPr>
        <p:spPr>
          <a:xfrm>
            <a:off x="6883400" y="3289300"/>
            <a:ext cx="812800" cy="3429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18374" name="矩形 2618373"/>
          <p:cNvSpPr/>
          <p:nvPr/>
        </p:nvSpPr>
        <p:spPr>
          <a:xfrm>
            <a:off x="4191000" y="4216400"/>
            <a:ext cx="812800" cy="3429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18375" name="矩形 2618374"/>
          <p:cNvSpPr/>
          <p:nvPr/>
        </p:nvSpPr>
        <p:spPr>
          <a:xfrm>
            <a:off x="6413500" y="6045200"/>
            <a:ext cx="812800" cy="3429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RTICULATE_PROJECT_OPEN" val="0"/>
  <p:tag name="AS_OS" val="Unix 3.10 unknown"/>
  <p:tag name="AS_RELEASE_DATE" val="2020.11.30"/>
  <p:tag name="AS_TITLE" val="Aspose.Slides for Java"/>
  <p:tag name="AS_VERSION" val="20.11"/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4712</Words>
  <Application>WPS 演示</Application>
  <PresentationFormat/>
  <Paragraphs>361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46</vt:i4>
      </vt:variant>
    </vt:vector>
  </HeadingPairs>
  <TitlesOfParts>
    <vt:vector size="57" baseType="lpstr">
      <vt:lpstr>Arial</vt:lpstr>
      <vt:lpstr>宋体</vt:lpstr>
      <vt:lpstr>Wingdings</vt:lpstr>
      <vt:lpstr>Times New Roman</vt:lpstr>
      <vt:lpstr>黑体</vt:lpstr>
      <vt:lpstr>楷体_GB2312</vt:lpstr>
      <vt:lpstr>微软雅黑</vt:lpstr>
      <vt:lpstr>Arial Unicode MS</vt:lpstr>
      <vt:lpstr>Calibri</vt:lpstr>
      <vt:lpstr>演示文稿1</vt:lpstr>
      <vt:lpstr>1_演示文稿1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Administrator</cp:lastModifiedBy>
  <cp:revision>4</cp:revision>
  <cp:lastPrinted>2021-01-06T20:38:00Z</cp:lastPrinted>
  <dcterms:created xsi:type="dcterms:W3CDTF">2021-01-06T20:38:00Z</dcterms:created>
  <dcterms:modified xsi:type="dcterms:W3CDTF">2023-11-17T07:07:06Z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2052-12.1.0.15933</vt:lpwstr>
  </property>
  <property fmtid="{D5CDD505-2E9C-101B-9397-08002B2CF9AE}" pid="7" name="ICV">
    <vt:lpwstr>D22A14220C04488BBAA63D7B2BB93B94_12</vt:lpwstr>
  </property>
</Properties>
</file>