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639" r:id="rId12"/>
    <p:sldId id="662" r:id="rId13"/>
    <p:sldId id="649" r:id="rId14"/>
    <p:sldId id="640" r:id="rId15"/>
    <p:sldId id="435" r:id="rId16"/>
    <p:sldId id="698" r:id="rId17"/>
    <p:sldId id="699" r:id="rId18"/>
    <p:sldId id="445" r:id="rId19"/>
    <p:sldId id="736" r:id="rId20"/>
    <p:sldId id="737" r:id="rId21"/>
    <p:sldId id="738" r:id="rId22"/>
    <p:sldId id="739" r:id="rId23"/>
    <p:sldId id="731" r:id="rId24"/>
    <p:sldId id="740" r:id="rId25"/>
    <p:sldId id="732" r:id="rId26"/>
    <p:sldId id="741" r:id="rId27"/>
    <p:sldId id="742" r:id="rId28"/>
    <p:sldId id="743" r:id="rId29"/>
    <p:sldId id="744" r:id="rId30"/>
    <p:sldId id="735" r:id="rId31"/>
    <p:sldId id="733" r:id="rId32"/>
    <p:sldId id="734" r:id="rId33"/>
    <p:sldId id="745" r:id="rId34"/>
    <p:sldId id="746" r:id="rId35"/>
    <p:sldId id="747" r:id="rId36"/>
    <p:sldId id="748" r:id="rId37"/>
  </p:sldIdLst>
  <p:sldSz cx="12190730" cy="6859905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9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>
        <p:scale>
          <a:sx n="75" d="100"/>
          <a:sy n="75" d="100"/>
        </p:scale>
        <p:origin x="-318" y="-210"/>
      </p:cViewPr>
      <p:guideLst>
        <p:guide orient="horz" pos="919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6.xml"/><Relationship Id="rId17" Type="http://schemas.openxmlformats.org/officeDocument/2006/relationships/slide" Target="../slides/slide13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jpe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第三节　昆虫的生殖与发育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22" name="文本框 2641921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一些昆虫是有害的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请结合生活经验和本节内容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谈一谈在什么时期容易消灭有害昆虫。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在卵或幼虫时期比较容易消灭有害昆虫。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8610" name="文本框 2628609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昆虫的完全变态和不完全变态的记忆口诀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完全变态变化大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卵、幼虫、蛹、成虫各不同。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不完全变态变化小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卵、幼虫、成虫没有蛹。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9394" name="文本框 2619393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algn="ctr"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【主干知识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思维导图】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19395" name="20sw8rj6.jpg" descr="id:214749536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0900" y="2006600"/>
            <a:ext cx="8058150" cy="295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311150" y="1008063"/>
            <a:ext cx="1326356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贵阳学业考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如图为家蚕生殖发育过程中各阶段的形态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图。相关叙述错误的是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该发育过程中幼虫与成虫的形态结构和生活习性差异很大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家蚕的发育过程要经过四个时期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为完全变态发育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蝗虫的发育过程与家蚕一样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为完全变态发育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家蚕的发育过程顺序为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③→②→④→①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62027" name="21swjzk66.jpg" descr="id:214749538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0" y="2035175"/>
            <a:ext cx="2692400" cy="330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9" name="文本框 2262028"/>
          <p:cNvSpPr txBox="1"/>
          <p:nvPr/>
        </p:nvSpPr>
        <p:spPr>
          <a:xfrm>
            <a:off x="3405188" y="1547813"/>
            <a:ext cx="2003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仔细观察图片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准确识别各序号代表的发育时期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依据其各自的特点分析作答。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家蚕的一生要经过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蛹、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成虫四个时期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且幼虫和成虫的形态结构和生活习性差异很大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属于完全变态发育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蝗虫的发育过程经过卵、幼虫、成虫三个时期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属于不完全变态发育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925513"/>
            <a:ext cx="128254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淄博学业考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下列昆虫中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发育过程属于不完全变态的是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蟋蟀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蜜蜂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　	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菜粉蝶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9812" name="文本框 2679811"/>
          <p:cNvSpPr txBox="1"/>
          <p:nvPr/>
        </p:nvSpPr>
        <p:spPr>
          <a:xfrm>
            <a:off x="9196388" y="1458913"/>
            <a:ext cx="2511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825500"/>
            <a:ext cx="1259046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北京学业考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草地贪夜蛾是一种对农作物有害的昆虫。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年初在我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国局部地区爆发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现已得到有效控制。其发育过程如图所示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下列叙述错误的是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草地贪夜蛾属于节肢动物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是草地贪夜蛾生长发育的起点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的生活习性没有差异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应根据其不同发育时期的特点进行防治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78770" name="21swszk67.jpg" descr="id:214749540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4175" y="2889250"/>
            <a:ext cx="2632075" cy="238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2" name="文本框 2378771"/>
          <p:cNvSpPr txBox="1"/>
          <p:nvPr/>
        </p:nvSpPr>
        <p:spPr>
          <a:xfrm>
            <a:off x="9742488" y="2551113"/>
            <a:ext cx="2079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8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长沙学业考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下列动物的发育方式与如图所示动物一致的是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蜜蜂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蝗虫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苍蝇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7699" name="20sw8rjxj1.jpg" descr="id:214749541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5800" y="1673225"/>
            <a:ext cx="5302250" cy="222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7701" name="文本框 2717700"/>
          <p:cNvSpPr txBox="1"/>
          <p:nvPr/>
        </p:nvSpPr>
        <p:spPr>
          <a:xfrm>
            <a:off x="9882188" y="874713"/>
            <a:ext cx="2308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7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江西学业考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如图表示蜻蜓的发育过程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下列叙述错误的是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是蜻蜓发育的起点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据图可知蜻蜓为完全变态发育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是蜻蜓成虫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身体分为头、胸、腹三部分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蜻蜓的生殖方式是体内受精、卵生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8723" name="218xswsj6.jpg" descr="id:214749542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3000" y="2311400"/>
            <a:ext cx="3178175" cy="309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8725" name="文本框 2718724"/>
          <p:cNvSpPr txBox="1"/>
          <p:nvPr/>
        </p:nvSpPr>
        <p:spPr>
          <a:xfrm>
            <a:off x="9882188" y="874713"/>
            <a:ext cx="1978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925513"/>
            <a:ext cx="128254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我国的丝绸产品自古以来享誉全球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凭借卓越的质量、极具民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族特色的华美风格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受到广大消费者青睐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是高端纺织装饰品市场上的佼佼者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。丝绸产品的材料是由下列哪种昆虫提供的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蝴蝶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蜜蜂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蜘蛛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9747" name="18xsw8r8.jpg" descr="id:2147495429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0" y="3548063"/>
            <a:ext cx="4111625" cy="2446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9749" name="文本框 2719748"/>
          <p:cNvSpPr txBox="1"/>
          <p:nvPr/>
        </p:nvSpPr>
        <p:spPr>
          <a:xfrm>
            <a:off x="8193088" y="2055813"/>
            <a:ext cx="2181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2627630"/>
            <a:ext cx="12166600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925513"/>
            <a:ext cx="12736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桑蚕全身都是宝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蚕粉可用来治疗糖尿病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蚕蜕皮是手术线的原料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蚕蛹虫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草可作为冬虫夏草的替代品。如图是家蚕生殖和发育不同阶段的形态图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有关家蚕发育类型及发育顺序的叙述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完全变态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②③①④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不完全变态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②③①④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完全变态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②①③④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不完全变态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②①③④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0771" name="15swzkj28.jpg" descr="id:214749543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0" y="3201988"/>
            <a:ext cx="6661150" cy="200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0773" name="文本框 2720772"/>
          <p:cNvSpPr txBox="1"/>
          <p:nvPr/>
        </p:nvSpPr>
        <p:spPr>
          <a:xfrm>
            <a:off x="6948488" y="2055813"/>
            <a:ext cx="2333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对比分析题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下列生物属于完全变态发育的是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家蚕、蝼蛄、蚊 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蜜蜂、蝴蝶、蚊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家蚕、蟋蟀、蝼蛄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蝗虫、蚊、蜜蜂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铁岭学业考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昆虫的完全变态发育过程是指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0" name="文本框 2712579"/>
          <p:cNvSpPr txBox="1"/>
          <p:nvPr/>
        </p:nvSpPr>
        <p:spPr>
          <a:xfrm>
            <a:off x="6859588" y="874713"/>
            <a:ext cx="2384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1" name="文本框 2712580"/>
          <p:cNvSpPr txBox="1"/>
          <p:nvPr/>
        </p:nvSpPr>
        <p:spPr>
          <a:xfrm>
            <a:off x="8091488" y="2652713"/>
            <a:ext cx="2384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80" grpId="0"/>
      <p:bldP spid="27125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长沙学业考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破茧成蝶”描述了蝴蝶的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蜕皮现象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变异现象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变态发育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6" name="文本框 2721795"/>
          <p:cNvSpPr txBox="1"/>
          <p:nvPr/>
        </p:nvSpPr>
        <p:spPr>
          <a:xfrm>
            <a:off x="8129588" y="874713"/>
            <a:ext cx="2308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925513"/>
            <a:ext cx="129016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对比分析题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蝗虫的发育要经历受精卵、幼虫、成虫三个时期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幼虫与成虫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的区别主要表现在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幼虫身体较小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生殖器官没有成熟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幼虫身体较小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无外骨骼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幼虫身体较小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生殖器官发育成熟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幼虫身体较小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有外骨骼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4" name="文本框 2713603"/>
          <p:cNvSpPr txBox="1"/>
          <p:nvPr/>
        </p:nvSpPr>
        <p:spPr>
          <a:xfrm>
            <a:off x="3532188" y="1458913"/>
            <a:ext cx="2130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如图是哪种昆虫不完全变态发育的过程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蝗虫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苍蝇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蜜蜂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蝴蝶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5891" name="19swx8r6.jpg" descr="id:2147495443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2155825"/>
            <a:ext cx="5969000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5893" name="文本框 2725892"/>
          <p:cNvSpPr txBox="1"/>
          <p:nvPr/>
        </p:nvSpPr>
        <p:spPr>
          <a:xfrm>
            <a:off x="6834188" y="874713"/>
            <a:ext cx="2562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925513"/>
            <a:ext cx="1286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11.“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明月别枝惊鹊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清风半夜鸣蝉。稻花香里说丰年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听取蛙声一片。”蝉是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一种大家非常熟悉的昆虫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夏天经常听到它们婉转的鸣叫声和看到树上的蝉蜕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蝉蜕是蝉幼虫蜕掉的哪一结构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角质层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鳞片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外套膜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外骨骼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12. 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襄阳学业考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下列昆虫的发育过程与蝴蝶发育过程不同的是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 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蟋蟀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果蝇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蜜蜂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6" name="文本框 2726915"/>
          <p:cNvSpPr txBox="1"/>
          <p:nvPr/>
        </p:nvSpPr>
        <p:spPr>
          <a:xfrm>
            <a:off x="4637088" y="2055813"/>
            <a:ext cx="2257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7" name="文本框 2726916"/>
          <p:cNvSpPr txBox="1"/>
          <p:nvPr/>
        </p:nvSpPr>
        <p:spPr>
          <a:xfrm>
            <a:off x="9983788" y="3846513"/>
            <a:ext cx="2257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6" grpId="0"/>
      <p:bldP spid="27269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925513"/>
            <a:ext cx="127873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13.(2020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滨州质检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小梅对蝴蝶的生长发育进行了探究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发现下图四个发育过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请分析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蝴蝶的发育类型属于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它的一生要经历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[③]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受精卵、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虫、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[②]_______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   ]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成虫四个阶段。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7939" name="15swr8.jpg" descr="id:214749545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5800" y="2500313"/>
            <a:ext cx="6073775" cy="156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7941" name="文本框 2727940"/>
          <p:cNvSpPr txBox="1"/>
          <p:nvPr/>
        </p:nvSpPr>
        <p:spPr>
          <a:xfrm>
            <a:off x="2813050" y="4443413"/>
            <a:ext cx="3340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完全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2" name="文本框 2727941"/>
          <p:cNvSpPr txBox="1"/>
          <p:nvPr/>
        </p:nvSpPr>
        <p:spPr>
          <a:xfrm>
            <a:off x="10360025" y="4443413"/>
            <a:ext cx="1212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3" name="文本框 2727942"/>
          <p:cNvSpPr txBox="1"/>
          <p:nvPr/>
        </p:nvSpPr>
        <p:spPr>
          <a:xfrm>
            <a:off x="842963" y="5040313"/>
            <a:ext cx="26320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蛹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4" name="文本框 2727943"/>
          <p:cNvSpPr txBox="1"/>
          <p:nvPr/>
        </p:nvSpPr>
        <p:spPr>
          <a:xfrm>
            <a:off x="3044825" y="5040313"/>
            <a:ext cx="1212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7941" grpId="0"/>
      <p:bldP spid="2727942" grpId="0"/>
      <p:bldP spid="2727943" grpId="0"/>
      <p:bldP spid="27279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925513"/>
            <a:ext cx="13130212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刚孵化出的幼虫取食叶片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这种行为从获得方式上看属于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行为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是由其体内的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所决定的。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蝴蝶成虫具有典型的昆虫特征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即体表有外骨骼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身体分为头、胸、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三部分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胸部有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两对翅。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4" name="文本框 2728963"/>
          <p:cNvSpPr txBox="1"/>
          <p:nvPr/>
        </p:nvSpPr>
        <p:spPr>
          <a:xfrm>
            <a:off x="7874000" y="874713"/>
            <a:ext cx="3733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先天性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5" name="文本框 2728964"/>
          <p:cNvSpPr txBox="1"/>
          <p:nvPr/>
        </p:nvSpPr>
        <p:spPr>
          <a:xfrm>
            <a:off x="1090613" y="1458913"/>
            <a:ext cx="43846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遗传物质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6" name="文本框 2728965"/>
          <p:cNvSpPr txBox="1"/>
          <p:nvPr/>
        </p:nvSpPr>
        <p:spPr>
          <a:xfrm>
            <a:off x="-425450" y="2652713"/>
            <a:ext cx="2425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腹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7" name="文本框 2728966"/>
          <p:cNvSpPr txBox="1"/>
          <p:nvPr/>
        </p:nvSpPr>
        <p:spPr>
          <a:xfrm>
            <a:off x="2889250" y="2652713"/>
            <a:ext cx="2425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三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4" grpId="0"/>
      <p:bldP spid="2728965" grpId="0"/>
      <p:bldP spid="2728966" grpId="0"/>
      <p:bldP spid="272896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674" name="文本框 2716673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分钟综合提升练】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广东学业考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下列关于蝗虫叙述正确的是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有两对足和三对翅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外骨骼与身体一起生长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发育过程为受精卵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属于完全变态发育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6" name="文本框 2716675"/>
          <p:cNvSpPr txBox="1"/>
          <p:nvPr/>
        </p:nvSpPr>
        <p:spPr>
          <a:xfrm>
            <a:off x="8142288" y="1458913"/>
            <a:ext cx="2282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667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4626" name="文本框 2714625"/>
          <p:cNvSpPr txBox="1"/>
          <p:nvPr/>
        </p:nvSpPr>
        <p:spPr>
          <a:xfrm>
            <a:off x="298450" y="925513"/>
            <a:ext cx="126857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娄底学业考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春暖花开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蝶儿飞舞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你可知美丽的蝴蝶却是由丑陋的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“毛毛虫”发育而来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请问直接蜕变为蝴蝶的是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虫茧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蛹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28" name="文本框 2714627"/>
          <p:cNvSpPr txBox="1"/>
          <p:nvPr/>
        </p:nvSpPr>
        <p:spPr>
          <a:xfrm>
            <a:off x="6707188" y="1458913"/>
            <a:ext cx="2816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46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825500"/>
            <a:ext cx="116506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妈妈穿着漂亮的旗袍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小明问“妈妈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你的衣服这么漂亮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是用什么做的呢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妈妈说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这是丝绸做的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是以蚕宝宝吐出的细丝为原料织成的。”小明一脸疑惑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蚕宝宝是哪个阶段吐丝呢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530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0" y="3511550"/>
            <a:ext cx="2111375" cy="208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rj4.jpg" descr="id:2147495316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100" y="3271838"/>
            <a:ext cx="2374900" cy="279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5650" name="文本框 2715649"/>
          <p:cNvSpPr txBox="1"/>
          <p:nvPr/>
        </p:nvSpPr>
        <p:spPr>
          <a:xfrm>
            <a:off x="298450" y="925513"/>
            <a:ext cx="133080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东营学业考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多么可爱的小精灵啊”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下列有关蜜蜂的叙述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蜜蜂的发育过程属于不完全变态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蜜蜂的发育过程要经过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卵、幼虫、蛹和成虫四个阶段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工蜂发现蜜源后跳“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字形舞或圆形舞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是动物之间的信息交流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蜂群里蜂王、雄蜂和工蜂的分工合作是社会行为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5652" name="文本框 2715651"/>
          <p:cNvSpPr txBox="1"/>
          <p:nvPr/>
        </p:nvSpPr>
        <p:spPr>
          <a:xfrm>
            <a:off x="1042988" y="1458913"/>
            <a:ext cx="2409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565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9986" name="文本框 2729985"/>
          <p:cNvSpPr txBox="1"/>
          <p:nvPr/>
        </p:nvSpPr>
        <p:spPr>
          <a:xfrm>
            <a:off x="298450" y="925513"/>
            <a:ext cx="1328261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太原质检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昆虫是自然界中个体数量庞大的种类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下列关于昆虫变态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发育的说法正确的是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有的昆虫发育过程中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幼体与成体的形态结构和生活习性差异很大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由于昆虫的发育较快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所以称为变态发育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由于昆虫发育为成体有些不经过受精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所以称为变态发育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变态发育的昆虫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必须经过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次蜕皮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9988" name="文本框 2729987"/>
          <p:cNvSpPr txBox="1"/>
          <p:nvPr/>
        </p:nvSpPr>
        <p:spPr>
          <a:xfrm>
            <a:off x="2897188" y="1458913"/>
            <a:ext cx="2333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998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1010" name="文本框 2731009"/>
          <p:cNvSpPr txBox="1"/>
          <p:nvPr/>
        </p:nvSpPr>
        <p:spPr>
          <a:xfrm>
            <a:off x="298450" y="925513"/>
            <a:ext cx="115935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对比图中两种昆虫的发育过程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下列叙述错误的是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甲图蝗虫的发育属于不完全变态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乙图家蚕的发育属于完全变态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消灭蝗虫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最好选择蝗虫发育的成虫时期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甲图和乙图中的昆虫在成长过程中都要经过蜕皮才能够长大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1011" name="19swx8r8.jpg" descr="id:214749546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0" y="1700213"/>
            <a:ext cx="5213350" cy="224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31013" name="文本框 2731012"/>
          <p:cNvSpPr txBox="1"/>
          <p:nvPr/>
        </p:nvSpPr>
        <p:spPr>
          <a:xfrm>
            <a:off x="8180388" y="874713"/>
            <a:ext cx="2206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10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2034" name="文本框 2732033"/>
          <p:cNvSpPr txBox="1"/>
          <p:nvPr/>
        </p:nvSpPr>
        <p:spPr>
          <a:xfrm>
            <a:off x="298450" y="925513"/>
            <a:ext cx="129651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学习了昆虫的生殖和发育后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王帅同学对家蚕的发育产生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了浓厚的探究兴趣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便买回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只家蚕幼虫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进行饲养与实验。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在饲养家蚕过程中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他发现桑叶很有限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于是设想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青菜叶是否能用来饲养家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蚕呢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对此他进行了探究实验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只家蚕幼虫等分成甲、乙两组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放置在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家蚕生长发育的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纸盒中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甲组用桑叶饲养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乙组用等量的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饲养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每天清理纸盒。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多天后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甲组家蚕幼虫长大、成熟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吐丝结茧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乙组家蚕幼虫却不食、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变小、死亡。由此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王帅得出结论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6" name="文本框 2732035"/>
          <p:cNvSpPr txBox="1"/>
          <p:nvPr/>
        </p:nvSpPr>
        <p:spPr>
          <a:xfrm>
            <a:off x="6062663" y="3249613"/>
            <a:ext cx="37877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相同且适于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7" name="文本框 2732036"/>
          <p:cNvSpPr txBox="1"/>
          <p:nvPr/>
        </p:nvSpPr>
        <p:spPr>
          <a:xfrm>
            <a:off x="5392738" y="3846513"/>
            <a:ext cx="2803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青菜叶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8" name="文本框 2732037"/>
          <p:cNvSpPr txBox="1"/>
          <p:nvPr/>
        </p:nvSpPr>
        <p:spPr>
          <a:xfrm>
            <a:off x="4100513" y="5040313"/>
            <a:ext cx="67341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青菜叶不能用来饲养家蚕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2036" grpId="0"/>
      <p:bldP spid="2732037" grpId="0"/>
      <p:bldP spid="27320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3058" name="文本框 2733057"/>
          <p:cNvSpPr txBox="1"/>
          <p:nvPr/>
        </p:nvSpPr>
        <p:spPr>
          <a:xfrm>
            <a:off x="298450" y="925513"/>
            <a:ext cx="128508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甲组家蚕幼虫经过吐丝结茧、化蛹、羽化成蚕蛾、交配、产卵后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王帅得到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了许多蚕卵。王帅认为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蚕卵的孵化需要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25 ℃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的条件。为此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他做了探究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粒蚕卵等分成甲、乙两组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甲组放置于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 ℃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的环境中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乙组放置于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23 ℃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的环境中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其他条件相同且适宜。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多天后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观察两组蚕卵的孵化情况。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王帅此实验探究的是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对蚕卵孵化的影响。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请你写出支持王帅假设的实验现象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甲组蚕卵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乙组蚕卵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0" name="文本框 2733059"/>
          <p:cNvSpPr txBox="1"/>
          <p:nvPr/>
        </p:nvSpPr>
        <p:spPr>
          <a:xfrm>
            <a:off x="3211513" y="3249613"/>
            <a:ext cx="2212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温度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2" name="文本框 2733061"/>
          <p:cNvSpPr txBox="1"/>
          <p:nvPr/>
        </p:nvSpPr>
        <p:spPr>
          <a:xfrm>
            <a:off x="-760412" y="4443413"/>
            <a:ext cx="7858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孵化率低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或不孵化、很少孵化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3" name="文本框 2733062"/>
          <p:cNvSpPr txBox="1"/>
          <p:nvPr/>
        </p:nvSpPr>
        <p:spPr>
          <a:xfrm>
            <a:off x="-487362" y="5040313"/>
            <a:ext cx="5978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孵化率高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或全部孵化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306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001500" y="11836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3060" grpId="0"/>
      <p:bldP spid="2733062" grpId="0"/>
      <p:bldP spid="27330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知识点一　家蚕的生殖与发育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P16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P17)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填出家蚕发育中序号代表的名称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茧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④___  ⑤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7827" name="13sw50.jpg" descr="id:214749533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0" y="2249488"/>
            <a:ext cx="3416300" cy="2397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37829" name="文本框 2637828"/>
          <p:cNvSpPr txBox="1"/>
          <p:nvPr/>
        </p:nvSpPr>
        <p:spPr>
          <a:xfrm>
            <a:off x="1303338" y="4443413"/>
            <a:ext cx="3057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0" name="文本框 2637829"/>
          <p:cNvSpPr txBox="1"/>
          <p:nvPr/>
        </p:nvSpPr>
        <p:spPr>
          <a:xfrm>
            <a:off x="4184650" y="4443413"/>
            <a:ext cx="19304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蛹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9" grpId="0"/>
      <p:bldP spid="26378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925513"/>
            <a:ext cx="127873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生殖方式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完全变态发育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经过受精卵、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、蛹和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四个时期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在形态结构和生活习性上有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的发育过程。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2" name="文本框 2638851"/>
          <p:cNvSpPr txBox="1"/>
          <p:nvPr/>
        </p:nvSpPr>
        <p:spPr>
          <a:xfrm>
            <a:off x="1293813" y="874713"/>
            <a:ext cx="34067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3" name="文本框 2638852"/>
          <p:cNvSpPr txBox="1"/>
          <p:nvPr/>
        </p:nvSpPr>
        <p:spPr>
          <a:xfrm>
            <a:off x="4341813" y="1458913"/>
            <a:ext cx="1958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4" name="文本框 2638853"/>
          <p:cNvSpPr txBox="1"/>
          <p:nvPr/>
        </p:nvSpPr>
        <p:spPr>
          <a:xfrm>
            <a:off x="6170613" y="1458913"/>
            <a:ext cx="1958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5" name="文本框 2638854"/>
          <p:cNvSpPr txBox="1"/>
          <p:nvPr/>
        </p:nvSpPr>
        <p:spPr>
          <a:xfrm>
            <a:off x="9155113" y="1458913"/>
            <a:ext cx="1958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6" name="文本框 2638855"/>
          <p:cNvSpPr txBox="1"/>
          <p:nvPr/>
        </p:nvSpPr>
        <p:spPr>
          <a:xfrm>
            <a:off x="10323513" y="1458913"/>
            <a:ext cx="1958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7" name="文本框 2638856"/>
          <p:cNvSpPr txBox="1"/>
          <p:nvPr/>
        </p:nvSpPr>
        <p:spPr>
          <a:xfrm>
            <a:off x="3243263" y="2055813"/>
            <a:ext cx="41306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明显的差异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2" grpId="0"/>
      <p:bldP spid="2638853" grpId="0"/>
      <p:bldP spid="2638854" grpId="0"/>
      <p:bldP spid="2638855" grpId="0"/>
      <p:bldP spid="2638856" grpId="0"/>
      <p:bldP spid="26388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家蚕的生殖为什么属于有性生殖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因为家蚕的幼虫是由受精卵发育而来的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由受精卵发育成生物体的方式都属于有性生殖。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蚕宝宝是在幼虫期吐丝结茧的。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知识点二　蝗虫的生殖与发育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P18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P19)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蝗虫的生殖发育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生殖方式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发育过程。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348" name="文本框 2617347"/>
          <p:cNvSpPr txBox="1"/>
          <p:nvPr/>
        </p:nvSpPr>
        <p:spPr>
          <a:xfrm>
            <a:off x="1327150" y="2055813"/>
            <a:ext cx="3670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73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幼虫与成虫的区别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640985" name="表格 2640984"/>
          <p:cNvGraphicFramePr>
            <a:graphicFrameLocks noGrp="1"/>
          </p:cNvGraphicFramePr>
          <p:nvPr/>
        </p:nvGraphicFramePr>
        <p:xfrm>
          <a:off x="715963" y="1917700"/>
          <a:ext cx="10858500" cy="2053672"/>
        </p:xfrm>
        <a:graphic>
          <a:graphicData uri="http://schemas.openxmlformats.org/drawingml/2006/table">
            <a:tbl>
              <a:tblPr/>
              <a:tblGrid>
                <a:gridCol w="2466975"/>
                <a:gridCol w="4937125"/>
                <a:gridCol w="3454400"/>
              </a:tblGrid>
              <a:tr h="51276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600" b="1"/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幼虫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成虫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2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形态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身体较小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仅有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身体较大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有翅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生殖器官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发育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发育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2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都有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、一对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40986" name="文本框 2640985"/>
          <p:cNvSpPr txBox="1"/>
          <p:nvPr/>
        </p:nvSpPr>
        <p:spPr>
          <a:xfrm>
            <a:off x="323850" y="4151313"/>
            <a:ext cx="126984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幼虫经过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次蜕皮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身体逐渐长大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不经过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就发育成有翅能飞的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88" name="文本框 2640987"/>
          <p:cNvSpPr txBox="1"/>
          <p:nvPr/>
        </p:nvSpPr>
        <p:spPr>
          <a:xfrm>
            <a:off x="5507038" y="2233613"/>
            <a:ext cx="2447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翅芽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89" name="文本框 2640988"/>
          <p:cNvSpPr txBox="1"/>
          <p:nvPr/>
        </p:nvSpPr>
        <p:spPr>
          <a:xfrm>
            <a:off x="4241800" y="2741613"/>
            <a:ext cx="3352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不成熟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90" name="文本框 2640989"/>
          <p:cNvSpPr txBox="1"/>
          <p:nvPr/>
        </p:nvSpPr>
        <p:spPr>
          <a:xfrm>
            <a:off x="8961438" y="2741613"/>
            <a:ext cx="2447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91" name="文本框 2640990"/>
          <p:cNvSpPr txBox="1"/>
          <p:nvPr/>
        </p:nvSpPr>
        <p:spPr>
          <a:xfrm>
            <a:off x="5054600" y="3262313"/>
            <a:ext cx="3352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三对足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92" name="文本框 2640991"/>
          <p:cNvSpPr txBox="1"/>
          <p:nvPr/>
        </p:nvSpPr>
        <p:spPr>
          <a:xfrm>
            <a:off x="7564438" y="3262313"/>
            <a:ext cx="2447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触角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93" name="文本框 2640992"/>
          <p:cNvSpPr txBox="1"/>
          <p:nvPr/>
        </p:nvSpPr>
        <p:spPr>
          <a:xfrm>
            <a:off x="2551113" y="4100513"/>
            <a:ext cx="1095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94" name="文本框 2640993"/>
          <p:cNvSpPr txBox="1"/>
          <p:nvPr/>
        </p:nvSpPr>
        <p:spPr>
          <a:xfrm>
            <a:off x="6777038" y="4100513"/>
            <a:ext cx="2447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蛹期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95" name="文本框 2640994"/>
          <p:cNvSpPr txBox="1"/>
          <p:nvPr/>
        </p:nvSpPr>
        <p:spPr>
          <a:xfrm>
            <a:off x="-360362" y="4684713"/>
            <a:ext cx="2447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4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40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40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40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0988" grpId="0"/>
      <p:bldP spid="2640989" grpId="0"/>
      <p:bldP spid="2640990" grpId="0"/>
      <p:bldP spid="2640991" grpId="0"/>
      <p:bldP spid="2640992" grpId="0"/>
      <p:bldP spid="2640993" grpId="0"/>
      <p:bldP spid="2640994" grpId="0"/>
      <p:bldP spid="26409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925513"/>
            <a:ext cx="125968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不完全变态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蝗虫的发育过程要经过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三个时期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像这样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的变态发育过程称为不完全变态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如蟋蟀、蝼蛄、蟑螂等。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8372" name="文本框 2618371"/>
          <p:cNvSpPr txBox="1"/>
          <p:nvPr/>
        </p:nvSpPr>
        <p:spPr>
          <a:xfrm>
            <a:off x="4872038" y="874713"/>
            <a:ext cx="5203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受精卵、幼虫、成虫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8372" grpId="0"/>
    </p:bld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3890</Words>
  <Application>WPS 演示</Application>
  <PresentationFormat/>
  <Paragraphs>330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黑体</vt:lpstr>
      <vt:lpstr>楷体_GB2312</vt:lpstr>
      <vt:lpstr>等线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2021-01-06T20:34:00Z</cp:lastPrinted>
  <dcterms:created xsi:type="dcterms:W3CDTF">2021-01-06T20:34:00Z</dcterms:created>
  <dcterms:modified xsi:type="dcterms:W3CDTF">2023-11-17T07:57:52Z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E7777BDABE0A42149329F9FFA74A9CE1_12</vt:lpwstr>
  </property>
</Properties>
</file>