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664" r:id="rId17"/>
    <p:sldId id="665" r:id="rId18"/>
    <p:sldId id="670" r:id="rId19"/>
    <p:sldId id="435" r:id="rId20"/>
    <p:sldId id="698" r:id="rId21"/>
    <p:sldId id="699" r:id="rId22"/>
    <p:sldId id="445" r:id="rId23"/>
    <p:sldId id="736" r:id="rId24"/>
    <p:sldId id="737" r:id="rId25"/>
    <p:sldId id="738" r:id="rId26"/>
    <p:sldId id="739" r:id="rId27"/>
    <p:sldId id="731" r:id="rId28"/>
    <p:sldId id="740" r:id="rId29"/>
    <p:sldId id="732" r:id="rId30"/>
    <p:sldId id="741" r:id="rId31"/>
    <p:sldId id="742" r:id="rId32"/>
    <p:sldId id="743" r:id="rId33"/>
    <p:sldId id="744" r:id="rId34"/>
    <p:sldId id="735" r:id="rId35"/>
  </p:sldIdLst>
  <p:sldSz cx="12190730" cy="6859905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0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-114" y="-9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20.xml"/><Relationship Id="rId17" Type="http://schemas.openxmlformats.org/officeDocument/2006/relationships/slide" Target="../slides/slide17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第五节　鸟类的生殖与发育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实验变式拓展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如何设计一个简单的实验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来证明卵壳上有许多气孔呢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b="1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可用注射器针头在鸡蛋壳上扎一大小合适的小孔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尽量保持蛋壳的密闭性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将注射器内充满空气后通过小孔向鸡蛋内注入空气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创造出蛋壳内外的气压差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会看到蛋壳上有液滴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从而证明卵壳上有气孔。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如何更好地观察卵壳里的卵壳膜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b="1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课前可将鸡蛋放置在醋酸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或盐酸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中一段时间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使蛋壳溶解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壳膜露出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上课时观察。</a:t>
            </a:r>
            <a:endParaRPr lang="zh-CN" altLang="en-US" b="1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从超市购买的鸡卵在适宜的条件下一定能孵化出小鸡吗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b="1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不一定。因为从超市购买的鸡卵基本上来自养鸡场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大都是未受精的鸡卵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而只有受精的鸡卵才能在适宜的条件下孵化出小鸡。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燕子筑巢可保护鸟卵和雏鸟</a:t>
            </a:r>
            <a:r>
              <a:rPr lang="en-US" altLang="zh-CN" b="1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楷体_GB2312" panose="02010609030101010101" pitchFamily="49" charset="-122"/>
              </a:rPr>
              <a:t>有利于孵卵和育雏。</a:t>
            </a:r>
            <a:endParaRPr lang="zh-CN" altLang="en-US" b="1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鸟卵结构的四大功能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通气功能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气室贮存空气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卵壳上有小孔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与外界进行气体交换。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保护功能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卵壳、卵壳膜、卵白。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营养功能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卵黄、卵白。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繁殖功能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胚盘内有细胞核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受精鸟卵的胚盘在适宜的条件下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可发育成雏鸟。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3125450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早成鸟和晚成鸟</a:t>
            </a:r>
            <a:r>
              <a:rPr lang="en-US" altLang="zh-CN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P28)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早成鸟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刚从卵壳中孵化出来的雏鸟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眼已经睁开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全身有稠密的绒羽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腿、足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立刻就能跟随亲鸟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鸭、鹅、大雁等。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9396" name="文本框 2619395"/>
          <p:cNvSpPr txBox="1"/>
          <p:nvPr/>
        </p:nvSpPr>
        <p:spPr>
          <a:xfrm>
            <a:off x="2916238" y="26527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自行觅食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93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3970" name="文本框 2643969"/>
          <p:cNvSpPr txBox="1"/>
          <p:nvPr/>
        </p:nvSpPr>
        <p:spPr>
          <a:xfrm>
            <a:off x="298450" y="925513"/>
            <a:ext cx="13104812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晚成鸟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雏鸟从卵壳里出来时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眼还没有睁开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身上的绒羽很少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甚至全身裸露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腿、足无力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独立生活的能力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要留在巢内由亲鸟喂养。很多晚成鸟的亲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鸟主要通过捕捉昆虫来喂养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在育雏阶段能消灭大量的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家鸽、麻雀等。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3972" name="文本框 2643971"/>
          <p:cNvSpPr txBox="1"/>
          <p:nvPr/>
        </p:nvSpPr>
        <p:spPr>
          <a:xfrm>
            <a:off x="1630363" y="2055813"/>
            <a:ext cx="2047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3973" name="文本框 2643972"/>
          <p:cNvSpPr txBox="1"/>
          <p:nvPr/>
        </p:nvSpPr>
        <p:spPr>
          <a:xfrm>
            <a:off x="3789363" y="2652713"/>
            <a:ext cx="2047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雏鸟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3974" name="文本框 2643973"/>
          <p:cNvSpPr txBox="1"/>
          <p:nvPr/>
        </p:nvSpPr>
        <p:spPr>
          <a:xfrm>
            <a:off x="8850313" y="2652713"/>
            <a:ext cx="3559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农林害虫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3972" grpId="0"/>
      <p:bldP spid="2643973" grpId="0"/>
      <p:bldP spid="26439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4994" name="文本框 2644993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早成鸟和晚成鸟的主要区别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45106" name="表格 2645105"/>
          <p:cNvGraphicFramePr>
            <a:graphicFrameLocks noGrp="1"/>
          </p:cNvGraphicFramePr>
          <p:nvPr/>
        </p:nvGraphicFramePr>
        <p:xfrm>
          <a:off x="642938" y="2487613"/>
          <a:ext cx="10922000" cy="2567090"/>
        </p:xfrm>
        <a:graphic>
          <a:graphicData uri="http://schemas.openxmlformats.org/drawingml/2006/table">
            <a:tbl>
              <a:tblPr/>
              <a:tblGrid>
                <a:gridCol w="3640138"/>
                <a:gridCol w="3641725"/>
                <a:gridCol w="3640137"/>
              </a:tblGrid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比较项目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早成鸟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雏鸡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晚成鸟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雏篱雀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羽毛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眼睛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睁开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闭合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后肢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有力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能行走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无力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不能行走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是否需亲鸟喂养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不需亲鸟喂养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需亲鸟喂养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0114" name="文本框 265011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50115" name="20sw8xsj11.jpg" descr="id:214749587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3438" y="1752600"/>
            <a:ext cx="5819775" cy="447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1563688"/>
            <a:ext cx="131714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如图为鸡卵结构示意图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下列有关叙述正确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具有保护作用的结构只有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鸡卵的锐端和钝端都存在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上的白点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是鸡的受精卵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都能为胚胎发育提供营养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1swrzk82.jpg" descr="id:214749589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4263" y="2603500"/>
            <a:ext cx="3252787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1036638" y="2106613"/>
            <a:ext cx="2422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准确识别图中各序号代表的名称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依据各结构的特点和功能分析作答。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是胚盘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是卵黄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,③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是卵壳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,④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是卵壳膜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,⑤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是气室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是卵白。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卵壳膜、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卵白都有保护作用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气室位于鸡卵的钝端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卵黄上的小白点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是胚盘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能为鸡的胚胎发育提供营养物质的结构有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31857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聊城学业考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与两栖动物相比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鸟类繁殖成活率较高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其主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要原因是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卵生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体内受精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卵内有丰富的营养物质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有孵卵与育雏行为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外有卵壳保护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生殖发育不受水的限制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卵的数量巨大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A.①②③④⑤⑥⑦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B.②④⑤⑥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C.①③⑦			D.④⑤⑥⑦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2254250" y="1458913"/>
            <a:ext cx="2324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2626360"/>
            <a:ext cx="12101195" cy="1846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2874625" cy="428466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1.(2018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鸟卵的结构有利于鸟类在陆地上繁殖后代。在鸟卵结构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中能减少水分丢失的是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　 　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　 　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　 　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气室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广安学业考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将鸡蛋打破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让内容物流到一只培养皿内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观察到卵黄上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有一个小白点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这个小白点是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系带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卵白	 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胎盘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1" name="文本框 2378770"/>
          <p:cNvSpPr txBox="1"/>
          <p:nvPr/>
        </p:nvSpPr>
        <p:spPr>
          <a:xfrm>
            <a:off x="2933700" y="1954213"/>
            <a:ext cx="2921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2" name="文本框 2378771"/>
          <p:cNvSpPr txBox="1"/>
          <p:nvPr/>
        </p:nvSpPr>
        <p:spPr>
          <a:xfrm>
            <a:off x="4305300" y="3744913"/>
            <a:ext cx="2921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7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  <p:bldP spid="23787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3281025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岳阳学业考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各种鸟的生殖和发育都必须经过的阶段是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求偶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交配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筑巢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产卵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孵卵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A.①②③	B.②③④	C.③④⑤	D.①②④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无锡质检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研究鸡卵结构实验中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敲开鸡卵的钝端可以发现有一个空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这个结构的作用是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为胚胎发育提供氧气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为胚胎发育提供水分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为胚胎发育提供营养物质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起保护作用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9478963" y="874713"/>
            <a:ext cx="1946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1" name="文本框 2717700"/>
          <p:cNvSpPr txBox="1"/>
          <p:nvPr/>
        </p:nvSpPr>
        <p:spPr>
          <a:xfrm>
            <a:off x="3255963" y="3249613"/>
            <a:ext cx="1946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  <p:bldP spid="27177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受精的鸡卵具有的特征是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胚盘颜色浓且略小 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胚盘颜色淡且略小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胚盘颜色浓且略大 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胚盘颜色淡且略大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4637088" y="874713"/>
            <a:ext cx="225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2923838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如图是红腹锦鸡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被人们誉为“金凤凰”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属于国家二级重点保护野生动物。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下列关于它的叙述错误的是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它能消灭大量农林害虫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它有求偶、交配、产卵、孵卵等繁殖行为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它的雏鸟不能独立生活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属于晚成鸟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雏鸟的眼已睁开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能独立生活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属于早成鸟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218xswsj10.jpg" descr="id:214749591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8363" y="2351088"/>
            <a:ext cx="3189287" cy="199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9" name="文本框 2719748"/>
          <p:cNvSpPr txBox="1"/>
          <p:nvPr/>
        </p:nvSpPr>
        <p:spPr>
          <a:xfrm>
            <a:off x="4721225" y="1458913"/>
            <a:ext cx="2089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31968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连云港质检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养鸡场经常要对鸡蛋进行人工孵化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根据所学知识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你认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为正确的是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鸡蛋中的卵白最有营养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所以小鸡是由卵白发育而成的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人工孵化时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要挑选气室较大的鸡蛋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这样的鸡蛋含营养物质更多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刚孵化出的小鸡体表没有羽毛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需要保暖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属于晚成雏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孵化过程中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经常进行“照蛋”是为了观察胚盘的发育状况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2159000" y="1458913"/>
            <a:ext cx="2514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259205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8.(2018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连云港学业考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根据观察鸡蛋结构的实验和图示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回答下列问题。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将图所示的鸡蛋倒置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小心地将鸡蛋的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端打破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再剥去部分卵壳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撕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破外卵壳膜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内外卵壳膜之间有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气室。然后用剪刀剪破内卵壳膜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将鸡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蛋内的物质倒入培养皿。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2579" name="20sw8rj14a.jpg" descr="id:214749592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5163" y="3189288"/>
            <a:ext cx="3235325" cy="333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2581" name="文本框 2712580"/>
          <p:cNvSpPr txBox="1"/>
          <p:nvPr/>
        </p:nvSpPr>
        <p:spPr>
          <a:xfrm>
            <a:off x="5122863" y="1458913"/>
            <a:ext cx="3321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钝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3396912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培养皿里有许多透明的胶状物质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是图中所示的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   ]_________(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填序号和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结构名称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它为胚胎发育提供养料和水分。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人的胚胎发育与鸡的胚胎发育过程有相似之处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都要经过细胞分裂、分化过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形成组织、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才能构成人或鸡的个体。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养鸡场给一批新鲜的鸡蛋提供相同且适宜的孵化条件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结果有一些鸡蛋不能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孵化出雏鸡。这些鸡蛋不能孵化出雏鸡最可能的原因是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7610475" y="874713"/>
            <a:ext cx="1047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7" name="文本框 2721796"/>
          <p:cNvSpPr txBox="1"/>
          <p:nvPr/>
        </p:nvSpPr>
        <p:spPr>
          <a:xfrm>
            <a:off x="7662863" y="874713"/>
            <a:ext cx="2886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卵白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8" name="文本框 2721797"/>
          <p:cNvSpPr txBox="1"/>
          <p:nvPr/>
        </p:nvSpPr>
        <p:spPr>
          <a:xfrm>
            <a:off x="1274763" y="2652713"/>
            <a:ext cx="4727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器官和系统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9" name="文本框 2721798"/>
          <p:cNvSpPr txBox="1"/>
          <p:nvPr/>
        </p:nvSpPr>
        <p:spPr>
          <a:xfrm>
            <a:off x="6986588" y="3846513"/>
            <a:ext cx="5953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卵未受精或胚胎已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800" name="文本框 2721799"/>
          <p:cNvSpPr txBox="1"/>
          <p:nvPr/>
        </p:nvSpPr>
        <p:spPr>
          <a:xfrm>
            <a:off x="-274637" y="4443413"/>
            <a:ext cx="2886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经死亡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2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  <p:bldP spid="2721797" grpId="0"/>
      <p:bldP spid="2721798" grpId="0"/>
      <p:bldP spid="2721799" grpId="0"/>
      <p:bldP spid="27218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陕西学业考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如图为鸡卵结构示意图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其中能发育成雏鸡的结构是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卵白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气室	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3603" name="218xswsj11.jpg" descr="id:2147495937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2913" y="2644775"/>
            <a:ext cx="3733800" cy="235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3605" name="文本框 2713604"/>
          <p:cNvSpPr txBox="1"/>
          <p:nvPr/>
        </p:nvSpPr>
        <p:spPr>
          <a:xfrm>
            <a:off x="9704388" y="2055813"/>
            <a:ext cx="2486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28047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养鸡场中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母鸡和公鸡一般是分开饲养的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在这种情形下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下列叙述中正确的是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所有母鸡下的蛋都不能孵出小鸡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所有母鸡下的蛋都能孵出小鸡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只有小部分母鸡下的蛋能孵出小鸡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分开饲养的母鸡不能下蛋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2876550" y="1458913"/>
            <a:ext cx="2374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 b="1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株洲学业考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关于生殖、发育的过程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家蚕的完全变态发育过程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青蛙的个体发育过程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人的胚胎发育过程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精子与卵细胞结合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胚盘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胎儿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鸟类的生殖和发育过程一定经历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交配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筑巢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孵卵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育雏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8048625" y="874713"/>
            <a:ext cx="2470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韵涵奶奶家的院门下有一燕窝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春天来了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燕子不停地衔泥筑巢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你知道燕子为什么要筑巢吗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581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588" y="3357563"/>
            <a:ext cx="2222500" cy="219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12.jpg" descr="id:214749581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075" y="3070225"/>
            <a:ext cx="2862263" cy="2579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学习了鸟的生殖和发育后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王庆同学对鸟卵的结构产生了浓厚的兴趣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他想以鸡卵为例来探究鸟卵的组成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请你帮助他共同完成实验。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7939" name="20sw8rj14.jpg" descr="id:214749594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2611438"/>
            <a:ext cx="6735763" cy="2386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9841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取一枚新鲜鸡卵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用手掌适度用力握一下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对外力的承受能力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说明该结构对鸡卵具有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作用。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用放大镜观察鸡卵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的表面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可以看到卵壳表面有许多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该结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构可有利于胚胎与外界间的气体交换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为了证实所观察到的结构的存在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将鸡卵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放在盛有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 ℃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温水的烧杯中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可以看到鸡卵的表面有许多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7" name="文本框 2728966"/>
          <p:cNvSpPr txBox="1"/>
          <p:nvPr/>
        </p:nvSpPr>
        <p:spPr>
          <a:xfrm>
            <a:off x="6300788" y="8747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卵壳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8" name="文本框 2728967"/>
          <p:cNvSpPr txBox="1"/>
          <p:nvPr/>
        </p:nvSpPr>
        <p:spPr>
          <a:xfrm>
            <a:off x="2478088" y="14589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保护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9" name="文本框 2728968"/>
          <p:cNvSpPr txBox="1"/>
          <p:nvPr/>
        </p:nvSpPr>
        <p:spPr>
          <a:xfrm>
            <a:off x="8116888" y="20558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小孔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70" name="文本框 2728969"/>
          <p:cNvSpPr txBox="1"/>
          <p:nvPr/>
        </p:nvSpPr>
        <p:spPr>
          <a:xfrm>
            <a:off x="8116888" y="32496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气泡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7" grpId="0"/>
      <p:bldP spid="2728968" grpId="0"/>
      <p:bldP spid="2728969" grpId="0"/>
      <p:bldP spid="27289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9587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用剪刀将开口处的内壳膜剪破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将卵壳内的物质轻轻倒入培养皿中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行仔细观察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可以发现卵黄悬浮于卵白中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卵黄的表面有一个白色的小圆点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小圆点结构是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图三中的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)[  ]_________,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它里面包含着细胞核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是进行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发育的部位。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在未受精的鸡蛋中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一个完整的卵细胞包括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三部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分结构。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4094163" y="2055813"/>
            <a:ext cx="600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7" name="文本框 2716676"/>
          <p:cNvSpPr txBox="1"/>
          <p:nvPr/>
        </p:nvSpPr>
        <p:spPr>
          <a:xfrm>
            <a:off x="4157663" y="2055813"/>
            <a:ext cx="2324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胚盘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8" name="文本框 2716677"/>
          <p:cNvSpPr txBox="1"/>
          <p:nvPr/>
        </p:nvSpPr>
        <p:spPr>
          <a:xfrm>
            <a:off x="-160337" y="2652713"/>
            <a:ext cx="2324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胚胎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9" name="文本框 2716678"/>
          <p:cNvSpPr txBox="1"/>
          <p:nvPr/>
        </p:nvSpPr>
        <p:spPr>
          <a:xfrm>
            <a:off x="5919788" y="3249613"/>
            <a:ext cx="5784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胚盘、卵黄、卵黄膜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668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950700" y="124841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  <p:bldP spid="2716677" grpId="0"/>
      <p:bldP spid="2716678" grpId="0"/>
      <p:bldP spid="27166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268730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鸟类的生殖与发育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P26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P27) 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生殖行为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鸟的生殖发育包括筑巢、求偶、交配、产卵、孵卵、育雏等过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程。求偶、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、产卵这三个环节是所有鸟类都具有的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育雏是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的行为。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1563688" y="2055813"/>
            <a:ext cx="1851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交配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9031288" y="2055813"/>
            <a:ext cx="2536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晚成鸟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  <p:bldP spid="263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61427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生殖特点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雌雄异体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发育成熟的雌、雄鸟进行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体内受精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雄鸟把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送入雌鸟体内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精子和卵细胞结合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卵生。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5218113" y="1458913"/>
            <a:ext cx="2517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交配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2563813" y="2055813"/>
            <a:ext cx="2517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8739188" y="2055813"/>
            <a:ext cx="3451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观察鸡卵的结构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9875" name="图片 26398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938" y="1824038"/>
            <a:ext cx="5656262" cy="257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9878" name="矩形 2639877"/>
          <p:cNvSpPr/>
          <p:nvPr/>
        </p:nvSpPr>
        <p:spPr>
          <a:xfrm>
            <a:off x="4940300" y="2435225"/>
            <a:ext cx="1044575" cy="4143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9879" name="矩形 2639878"/>
          <p:cNvSpPr/>
          <p:nvPr/>
        </p:nvSpPr>
        <p:spPr>
          <a:xfrm>
            <a:off x="5343525" y="3040063"/>
            <a:ext cx="65405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7347" name="图片 26173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963" y="1190625"/>
            <a:ext cx="7575550" cy="5024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7349" name="矩形 2617348"/>
          <p:cNvSpPr/>
          <p:nvPr/>
        </p:nvSpPr>
        <p:spPr>
          <a:xfrm>
            <a:off x="3871913" y="1187450"/>
            <a:ext cx="665162" cy="392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0" name="矩形 2617349"/>
          <p:cNvSpPr/>
          <p:nvPr/>
        </p:nvSpPr>
        <p:spPr>
          <a:xfrm>
            <a:off x="4903788" y="1770063"/>
            <a:ext cx="1057275" cy="3794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1" name="矩形 2617350"/>
          <p:cNvSpPr/>
          <p:nvPr/>
        </p:nvSpPr>
        <p:spPr>
          <a:xfrm>
            <a:off x="4192588" y="2279650"/>
            <a:ext cx="1020762" cy="4397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2" name="矩形 2617351"/>
          <p:cNvSpPr/>
          <p:nvPr/>
        </p:nvSpPr>
        <p:spPr>
          <a:xfrm>
            <a:off x="6246813" y="3336925"/>
            <a:ext cx="985837" cy="4397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3" name="矩形 2617352"/>
          <p:cNvSpPr/>
          <p:nvPr/>
        </p:nvSpPr>
        <p:spPr>
          <a:xfrm>
            <a:off x="4179888" y="3954463"/>
            <a:ext cx="1746250" cy="403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4" name="矩形 2617353"/>
          <p:cNvSpPr/>
          <p:nvPr/>
        </p:nvSpPr>
        <p:spPr>
          <a:xfrm>
            <a:off x="3859213" y="5581650"/>
            <a:ext cx="1020762" cy="4508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鸡卵的结构和功能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0899" name="12swr7wj.jpg" descr="id:214749583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6688" y="1739900"/>
            <a:ext cx="8448675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0901" name="矩形 2640900"/>
          <p:cNvSpPr/>
          <p:nvPr/>
        </p:nvSpPr>
        <p:spPr>
          <a:xfrm>
            <a:off x="4738688" y="2327275"/>
            <a:ext cx="688975" cy="392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2" name="矩形 2640901"/>
          <p:cNvSpPr/>
          <p:nvPr/>
        </p:nvSpPr>
        <p:spPr>
          <a:xfrm>
            <a:off x="4738688" y="3182938"/>
            <a:ext cx="985837" cy="403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3" name="矩形 2640902"/>
          <p:cNvSpPr/>
          <p:nvPr/>
        </p:nvSpPr>
        <p:spPr>
          <a:xfrm>
            <a:off x="4702175" y="4060825"/>
            <a:ext cx="665163" cy="3571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4" name="矩形 2640903"/>
          <p:cNvSpPr/>
          <p:nvPr/>
        </p:nvSpPr>
        <p:spPr>
          <a:xfrm>
            <a:off x="7243763" y="4060825"/>
            <a:ext cx="593725" cy="392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5" name="矩形 2640904"/>
          <p:cNvSpPr/>
          <p:nvPr/>
        </p:nvSpPr>
        <p:spPr>
          <a:xfrm>
            <a:off x="7540625" y="4548188"/>
            <a:ext cx="1128713" cy="3317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0906" name="矩形 2640905"/>
          <p:cNvSpPr/>
          <p:nvPr/>
        </p:nvSpPr>
        <p:spPr>
          <a:xfrm>
            <a:off x="4773613" y="5059363"/>
            <a:ext cx="606425" cy="392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鸟类适于陆地繁殖的特点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鸟卵贮存丰富的营养物质供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卵壳、卵壳膜保护卵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的丢失。</a:t>
            </a:r>
            <a:endParaRPr lang="zh-CN" altLang="en-US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2" name="文本框 2618371"/>
          <p:cNvSpPr txBox="1"/>
          <p:nvPr/>
        </p:nvSpPr>
        <p:spPr>
          <a:xfrm>
            <a:off x="3600450" y="1458913"/>
            <a:ext cx="4102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胚胎发育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3" name="文本框 2618372"/>
          <p:cNvSpPr txBox="1"/>
          <p:nvPr/>
        </p:nvSpPr>
        <p:spPr>
          <a:xfrm>
            <a:off x="3976688" y="2055813"/>
            <a:ext cx="2359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水分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8372" grpId="0"/>
      <p:bldP spid="2618373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3500</Words>
  <Application>WPS 演示</Application>
  <PresentationFormat/>
  <Paragraphs>277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2021-01-06T20:37:00Z</cp:lastPrinted>
  <dcterms:created xsi:type="dcterms:W3CDTF">2021-01-06T20:37:00Z</dcterms:created>
  <dcterms:modified xsi:type="dcterms:W3CDTF">2023-11-17T07:59:01Z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66292F87D2F1403BB454F68C32DE1B9B_12</vt:lpwstr>
  </property>
</Properties>
</file>