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437" r:id="rId5"/>
    <p:sldId id="435" r:id="rId6"/>
    <p:sldId id="733" r:id="rId7"/>
    <p:sldId id="734" r:id="rId8"/>
    <p:sldId id="735" r:id="rId9"/>
    <p:sldId id="736" r:id="rId10"/>
    <p:sldId id="737" r:id="rId11"/>
    <p:sldId id="738" r:id="rId12"/>
    <p:sldId id="739" r:id="rId13"/>
  </p:sldIdLst>
  <p:sldSz cx="12190730" cy="6859905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3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414" y="-366"/>
      </p:cViewPr>
      <p:guideLst>
        <p:guide orient="horz" pos="893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" Target="../slides/slide3.xml"/><Relationship Id="rId16" Type="http://schemas.openxmlformats.org/officeDocument/2006/relationships/slide" Target="../slides/slide2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123950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思维导图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建体系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核心考点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话中考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7750"/>
            <a:ext cx="7135813" cy="7810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第二十五章  疾病与免疫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9682" name="文本框 2759681"/>
          <p:cNvSpPr txBox="1"/>
          <p:nvPr/>
        </p:nvSpPr>
        <p:spPr>
          <a:xfrm>
            <a:off x="298450" y="569913"/>
            <a:ext cx="13219112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掌握急救常识可以提高抢救成功率。以下心肺复苏的步骤正确的是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A.①④③②		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B.①②③④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C.③②④①			D.④②①③ </a:t>
            </a:r>
            <a:endParaRPr lang="en-US" altLang="zh-CN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59683" name="20sw8rj81.jpg" descr="id:214749971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1676400"/>
            <a:ext cx="7742238" cy="181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59684" name="文本框 2759683"/>
          <p:cNvSpPr txBox="1"/>
          <p:nvPr/>
        </p:nvSpPr>
        <p:spPr>
          <a:xfrm>
            <a:off x="657225" y="1196975"/>
            <a:ext cx="7826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5968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96700" y="109474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96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思维导图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建体系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24492" name="图片 232449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8" y="800100"/>
            <a:ext cx="10569575" cy="532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图片 2324492"/>
          <p:cNvPicPr/>
          <p:nvPr/>
        </p:nvPicPr>
        <p:blipFill>
          <a:blip r:embed="rId3"/>
          <a:stretch>
            <a:fillRect/>
          </a:stretch>
        </p:blipFill>
        <p:spPr>
          <a:xfrm>
            <a:off x="2286000" y="742950"/>
            <a:ext cx="6619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4" name="图片 2324493"/>
          <p:cNvPicPr/>
          <p:nvPr/>
        </p:nvPicPr>
        <p:blipFill>
          <a:blip r:embed="rId3"/>
          <a:stretch>
            <a:fillRect/>
          </a:stretch>
        </p:blipFill>
        <p:spPr>
          <a:xfrm>
            <a:off x="8737600" y="717550"/>
            <a:ext cx="4333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5" name="图片 2324494"/>
          <p:cNvPicPr/>
          <p:nvPr/>
        </p:nvPicPr>
        <p:blipFill>
          <a:blip r:embed="rId3"/>
          <a:stretch>
            <a:fillRect/>
          </a:stretch>
        </p:blipFill>
        <p:spPr>
          <a:xfrm>
            <a:off x="6451600" y="1111250"/>
            <a:ext cx="484188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6" name="图片 2324495"/>
          <p:cNvPicPr/>
          <p:nvPr/>
        </p:nvPicPr>
        <p:blipFill>
          <a:blip r:embed="rId3"/>
          <a:stretch>
            <a:fillRect/>
          </a:stretch>
        </p:blipFill>
        <p:spPr>
          <a:xfrm>
            <a:off x="8866188" y="1125538"/>
            <a:ext cx="484187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7" name="图片 2324496"/>
          <p:cNvPicPr/>
          <p:nvPr/>
        </p:nvPicPr>
        <p:blipFill>
          <a:blip r:embed="rId3"/>
          <a:stretch>
            <a:fillRect/>
          </a:stretch>
        </p:blipFill>
        <p:spPr>
          <a:xfrm>
            <a:off x="3544888" y="1417638"/>
            <a:ext cx="91598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8" name="图片 2324497"/>
          <p:cNvPicPr/>
          <p:nvPr/>
        </p:nvPicPr>
        <p:blipFill>
          <a:blip r:embed="rId3"/>
          <a:stretch>
            <a:fillRect/>
          </a:stretch>
        </p:blipFill>
        <p:spPr>
          <a:xfrm>
            <a:off x="3532188" y="1773238"/>
            <a:ext cx="954087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9" name="图片 2324498"/>
          <p:cNvPicPr/>
          <p:nvPr/>
        </p:nvPicPr>
        <p:blipFill>
          <a:blip r:embed="rId3"/>
          <a:stretch>
            <a:fillRect/>
          </a:stretch>
        </p:blipFill>
        <p:spPr>
          <a:xfrm>
            <a:off x="3355975" y="2105025"/>
            <a:ext cx="509588" cy="16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0" name="图片 2324499"/>
          <p:cNvPicPr/>
          <p:nvPr/>
        </p:nvPicPr>
        <p:blipFill>
          <a:blip r:embed="rId3"/>
          <a:stretch>
            <a:fillRect/>
          </a:stretch>
        </p:blipFill>
        <p:spPr>
          <a:xfrm>
            <a:off x="3357563" y="2424113"/>
            <a:ext cx="509587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1" name="图片 2324500"/>
          <p:cNvPicPr/>
          <p:nvPr/>
        </p:nvPicPr>
        <p:blipFill>
          <a:blip r:embed="rId3"/>
          <a:stretch>
            <a:fillRect/>
          </a:stretch>
        </p:blipFill>
        <p:spPr>
          <a:xfrm>
            <a:off x="3587750" y="2717800"/>
            <a:ext cx="534988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2" name="图片 2324501"/>
          <p:cNvPicPr/>
          <p:nvPr/>
        </p:nvPicPr>
        <p:blipFill>
          <a:blip r:embed="rId3"/>
          <a:stretch>
            <a:fillRect/>
          </a:stretch>
        </p:blipFill>
        <p:spPr>
          <a:xfrm>
            <a:off x="5480050" y="2997200"/>
            <a:ext cx="1093788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3" name="图片 2324502"/>
          <p:cNvPicPr/>
          <p:nvPr/>
        </p:nvPicPr>
        <p:blipFill>
          <a:blip r:embed="rId3"/>
          <a:stretch>
            <a:fillRect/>
          </a:stretch>
        </p:blipFill>
        <p:spPr>
          <a:xfrm>
            <a:off x="3816350" y="3327400"/>
            <a:ext cx="827088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4" name="图片 2324503"/>
          <p:cNvPicPr/>
          <p:nvPr/>
        </p:nvPicPr>
        <p:blipFill>
          <a:blip r:embed="rId3"/>
          <a:stretch>
            <a:fillRect/>
          </a:stretch>
        </p:blipFill>
        <p:spPr>
          <a:xfrm>
            <a:off x="6597650" y="3314700"/>
            <a:ext cx="661988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5" name="图片 2324504"/>
          <p:cNvPicPr/>
          <p:nvPr/>
        </p:nvPicPr>
        <p:blipFill>
          <a:blip r:embed="rId3"/>
          <a:stretch>
            <a:fillRect/>
          </a:stretch>
        </p:blipFill>
        <p:spPr>
          <a:xfrm>
            <a:off x="3028950" y="3937000"/>
            <a:ext cx="509588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6" name="图片 2324505"/>
          <p:cNvPicPr/>
          <p:nvPr/>
        </p:nvPicPr>
        <p:blipFill>
          <a:blip r:embed="rId3"/>
          <a:stretch>
            <a:fillRect/>
          </a:stretch>
        </p:blipFill>
        <p:spPr>
          <a:xfrm>
            <a:off x="3727450" y="4254500"/>
            <a:ext cx="509588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7" name="图片 2324506"/>
          <p:cNvPicPr/>
          <p:nvPr/>
        </p:nvPicPr>
        <p:blipFill>
          <a:blip r:embed="rId3"/>
          <a:stretch>
            <a:fillRect/>
          </a:stretch>
        </p:blipFill>
        <p:spPr>
          <a:xfrm>
            <a:off x="3321050" y="4559300"/>
            <a:ext cx="700088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8" name="图片 2324507"/>
          <p:cNvPicPr/>
          <p:nvPr/>
        </p:nvPicPr>
        <p:blipFill>
          <a:blip r:embed="rId3"/>
          <a:stretch>
            <a:fillRect/>
          </a:stretch>
        </p:blipFill>
        <p:spPr>
          <a:xfrm>
            <a:off x="4044950" y="4864100"/>
            <a:ext cx="509588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09" name="图片 2324508"/>
          <p:cNvPicPr/>
          <p:nvPr/>
        </p:nvPicPr>
        <p:blipFill>
          <a:blip r:embed="rId3"/>
          <a:stretch>
            <a:fillRect/>
          </a:stretch>
        </p:blipFill>
        <p:spPr>
          <a:xfrm>
            <a:off x="3752850" y="5143500"/>
            <a:ext cx="1335088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10" name="图片 2324509"/>
          <p:cNvPicPr/>
          <p:nvPr/>
        </p:nvPicPr>
        <p:blipFill>
          <a:blip r:embed="rId3"/>
          <a:stretch>
            <a:fillRect/>
          </a:stretch>
        </p:blipFill>
        <p:spPr>
          <a:xfrm>
            <a:off x="10090150" y="5168900"/>
            <a:ext cx="611188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11" name="图片 2324510"/>
          <p:cNvPicPr/>
          <p:nvPr/>
        </p:nvPicPr>
        <p:blipFill>
          <a:blip r:embed="rId3"/>
          <a:stretch>
            <a:fillRect/>
          </a:stretch>
        </p:blipFill>
        <p:spPr>
          <a:xfrm>
            <a:off x="10407650" y="5473700"/>
            <a:ext cx="395288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12" name="图片 2324511"/>
          <p:cNvPicPr/>
          <p:nvPr/>
        </p:nvPicPr>
        <p:blipFill>
          <a:blip r:embed="rId3"/>
          <a:stretch>
            <a:fillRect/>
          </a:stretch>
        </p:blipFill>
        <p:spPr>
          <a:xfrm>
            <a:off x="3295650" y="5791200"/>
            <a:ext cx="738188" cy="20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24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24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24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324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324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324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324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324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324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324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324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324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324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324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324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324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324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324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324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2324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核心考点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话中考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601663"/>
            <a:ext cx="1166336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【考点一】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传染病及其预防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淄博学业考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下列图示中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属于人体第二道防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B.③④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D.②④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62028" name="20sw8rjxj25.jpg" descr="id:214749967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2374900"/>
            <a:ext cx="8042275" cy="189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3538" name="文本框 2753537"/>
          <p:cNvSpPr txBox="1"/>
          <p:nvPr/>
        </p:nvSpPr>
        <p:spPr>
          <a:xfrm>
            <a:off x="298450" y="493713"/>
            <a:ext cx="11593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本题通过免疫示意图考查免疫三道防线的区别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属于识图作答题。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表示皮肤的保护作用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表示溶菌酶杀灭细菌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表示呼吸道黏膜纤毛的清扫作用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表示吞噬细胞吞噬病菌。人体第二道防线主要是体液中的杀菌物质和吞噬细胞。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析图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皮肤和黏膜的作用属于保护人体的第一道防线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体液中的杀菌物质和吞噬细胞属于保护人体的第二道防线。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项正确。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62" name="文本框 2754561"/>
          <p:cNvSpPr txBox="1"/>
          <p:nvPr/>
        </p:nvSpPr>
        <p:spPr>
          <a:xfrm>
            <a:off x="298450" y="519113"/>
            <a:ext cx="12812713" cy="58896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某校的多位同学患上流感后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该校要求每个班级在下课时开窗通风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在放学后对教室消毒。该措施属于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　　　　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增强机体免疫力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为了人们的身体健康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现在各大医院都使用一次性输液器、注射器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预防传染病的角度分析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这属于预防措施中的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杀灭病原体	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4563" name="文本框 2754562"/>
          <p:cNvSpPr txBox="1"/>
          <p:nvPr/>
        </p:nvSpPr>
        <p:spPr>
          <a:xfrm>
            <a:off x="6626225" y="1755775"/>
            <a:ext cx="5921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4564" name="文本框 2754563"/>
          <p:cNvSpPr txBox="1"/>
          <p:nvPr/>
        </p:nvSpPr>
        <p:spPr>
          <a:xfrm>
            <a:off x="7794625" y="4321175"/>
            <a:ext cx="5921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63" grpId="0"/>
      <p:bldP spid="27545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586" name="文本框 2755585"/>
          <p:cNvSpPr txBox="1"/>
          <p:nvPr/>
        </p:nvSpPr>
        <p:spPr>
          <a:xfrm>
            <a:off x="298450" y="417513"/>
            <a:ext cx="128127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冬季和春季是呼吸道传染病的高发季节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下列属于呼吸道传染病预防措施的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生吃瓜果要清洗彻底且削皮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室内保持空气流通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消灭蟑螂、蜱虫等害虫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饭前便后要洗手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餐具要消毒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血吸虫是扁形动物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能寄生在人、畜的血管内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引起肠炎、肝硬化等疾病。我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国科研工作者通过长期调查研究总结出预防血吸虫病的有效方法是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消灭钉螺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避免下水作业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不吃草鱼、鲫鱼等淡水鱼以及虾类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不吃猪肉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5587" name="文本框 2755586"/>
          <p:cNvSpPr txBox="1"/>
          <p:nvPr/>
        </p:nvSpPr>
        <p:spPr>
          <a:xfrm>
            <a:off x="1908175" y="9763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5588" name="文本框 2755587"/>
          <p:cNvSpPr txBox="1"/>
          <p:nvPr/>
        </p:nvSpPr>
        <p:spPr>
          <a:xfrm>
            <a:off x="10366375" y="45577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5587" grpId="0"/>
      <p:bldP spid="27555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6610" name="文本框 2756609"/>
          <p:cNvSpPr txBox="1"/>
          <p:nvPr/>
        </p:nvSpPr>
        <p:spPr>
          <a:xfrm>
            <a:off x="298450" y="557213"/>
            <a:ext cx="115935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【考点二】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用药与急救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张家界学业考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生活中难免会遇到一些危急情况或意外伤害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面对突发情况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以下处理措施不合理的是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遇到有人溺水时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先保持其呼吸道畅通后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再实施人工呼吸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受伤时若出现喷射状出血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要压迫伤口的近心端进行止血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遇到突发心肌梗死的病人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应马上将病人抬上汽车送往医院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实施心肺复苏过程中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按压心脏与人工呼吸反复交替进行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按压和吹气的比例为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30∶2</a:t>
            </a:r>
            <a:endParaRPr lang="en-US" altLang="zh-CN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7634" name="文本框 2757633"/>
          <p:cNvSpPr txBox="1"/>
          <p:nvPr/>
        </p:nvSpPr>
        <p:spPr>
          <a:xfrm>
            <a:off x="298450" y="481013"/>
            <a:ext cx="115935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本题考查急救措施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属于联系实际应用题型。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抓住题干中的关键词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危急情况或意外伤害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联系所学知识分析作答。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对应选项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找准对应知识点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遇到有人溺水时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应先保持其呼吸道畅通后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再实施人工呼吸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受伤时若出现喷射状出血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是动脉出血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要压迫伤口的近心端进行止血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遇到突发心肌梗死的病人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应让他就地休息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不能随便搬动病人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可以给病人服用硝酸甘油等药物缓解疼痛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拨打“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120”;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实施心肺复苏过程中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按压心脏与人工呼吸反复交替进行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按压和吹气的比例为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30∶2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8658" name="文本框 2758657"/>
          <p:cNvSpPr txBox="1"/>
          <p:nvPr/>
        </p:nvSpPr>
        <p:spPr>
          <a:xfrm>
            <a:off x="298450" y="404813"/>
            <a:ext cx="133207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下列有关急救方法的叙述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对于突发心梗的病人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不要随意搬动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采取半卧位并及时给其服用硝酸甘油片等药物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对于因煤气中毒和溺水导致的呼吸暂停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进行人工呼吸前的处理方式一样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对于血液从伤口渗出的外伤患者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应在伤口处贴创可贴或用纱布止血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对于被毒蛇咬伤的人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要立即扎紧伤口近心端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下列有关急救常识的叙述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 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动脉出血时压住伤口远心端血管止血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静脉出血时压住伤口远心端血管止血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给严重疾病患者做简单急救处理后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还应该拨打急救电话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做人工呼吸时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使被救者仰卧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朝被救者口腔吹气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每分钟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8659" name="文本框 2758658"/>
          <p:cNvSpPr txBox="1"/>
          <p:nvPr/>
        </p:nvSpPr>
        <p:spPr>
          <a:xfrm>
            <a:off x="6524625" y="935038"/>
            <a:ext cx="6683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8660" name="文本框 2758659"/>
          <p:cNvSpPr txBox="1"/>
          <p:nvPr/>
        </p:nvSpPr>
        <p:spPr>
          <a:xfrm>
            <a:off x="6524625" y="3665538"/>
            <a:ext cx="6683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8659" grpId="0"/>
      <p:bldP spid="2758660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WPS 演示</Application>
  <PresentationFormat/>
  <Paragraphs>90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2021-01-06T21:05:00Z</cp:lastPrinted>
  <dcterms:created xsi:type="dcterms:W3CDTF">2021-01-06T21:05:00Z</dcterms:created>
  <dcterms:modified xsi:type="dcterms:W3CDTF">2023-11-17T06:20:21Z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FE584DF699DE43BFB31E2418C1AFF13C_12</vt:lpwstr>
  </property>
</Properties>
</file>