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435" r:id="rId17"/>
    <p:sldId id="698" r:id="rId18"/>
    <p:sldId id="699" r:id="rId19"/>
    <p:sldId id="445" r:id="rId20"/>
    <p:sldId id="736" r:id="rId21"/>
    <p:sldId id="737" r:id="rId22"/>
    <p:sldId id="738" r:id="rId23"/>
    <p:sldId id="739" r:id="rId24"/>
    <p:sldId id="731" r:id="rId25"/>
    <p:sldId id="740" r:id="rId26"/>
    <p:sldId id="732" r:id="rId27"/>
    <p:sldId id="741" r:id="rId28"/>
    <p:sldId id="735" r:id="rId29"/>
    <p:sldId id="742" r:id="rId30"/>
    <p:sldId id="743" r:id="rId31"/>
    <p:sldId id="744" r:id="rId32"/>
    <p:sldId id="733" r:id="rId33"/>
    <p:sldId id="734" r:id="rId34"/>
    <p:sldId id="745" r:id="rId35"/>
    <p:sldId id="746" r:id="rId36"/>
  </p:sldIdLst>
  <p:sldSz cx="12190730" cy="6859905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318" y="-210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7.xml"/><Relationship Id="rId17" Type="http://schemas.openxmlformats.org/officeDocument/2006/relationships/slide" Target="../slides/slide14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第四节　两栖类的生殖与发育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26730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两栖类的变态发育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P23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P24)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幼体和成体在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、生活习性等方面有显著的差异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这种发育称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、大鲵等。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4" name="文本框 2641923"/>
          <p:cNvSpPr txBox="1"/>
          <p:nvPr/>
        </p:nvSpPr>
        <p:spPr>
          <a:xfrm>
            <a:off x="2686050" y="1458913"/>
            <a:ext cx="3263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形态结构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5" name="文本框 2641924"/>
          <p:cNvSpPr txBox="1"/>
          <p:nvPr/>
        </p:nvSpPr>
        <p:spPr>
          <a:xfrm>
            <a:off x="-133350" y="2055813"/>
            <a:ext cx="3263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变态发育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6" name="文本框 2641925"/>
          <p:cNvSpPr txBox="1"/>
          <p:nvPr/>
        </p:nvSpPr>
        <p:spPr>
          <a:xfrm>
            <a:off x="2058988" y="2652713"/>
            <a:ext cx="1876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蟾蜍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24" grpId="0"/>
      <p:bldP spid="2641925" grpId="0"/>
      <p:bldP spid="26419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青蛙和昆虫的生殖和发育有哪些异同点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不同点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青蛙是体外受精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昆虫是体内受精。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相同点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都是有性生殖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变态发育。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两栖动物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幼体在水中生活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用鳃呼吸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长大后用肺和皮肤呼吸。两栖动物成体可以在潮湿的陆地上生活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但是生殖和发育过程离不开水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因为可以在两处生存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称为两栖。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两栖动物是冷血动物。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它是脊椎动物从水栖到陆栖的过渡类型。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9395" name="20sw8xsj10.jpg" descr="id:214749564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078038"/>
            <a:ext cx="7473950" cy="269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1033463"/>
            <a:ext cx="116379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内江学业考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如图为著名画家齐白石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先生的国画作品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蛙声十里出山泉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局部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让人无限遐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想。下列关于青蛙的叙述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青蛙的发育过程属于变态发育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青蛙的发育过程包括受精卵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成蛙三个阶段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青蛙属于两栖动物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其成体可在水中和潮湿的陆地上生活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在繁殖季节雄蛙鸣叫是为了吸引雌蛙前来抱对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成体外受精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8" name="21swjzk67.jpg" descr="id:214749566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2600" y="1712913"/>
            <a:ext cx="2200275" cy="430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30" name="文本框 2262029"/>
          <p:cNvSpPr txBox="1"/>
          <p:nvPr/>
        </p:nvSpPr>
        <p:spPr>
          <a:xfrm>
            <a:off x="5691188" y="2170113"/>
            <a:ext cx="2409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仔细观察图片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图中在山溪中游动的是蝌蚪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依据其与青蛙的关系及发育特点分析作答。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青蛙属于两栖动物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体外受精、变态发育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青蛙的发育过程包括受精卵、蝌蚪、幼蛙和成蛙四个阶段。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福建学业考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关于青蛙生殖和发育的叙述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受精在水中完成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受精卵是发育起点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蝌蚪尾部逐渐消失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成蛙用鳃呼吸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9704388" y="1458913"/>
            <a:ext cx="2486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16506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青蛙个体发育的起点是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雌蛙体内成熟的卵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刚孵出的小蝌蚪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刚由蝌蚪发育成的小青蛙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1" name="文本框 2378770"/>
          <p:cNvSpPr txBox="1"/>
          <p:nvPr/>
        </p:nvSpPr>
        <p:spPr>
          <a:xfrm>
            <a:off x="4459288" y="1357313"/>
            <a:ext cx="2613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1593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青岛学业考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下列关于动物的生殖、发育的叙述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图甲中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可表示有性生殖、变态发育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图甲中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可表示体内受精、卵生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图乙如果表示家蚕的发育过程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图乙如果表示青蛙的发育过程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是蝌蚪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7699" name="20swzk62.jpg" descr="id:214749568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1676400"/>
            <a:ext cx="4543425" cy="236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7701" name="文本框 2717700"/>
          <p:cNvSpPr txBox="1"/>
          <p:nvPr/>
        </p:nvSpPr>
        <p:spPr>
          <a:xfrm>
            <a:off x="9793288" y="874713"/>
            <a:ext cx="2155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28762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广安学业考改编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黄梅时节家家雨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青草池塘处处蛙。”每年的春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末夏初是青蛙的繁殖时期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也是池塘河边最热闹的时候。下列关于青蛙的生殖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发育特点说法正确的是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胎生、完全变态发育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卵生、变态发育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卵生、完全变态发育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胎生、变态发育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2859088" y="2055813"/>
            <a:ext cx="3476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2649220"/>
            <a:ext cx="12047220" cy="1811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336550" y="963613"/>
            <a:ext cx="127873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泰安质检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如图所示是青蛙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的一种生殖现象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下列关于这种现象的说法正确的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这是一种求偶现象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有利于雌雄蛙的识别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这是一种交配现象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有利于雌雄蛙进行体内受精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这是雌雄蛙抱对现象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有利于雌雄蛙同时排出生殖细胞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提高受精率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这是一种没有丝毫意义的行为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19swx8r9.jpg" descr="id:214749569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8488" y="1208088"/>
            <a:ext cx="3422650" cy="249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9749" name="文本框 2719748"/>
          <p:cNvSpPr txBox="1"/>
          <p:nvPr/>
        </p:nvSpPr>
        <p:spPr>
          <a:xfrm>
            <a:off x="738188" y="2093913"/>
            <a:ext cx="3095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3117512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福建学业考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大鲵的发育是变态发育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其幼体用鳃呼吸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成体用肺呼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吸。它属于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软体动物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环节动物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两栖动物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爬行动物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2084388" y="1458913"/>
            <a:ext cx="2663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27873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小蝌蚪在水中游来游去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招人喜爱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但是“小蝌蚪找妈妈”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找不到。幼体蝌蚪与成体青蛙的显著区别是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蝌蚪陆生、用肺呼吸、无尾、有四肢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蝌蚪水生、用肺呼吸、有尾、无四肢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蝌蚪陆生、用肺呼吸、有尾、有四肢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蝌蚪水生、用鳃呼吸、有尾、无四肢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6707188" y="1458913"/>
            <a:ext cx="2816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600075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下列动物都属于两栖动物的是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乌龟、箭毒蛙、鳄鱼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大鲵、海象、乌龟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蝾螈、大鲵、蟾蜍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蟾蜍、鳄鱼、野鸭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5803583" y="925513"/>
            <a:ext cx="2714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31556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一名同学在调查当地动物资源时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发现当地两栖动物的种类和数量比较多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么该地可能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炎热多雨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常年寒冷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炎热干燥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是工业化大城市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2135188" y="1497013"/>
            <a:ext cx="2638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31810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广济寺附近每年三月间会出现“万蟾聚会”的奇观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聚会的场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所为一片稻田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四周环山。据你所学知识分析其原因是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此处风光好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蟾蜍有群居习性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此处为稻田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水多、食物多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此处僻静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人烟稀少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8129588" y="14589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6730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仲夏傍晚清水池边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若隐若现的蛙鸣总让人心旷神怡。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关于青蛙的发育过程表述正确的是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5792788" y="2055813"/>
            <a:ext cx="2282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30032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俗话说“蛙满塘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谷满仓”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青蛙是“田园卫士”。青蛙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既能在水中生活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又能在陆地生活的主要原因是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青蛙体表无覆盖物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失水较快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青蛙的呼吸依赖肺和皮肤两种器官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在水中或陆地都没有足够的食物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身体散热差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不能长时间留在水中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6923088" y="1458913"/>
            <a:ext cx="2384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春末夏初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蛙鸣声声。下列叙述不正确的是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蛙鸣是求偶行为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青蛙用肺呼吸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皮肤辅助呼吸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青蛙在水中生殖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陆上发育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所以称为两栖动物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青蛙捕食稻田里的害虫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能提高水稻产量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9412288" y="874713"/>
            <a:ext cx="2587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323340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扬州质检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下列关于两栖动物的生殖和发育与环境条件关系的叙述中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两栖动物适合生存在温暖潮湿的地带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地球气候变得干燥是两栖动物由盛到衰的重要原因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两栖动物的生殖和发育不能摆脱水环境的限制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环境的变化不会影响两栖动物的生殖和发育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4" name="文本框 2728963"/>
          <p:cNvSpPr txBox="1"/>
          <p:nvPr/>
        </p:nvSpPr>
        <p:spPr>
          <a:xfrm>
            <a:off x="2046288" y="1458913"/>
            <a:ext cx="2740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8255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夏天雨后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李强同学陪奶奶在院子里乘凉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传来青蛙的阵阵鸣叫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李强想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青蛙为什么要鸣叫呢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557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3309938"/>
            <a:ext cx="2276475" cy="2246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9.jpg" descr="id:214749558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0" y="3273425"/>
            <a:ext cx="2638425" cy="245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如图是青蛙个体发育过程示意图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请据图回答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青蛙个体发育的起点是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      ]___________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的个体用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选填“鳃”或“肺”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呼吸。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青蛙是变温动物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在冬季来临时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就钻进洞内进行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4627" name="13sw45.jpg" descr="id:214749570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0" y="1881188"/>
            <a:ext cx="6731000" cy="194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4629" name="文本框 2714628"/>
          <p:cNvSpPr txBox="1"/>
          <p:nvPr/>
        </p:nvSpPr>
        <p:spPr>
          <a:xfrm>
            <a:off x="3646488" y="3884613"/>
            <a:ext cx="2168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0" name="文本框 2714629"/>
          <p:cNvSpPr txBox="1"/>
          <p:nvPr/>
        </p:nvSpPr>
        <p:spPr>
          <a:xfrm>
            <a:off x="4335463" y="3846513"/>
            <a:ext cx="3851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受精卵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1" name="文本框 2714630"/>
          <p:cNvSpPr txBox="1"/>
          <p:nvPr/>
        </p:nvSpPr>
        <p:spPr>
          <a:xfrm>
            <a:off x="2190750" y="4443413"/>
            <a:ext cx="2501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鳃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32" name="文本框 2714631"/>
          <p:cNvSpPr txBox="1"/>
          <p:nvPr/>
        </p:nvSpPr>
        <p:spPr>
          <a:xfrm>
            <a:off x="6832600" y="5040313"/>
            <a:ext cx="3175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冬眠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1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1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9" grpId="0"/>
      <p:bldP spid="2714630" grpId="0"/>
      <p:bldP spid="2714631" grpId="0"/>
      <p:bldP spid="27146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27238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李明同学善于观察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勤于思考。他在一个池塘中发现了一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些长有三条腿的畸形蛙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感到非常困惑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是什么原因造成了蛙的畸形呢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他猜想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这很可能与池塘的水质有关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于是决定通过实验探究解决心中的疑惑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请你帮助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他完成实验。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作出假设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2" name="文本框 2715651"/>
          <p:cNvSpPr txBox="1"/>
          <p:nvPr/>
        </p:nvSpPr>
        <p:spPr>
          <a:xfrm>
            <a:off x="1044575" y="3249613"/>
            <a:ext cx="729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蛙的畸形与水质有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或无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56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27492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设计方案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取两个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的鱼缸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编号为甲、乙。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在甲鱼缸中加入适量的池塘水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在乙鱼缸中加入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的河水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并各放入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一块同样的石块。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把健康状况相同的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只小蝌蚪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,_________________,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分别放入甲、乙两鱼缸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中饲养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饲喂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的食物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并注意定期换水。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一段时间后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观察蝌蚪的发育情况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并作好记录。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88" name="文本框 2729987"/>
          <p:cNvSpPr txBox="1"/>
          <p:nvPr/>
        </p:nvSpPr>
        <p:spPr>
          <a:xfrm>
            <a:off x="796925" y="1458913"/>
            <a:ext cx="3003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相同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89" name="文本框 2729988"/>
          <p:cNvSpPr txBox="1"/>
          <p:nvPr/>
        </p:nvSpPr>
        <p:spPr>
          <a:xfrm>
            <a:off x="6600825" y="2055813"/>
            <a:ext cx="3003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等量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90" name="文本框 2729989"/>
          <p:cNvSpPr txBox="1"/>
          <p:nvPr/>
        </p:nvSpPr>
        <p:spPr>
          <a:xfrm>
            <a:off x="3679825" y="3249613"/>
            <a:ext cx="5556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平均分成两组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91" name="文本框 2729990"/>
          <p:cNvSpPr txBox="1"/>
          <p:nvPr/>
        </p:nvSpPr>
        <p:spPr>
          <a:xfrm>
            <a:off x="990600" y="3846513"/>
            <a:ext cx="4279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等量相同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8" grpId="0"/>
      <p:bldP spid="2729989" grpId="0"/>
      <p:bldP spid="2729990" grpId="0"/>
      <p:bldP spid="272999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29016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预测及分析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若甲鱼缸中的蝌蚪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乙鱼缸中的蝌蚪都发育成正常蛙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则说明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若甲、乙两鱼缸中的蝌蚪都发育成正常蛙或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则说明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2" name="文本框 2731011"/>
          <p:cNvSpPr txBox="1"/>
          <p:nvPr/>
        </p:nvSpPr>
        <p:spPr>
          <a:xfrm>
            <a:off x="1931988" y="1458913"/>
            <a:ext cx="6143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有些发育成畸形蛙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3" name="文本框 2731012"/>
          <p:cNvSpPr txBox="1"/>
          <p:nvPr/>
        </p:nvSpPr>
        <p:spPr>
          <a:xfrm>
            <a:off x="-184150" y="2055813"/>
            <a:ext cx="6718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蛙的畸形与水质有关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4" name="文本框 2731013"/>
          <p:cNvSpPr txBox="1"/>
          <p:nvPr/>
        </p:nvSpPr>
        <p:spPr>
          <a:xfrm>
            <a:off x="5691188" y="2652713"/>
            <a:ext cx="5572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都有畸形蛙出现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5" name="文本框 2731014"/>
          <p:cNvSpPr txBox="1"/>
          <p:nvPr/>
        </p:nvSpPr>
        <p:spPr>
          <a:xfrm>
            <a:off x="-1174750" y="3249613"/>
            <a:ext cx="6718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蛙的畸形与水质无关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101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128500" y="11506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3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2" grpId="0"/>
      <p:bldP spid="2731013" grpId="0"/>
      <p:bldP spid="2731014" grpId="0"/>
      <p:bldP spid="27310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蛙的生殖与发育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P21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P23)</a:t>
            </a:r>
            <a:endParaRPr lang="en-US" altLang="zh-CN" u="sng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填出图中序号的名称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幼蛙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④_____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7827" name="13sw45b.jpg" descr="id:214749559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2301875"/>
            <a:ext cx="4711700" cy="295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7829" name="文本框 2637828"/>
          <p:cNvSpPr txBox="1"/>
          <p:nvPr/>
        </p:nvSpPr>
        <p:spPr>
          <a:xfrm>
            <a:off x="1595438" y="5040313"/>
            <a:ext cx="2473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4414838" y="5040313"/>
            <a:ext cx="2473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成蛙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9" grpId="0"/>
      <p:bldP spid="26378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雄蛙口角有一对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鸣叫以招引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抱对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雌雄蛙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促进排出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和精子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精子和卵细胞在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属于体外受精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8851" name="图片 26388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224088"/>
            <a:ext cx="546100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8852" name="图片 26388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3430588"/>
            <a:ext cx="546100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8854" name="文本框 2638853"/>
          <p:cNvSpPr txBox="1"/>
          <p:nvPr/>
        </p:nvSpPr>
        <p:spPr>
          <a:xfrm>
            <a:off x="2833688" y="14589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鸣囊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5487988" y="14589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雌蛙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6" name="文本框 2638855"/>
          <p:cNvSpPr txBox="1"/>
          <p:nvPr/>
        </p:nvSpPr>
        <p:spPr>
          <a:xfrm>
            <a:off x="1500188" y="26527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抱对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7" name="文本框 2638856"/>
          <p:cNvSpPr txBox="1"/>
          <p:nvPr/>
        </p:nvSpPr>
        <p:spPr>
          <a:xfrm>
            <a:off x="3575050" y="2652713"/>
            <a:ext cx="3162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8" name="文本框 2638857"/>
          <p:cNvSpPr txBox="1"/>
          <p:nvPr/>
        </p:nvSpPr>
        <p:spPr>
          <a:xfrm>
            <a:off x="2833688" y="38465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水中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9" name="文本框 2638858"/>
          <p:cNvSpPr txBox="1"/>
          <p:nvPr/>
        </p:nvSpPr>
        <p:spPr>
          <a:xfrm>
            <a:off x="4895850" y="3846513"/>
            <a:ext cx="3162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4" grpId="0"/>
      <p:bldP spid="2638855" grpId="0"/>
      <p:bldP spid="2638856" grpId="0"/>
      <p:bldP spid="2638857" grpId="0"/>
      <p:bldP spid="2638858" grpId="0"/>
      <p:bldP spid="26388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生殖、发育特点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变态发育。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9875" name="图片 26398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463" y="1692275"/>
            <a:ext cx="6264275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9877" name="矩形 2639876"/>
          <p:cNvSpPr/>
          <p:nvPr/>
        </p:nvSpPr>
        <p:spPr>
          <a:xfrm>
            <a:off x="938213" y="1928813"/>
            <a:ext cx="1092200" cy="46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9878" name="矩形 2639877"/>
          <p:cNvSpPr/>
          <p:nvPr/>
        </p:nvSpPr>
        <p:spPr>
          <a:xfrm>
            <a:off x="2209800" y="2806700"/>
            <a:ext cx="647700" cy="393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9879" name="矩形 2639878"/>
          <p:cNvSpPr/>
          <p:nvPr/>
        </p:nvSpPr>
        <p:spPr>
          <a:xfrm>
            <a:off x="4038600" y="2794000"/>
            <a:ext cx="723900" cy="393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9880" name="矩形 2639879"/>
          <p:cNvSpPr/>
          <p:nvPr/>
        </p:nvSpPr>
        <p:spPr>
          <a:xfrm>
            <a:off x="1447800" y="3352800"/>
            <a:ext cx="431800" cy="355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9881" name="文本框 2639880"/>
          <p:cNvSpPr txBox="1"/>
          <p:nvPr/>
        </p:nvSpPr>
        <p:spPr>
          <a:xfrm>
            <a:off x="3957638" y="3846513"/>
            <a:ext cx="2397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体外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3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7450" name="表格 2617449"/>
          <p:cNvGraphicFramePr>
            <a:graphicFrameLocks noGrp="1"/>
          </p:cNvGraphicFramePr>
          <p:nvPr/>
        </p:nvGraphicFramePr>
        <p:xfrm>
          <a:off x="611188" y="1633538"/>
          <a:ext cx="11066463" cy="4197094"/>
        </p:xfrm>
        <a:graphic>
          <a:graphicData uri="http://schemas.openxmlformats.org/drawingml/2006/table">
            <a:tbl>
              <a:tblPr/>
              <a:tblGrid>
                <a:gridCol w="1674813"/>
                <a:gridCol w="3962400"/>
                <a:gridCol w="5429250"/>
              </a:tblGrid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/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9525" cap="rnd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蝌　蚪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成　蛙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0600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图　示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/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/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7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特 点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像鱼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有尾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呼吸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有四肢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无尾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呼吸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兼用皮肤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辅助呼吸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生活环境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17346" name="文本框 2617345"/>
          <p:cNvSpPr txBox="1"/>
          <p:nvPr/>
        </p:nvSpPr>
        <p:spPr>
          <a:xfrm>
            <a:off x="298450" y="7731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蝌蚪与成蛙的比较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7347" name="15swr1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1713" y="2411413"/>
            <a:ext cx="3298825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7353" name="矩形 2617352"/>
          <p:cNvSpPr/>
          <p:nvPr/>
        </p:nvSpPr>
        <p:spPr>
          <a:xfrm>
            <a:off x="1427163" y="2281238"/>
            <a:ext cx="1000125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7355" name="矩形 2617354"/>
          <p:cNvSpPr/>
          <p:nvPr/>
        </p:nvSpPr>
        <p:spPr>
          <a:xfrm>
            <a:off x="1427163" y="2281238"/>
            <a:ext cx="4881562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17348" name="15swr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463" y="2489200"/>
            <a:ext cx="3032125" cy="179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7452" name="文本框 2617451"/>
          <p:cNvSpPr txBox="1"/>
          <p:nvPr/>
        </p:nvSpPr>
        <p:spPr>
          <a:xfrm>
            <a:off x="4341813" y="4418013"/>
            <a:ext cx="1184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鳃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453" name="文本框 2617452"/>
          <p:cNvSpPr txBox="1"/>
          <p:nvPr/>
        </p:nvSpPr>
        <p:spPr>
          <a:xfrm>
            <a:off x="8342313" y="4227513"/>
            <a:ext cx="1184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肺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454" name="文本框 2617453"/>
          <p:cNvSpPr txBox="1"/>
          <p:nvPr/>
        </p:nvSpPr>
        <p:spPr>
          <a:xfrm>
            <a:off x="3330575" y="5129213"/>
            <a:ext cx="1873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水中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455" name="文本框 2617454"/>
          <p:cNvSpPr txBox="1"/>
          <p:nvPr/>
        </p:nvSpPr>
        <p:spPr>
          <a:xfrm>
            <a:off x="6989763" y="5129213"/>
            <a:ext cx="3952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水中和陆地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7452" grpId="0"/>
      <p:bldP spid="2617453" grpId="0"/>
      <p:bldP spid="2617454" grpId="0"/>
      <p:bldP spid="26174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雌雄蛙抱对是在交配吗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有什么重要意义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不是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青蛙的受精方式是体外受精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抱对有利于促使雌雄蛙同时排出卵细胞和精子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有利于完成受精作用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提高受精率。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青蛙鸣叫是雄蛙为了吸引雌蛙前来抱对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属于繁殖行为中的求偶行为。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两栖动物发育过程记忆口诀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幼体水中鳃呼吸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先长后肢再前肢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成体水陆可两栖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皮肤辅助肺呼吸。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3406</Words>
  <Application>WPS 演示</Application>
  <PresentationFormat/>
  <Paragraphs>311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等线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2021-01-06T20:35:00Z</cp:lastPrinted>
  <dcterms:created xsi:type="dcterms:W3CDTF">2021-01-06T20:35:00Z</dcterms:created>
  <dcterms:modified xsi:type="dcterms:W3CDTF">2023-11-17T07:58:31Z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062628373CA54F5BB88EB84561B5C933_12</vt:lpwstr>
  </property>
</Properties>
</file>