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4" r:id="rId4"/>
    <p:sldId id="657" r:id="rId5"/>
    <p:sldId id="437" r:id="rId6"/>
    <p:sldId id="658" r:id="rId7"/>
    <p:sldId id="659" r:id="rId8"/>
    <p:sldId id="660" r:id="rId9"/>
    <p:sldId id="638" r:id="rId10"/>
    <p:sldId id="661" r:id="rId11"/>
    <p:sldId id="639" r:id="rId12"/>
    <p:sldId id="662" r:id="rId13"/>
    <p:sldId id="649" r:id="rId14"/>
    <p:sldId id="663" r:id="rId15"/>
    <p:sldId id="640" r:id="rId16"/>
    <p:sldId id="670" r:id="rId17"/>
    <p:sldId id="435" r:id="rId18"/>
    <p:sldId id="698" r:id="rId19"/>
    <p:sldId id="445" r:id="rId20"/>
    <p:sldId id="736" r:id="rId21"/>
    <p:sldId id="737" r:id="rId22"/>
    <p:sldId id="738" r:id="rId23"/>
    <p:sldId id="739" r:id="rId24"/>
    <p:sldId id="731" r:id="rId25"/>
    <p:sldId id="740" r:id="rId26"/>
    <p:sldId id="732" r:id="rId27"/>
    <p:sldId id="741" r:id="rId28"/>
    <p:sldId id="742" r:id="rId29"/>
    <p:sldId id="743" r:id="rId30"/>
    <p:sldId id="745" r:id="rId31"/>
    <p:sldId id="744" r:id="rId32"/>
    <p:sldId id="735" r:id="rId33"/>
    <p:sldId id="733" r:id="rId34"/>
    <p:sldId id="734" r:id="rId35"/>
    <p:sldId id="746" r:id="rId36"/>
    <p:sldId id="747" r:id="rId37"/>
    <p:sldId id="748" r:id="rId38"/>
  </p:sldIdLst>
  <p:sldSz cx="12190730" cy="6859905"/>
  <p:notesSz cx="6858000" cy="9144000"/>
  <p:custDataLst>
    <p:tags r:id="rId4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1pPr>
    <a:lvl2pPr marL="457200" lvl="1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2pPr>
    <a:lvl3pPr marL="914400" lvl="2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3pPr>
    <a:lvl4pPr marL="1371600" lvl="3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4pPr>
    <a:lvl5pPr marL="1828800" lvl="4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5pPr>
    <a:lvl6pPr marL="2286000" lvl="5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6pPr>
    <a:lvl7pPr marL="2743200" lvl="6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7pPr>
    <a:lvl8pPr marL="3200400" lvl="7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8pPr>
    <a:lvl9pPr marL="3657600" lvl="8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7" userDrawn="1">
          <p15:clr>
            <a:srgbClr val="A4A3A4"/>
          </p15:clr>
        </p15:guide>
        <p15:guide id="2" orient="horz" pos="273" userDrawn="1">
          <p15:clr>
            <a:srgbClr val="A4A3A4"/>
          </p15:clr>
        </p15:guide>
        <p15:guide id="3" pos="8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878"/>
    <p:restoredTop sz="94660"/>
  </p:normalViewPr>
  <p:slideViewPr>
    <p:cSldViewPr snapToGrid="0" showGuides="1">
      <p:cViewPr varScale="1">
        <p:scale>
          <a:sx n="80" d="100"/>
          <a:sy n="80" d="100"/>
        </p:scale>
        <p:origin x="-114" y="-96"/>
      </p:cViewPr>
      <p:guideLst>
        <p:guide orient="horz" pos="917"/>
        <p:guide orient="horz" pos="273"/>
        <p:guide pos="81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1.xml"/><Relationship Id="rId39" Type="http://schemas.openxmlformats.org/officeDocument/2006/relationships/presProps" Target="presProps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" Target="../slides/slide17.xml"/><Relationship Id="rId17" Type="http://schemas.openxmlformats.org/officeDocument/2006/relationships/slide" Target="../slides/slide15.xml"/><Relationship Id="rId16" Type="http://schemas.openxmlformats.org/officeDocument/2006/relationships/slide" Target="../slides/slide3.xml"/><Relationship Id="rId15" Type="http://schemas.openxmlformats.org/officeDocument/2006/relationships/image" Target="../media/image4.png"/><Relationship Id="rId14" Type="http://schemas.openxmlformats.org/officeDocument/2006/relationships/image" Target="../media/image3.GIF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slide" Target="../slides/slid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0" name="矩形 11"/>
          <p:cNvSpPr/>
          <p:nvPr userDrawn="1"/>
        </p:nvSpPr>
        <p:spPr>
          <a:xfrm>
            <a:off x="1957388" y="1677988"/>
            <a:ext cx="7488237" cy="4129087"/>
          </a:xfrm>
          <a:prstGeom prst="rect">
            <a:avLst/>
          </a:prstGeom>
          <a:solidFill>
            <a:schemeClr val="tx1">
              <a:alpha val="10001"/>
            </a:schemeClr>
          </a:solidFill>
          <a:ln w="25400">
            <a:noFill/>
          </a:ln>
        </p:spPr>
        <p:txBody>
          <a:bodyPr lIns="91393" tIns="45696" rIns="91393" bIns="45696" anchor="ctr"/>
          <a:p>
            <a:pPr lvl="0" algn="ctr" defTabSz="1217930">
              <a:lnSpc>
                <a:spcPct val="100000"/>
              </a:lnSpc>
            </a:pPr>
            <a:endParaRPr sz="2400" b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523805" name="图片 1523804" descr="11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flipH="1">
            <a:off x="9655175" y="2439988"/>
            <a:ext cx="1679575" cy="2284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6" name="文本框 25"/>
          <p:cNvSpPr txBox="1"/>
          <p:nvPr userDrawn="1"/>
        </p:nvSpPr>
        <p:spPr>
          <a:xfrm>
            <a:off x="1992313" y="3643313"/>
            <a:ext cx="5903912" cy="1639887"/>
          </a:xfrm>
          <a:prstGeom prst="rect">
            <a:avLst/>
          </a:prstGeom>
          <a:noFill/>
          <a:ln w="9525">
            <a:noFill/>
          </a:ln>
        </p:spPr>
        <p:txBody>
          <a:bodyPr lIns="91393" tIns="45696" rIns="91393" bIns="45696">
            <a:spAutoFit/>
          </a:bodyPr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23812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3291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3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846638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8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38084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8" name="矩形 1523807">
            <a:hlinkClick r:id="rId16" action="ppaction://hlinksldjump"/>
          </p:cNvPr>
          <p:cNvSpPr/>
          <p:nvPr userDrawn="1"/>
        </p:nvSpPr>
        <p:spPr>
          <a:xfrm>
            <a:off x="2005013" y="3794125"/>
            <a:ext cx="3836987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0" name="矩形 1523809">
            <a:hlinkClick r:id="rId17" action="ppaction://hlinksldjump"/>
          </p:cNvPr>
          <p:cNvSpPr/>
          <p:nvPr userDrawn="1"/>
        </p:nvSpPr>
        <p:spPr>
          <a:xfrm>
            <a:off x="1997075" y="4306888"/>
            <a:ext cx="385762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4" name="矩形 1523813">
            <a:hlinkClick r:id="rId18" action="ppaction://hlinksldjump"/>
          </p:cNvPr>
          <p:cNvSpPr/>
          <p:nvPr userDrawn="1"/>
        </p:nvSpPr>
        <p:spPr>
          <a:xfrm>
            <a:off x="1985963" y="4816475"/>
            <a:ext cx="388937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9187" name="矩形 2269186">
            <a:hlinkClick r:id="rId14" action="ppaction://hlinksldjump"/>
          </p:cNvPr>
          <p:cNvSpPr/>
          <p:nvPr userDrawn="1"/>
        </p:nvSpPr>
        <p:spPr>
          <a:xfrm>
            <a:off x="10223500" y="76200"/>
            <a:ext cx="1054100" cy="4064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9" name="矩形 368658"/>
          <p:cNvSpPr/>
          <p:nvPr/>
        </p:nvSpPr>
        <p:spPr>
          <a:xfrm>
            <a:off x="2032000" y="2319338"/>
            <a:ext cx="7135813" cy="776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ctr">
            <a:spAutoFit/>
          </a:bodyPr>
          <a:lstStyle/>
          <a:p>
            <a:pPr defTabSz="1171575" eaLnBrk="0" hangingPunct="0">
              <a:lnSpc>
                <a:spcPct val="120000"/>
              </a:lnSpc>
            </a:pPr>
            <a:r>
              <a:rPr lang="zh-CN" altLang="en-US" sz="3600" b="0">
                <a:latin typeface="黑体" panose="02010609060101010101" pitchFamily="2" charset="-122"/>
                <a:ea typeface="黑体" panose="02010609060101010101" pitchFamily="2" charset="-122"/>
              </a:rPr>
              <a:t>第四节　遗传病和优生优育</a:t>
            </a:r>
            <a:endParaRPr lang="zh-CN" altLang="en-US" sz="3600" b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22" name="文本框 2641921"/>
          <p:cNvSpPr txBox="1"/>
          <p:nvPr/>
        </p:nvSpPr>
        <p:spPr>
          <a:xfrm>
            <a:off x="298450" y="925513"/>
            <a:ext cx="1159351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知识点二　优生优育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P50)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概念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优生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让每个家庭生育出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的孩子。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优育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让每个出生的孩子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成长。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1924" name="文本框 2641923"/>
          <p:cNvSpPr txBox="1"/>
          <p:nvPr/>
        </p:nvSpPr>
        <p:spPr>
          <a:xfrm>
            <a:off x="3152775" y="2055813"/>
            <a:ext cx="33210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健康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1925" name="文本框 2641924"/>
          <p:cNvSpPr txBox="1"/>
          <p:nvPr/>
        </p:nvSpPr>
        <p:spPr>
          <a:xfrm>
            <a:off x="3152775" y="2652713"/>
            <a:ext cx="33210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健康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4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4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1924" grpId="0"/>
      <p:bldP spid="26419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8610" name="文本框 2628609"/>
          <p:cNvSpPr txBox="1"/>
          <p:nvPr/>
        </p:nvSpPr>
        <p:spPr>
          <a:xfrm>
            <a:off x="298450" y="925513"/>
            <a:ext cx="1278096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措施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禁止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是预防遗传病发生的最有效的措施之一。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遗传咨询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目的是避免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患儿的出生。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产前诊断。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概念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医生在胎儿出生前采用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检查、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超检查或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等方法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确定胎儿是否患有某种遗传病。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优点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就能将有遗传病或严重畸形的胎儿及时检查出来。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28615" name="文本框 2628614"/>
          <p:cNvSpPr txBox="1"/>
          <p:nvPr/>
        </p:nvSpPr>
        <p:spPr>
          <a:xfrm>
            <a:off x="485775" y="1458913"/>
            <a:ext cx="36766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近亲结婚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28616" name="文本框 2628615"/>
          <p:cNvSpPr txBox="1"/>
          <p:nvPr/>
        </p:nvSpPr>
        <p:spPr>
          <a:xfrm>
            <a:off x="3198813" y="2055813"/>
            <a:ext cx="28987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遗传病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28617" name="文本框 2628616"/>
          <p:cNvSpPr txBox="1"/>
          <p:nvPr/>
        </p:nvSpPr>
        <p:spPr>
          <a:xfrm>
            <a:off x="3813175" y="3249613"/>
            <a:ext cx="36766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羊水穿刺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28618" name="文本框 2628617"/>
          <p:cNvSpPr txBox="1"/>
          <p:nvPr/>
        </p:nvSpPr>
        <p:spPr>
          <a:xfrm>
            <a:off x="7800975" y="3249613"/>
            <a:ext cx="36766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基因诊断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28619" name="文本框 2628618"/>
          <p:cNvSpPr txBox="1"/>
          <p:nvPr/>
        </p:nvSpPr>
        <p:spPr>
          <a:xfrm>
            <a:off x="815975" y="4443413"/>
            <a:ext cx="36766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妊娠早期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2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2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28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2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28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8615" grpId="0"/>
      <p:bldP spid="2628616" grpId="0"/>
      <p:bldP spid="2628617" grpId="0"/>
      <p:bldP spid="2628618" grpId="0"/>
      <p:bldP spid="26286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2946" name="文本框 2642945"/>
          <p:cNvSpPr txBox="1"/>
          <p:nvPr/>
        </p:nvSpPr>
        <p:spPr>
          <a:xfrm>
            <a:off x="298450" y="925513"/>
            <a:ext cx="13203238" cy="13081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意义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提倡优生优育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已经成为我国人口政策中的重要内容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这对提高国民的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、生活水平和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等都具有积极的意义。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2948" name="文本框 2642947"/>
          <p:cNvSpPr txBox="1"/>
          <p:nvPr/>
        </p:nvSpPr>
        <p:spPr>
          <a:xfrm>
            <a:off x="-730250" y="1458913"/>
            <a:ext cx="37973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健康水平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2949" name="文本框 2642948"/>
          <p:cNvSpPr txBox="1"/>
          <p:nvPr/>
        </p:nvSpPr>
        <p:spPr>
          <a:xfrm>
            <a:off x="2762250" y="1458913"/>
            <a:ext cx="37973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人口素质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4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4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2948" grpId="0"/>
      <p:bldP spid="26429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9394" name="文本框 2619393"/>
          <p:cNvSpPr txBox="1"/>
          <p:nvPr/>
        </p:nvSpPr>
        <p:spPr>
          <a:xfrm>
            <a:off x="298450" y="925513"/>
            <a:ext cx="11593513" cy="19034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深入思考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两个正常且没有遗传病的人结婚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后代是否一定不患遗传病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不一定。只是后代患遗传病的几率低。</a:t>
            </a:r>
            <a:endParaRPr lang="zh-CN" altLang="en-US"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9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0114" name="文本框 2650113"/>
          <p:cNvSpPr txBox="1"/>
          <p:nvPr/>
        </p:nvSpPr>
        <p:spPr>
          <a:xfrm>
            <a:off x="298450" y="925513"/>
            <a:ext cx="11593513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algn="ctr"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【主干知识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思维导图】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50115" name="20sw8xsj17.jpg" descr="id:2147497054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3700" y="2006600"/>
            <a:ext cx="6565900" cy="3419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2024" name="文本框 226202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62025" name="文本框 2262024"/>
          <p:cNvSpPr txBox="1"/>
          <p:nvPr/>
        </p:nvSpPr>
        <p:spPr>
          <a:xfrm>
            <a:off x="298450" y="1103313"/>
            <a:ext cx="12649200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【典题例证】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仙桃学业考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禁止近亲结婚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有益于家庭幸福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民族兴旺。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对此理解正确的是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如果某小孩患有隐性遗传病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那么他的父母亲一定是近亲关系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如果一对近亲夫妇表现正常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那么他们的孩子不可能患遗传病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携带某隐性致病基因的近亲结婚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他们的孩子患该病的几率增加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若一家族有过某隐性遗传病病史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则其后代携带该致病基因的几率小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262028" name="文本框 2262027"/>
          <p:cNvSpPr txBox="1"/>
          <p:nvPr/>
        </p:nvSpPr>
        <p:spPr>
          <a:xfrm>
            <a:off x="3446463" y="1636713"/>
            <a:ext cx="23018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62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20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8786" name="文本框 2678785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【名师讲题】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审题技巧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抓住遗传病与近亲结婚的关系是解答本题的关键。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扫清障碍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人类的大多数遗传病是由隐性基因控制的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因此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孩子患病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父母不一定患病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父母表现正常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孩子有可能患病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家族有过某隐性遗传病病史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则其后代携带该致病基因的几率增大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携带某隐性致病基因的近亲结婚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他们的孩子患该病的几率会增加。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8759" name="文本框 2378758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78768" name="文本框 2378767"/>
          <p:cNvSpPr txBox="1"/>
          <p:nvPr/>
        </p:nvSpPr>
        <p:spPr>
          <a:xfrm>
            <a:off x="298450" y="825500"/>
            <a:ext cx="12825413" cy="3094038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分钟基础对点练】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开封学业考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先天性愚型是第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号染色体比正常人多了一条导致的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通常为先天性中度智力障碍。由此可见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这种疾病属于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非遗传病　　　　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遗传病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传染病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激素缺乏病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78771" name="文本框 2378770"/>
          <p:cNvSpPr txBox="1"/>
          <p:nvPr/>
        </p:nvSpPr>
        <p:spPr>
          <a:xfrm>
            <a:off x="8120063" y="1954213"/>
            <a:ext cx="23272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78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877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7698" name="文本框 2717697"/>
          <p:cNvSpPr txBox="1"/>
          <p:nvPr/>
        </p:nvSpPr>
        <p:spPr>
          <a:xfrm>
            <a:off x="298450" y="925513"/>
            <a:ext cx="12555538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辽阳学业考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白化病是由隐性基因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(a)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控制的遗传病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肤色表现正常的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一对夫妇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生了一个白化病孩子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再生一个白化病孩子的基因组成和概率分别是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				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A.Aa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25%			B.aa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12.5%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C.Aa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12.5%			D.aa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25%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7700" name="文本框 2717699"/>
          <p:cNvSpPr txBox="1"/>
          <p:nvPr/>
        </p:nvSpPr>
        <p:spPr>
          <a:xfrm>
            <a:off x="9063038" y="2055813"/>
            <a:ext cx="27781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7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77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8722" name="文本框 2718721"/>
          <p:cNvSpPr txBox="1"/>
          <p:nvPr/>
        </p:nvSpPr>
        <p:spPr>
          <a:xfrm>
            <a:off x="298450" y="925513"/>
            <a:ext cx="115935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珠海质检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下列都属于遗传病的一组是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先天性聋哑、手足口病、佝偻病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流感、甲肝、细菌性痢疾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白化病、色盲、苯丙酮尿症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坏血病、脚气病、艾滋病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8724" name="文本框 2718723"/>
          <p:cNvSpPr txBox="1"/>
          <p:nvPr/>
        </p:nvSpPr>
        <p:spPr>
          <a:xfrm>
            <a:off x="6916738" y="874713"/>
            <a:ext cx="23971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87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6803" name="图片 26368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2636838"/>
            <a:ext cx="11271250" cy="1581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9746" name="文本框 2719745"/>
          <p:cNvSpPr txBox="1"/>
          <p:nvPr/>
        </p:nvSpPr>
        <p:spPr>
          <a:xfrm>
            <a:off x="298450" y="925513"/>
            <a:ext cx="11593513" cy="19034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易错警示题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我国婚姻法规定禁止近亲结婚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下列属于直系血亲的是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亲兄妹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姑舅表兄妹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姨娘表兄妹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爷爷和孙女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9748" name="文本框 2719747"/>
          <p:cNvSpPr txBox="1"/>
          <p:nvPr/>
        </p:nvSpPr>
        <p:spPr>
          <a:xfrm>
            <a:off x="10212388" y="874713"/>
            <a:ext cx="19780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974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0770" name="文本框 2720769"/>
          <p:cNvSpPr txBox="1"/>
          <p:nvPr/>
        </p:nvSpPr>
        <p:spPr>
          <a:xfrm>
            <a:off x="298450" y="925513"/>
            <a:ext cx="12733338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我国婚姻法明确规定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直系血亲和三代以内的旁系血亲禁止结婚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下列血亲关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系属于旁系血亲的是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孙子女 　	外孙子女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祖父　	祖母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表兄弟 　	表姐妹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外祖父　	外祖母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0772" name="文本框 2720771"/>
          <p:cNvSpPr txBox="1"/>
          <p:nvPr/>
        </p:nvSpPr>
        <p:spPr>
          <a:xfrm>
            <a:off x="3101975" y="1458913"/>
            <a:ext cx="19240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077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2578" name="文本框 2712577"/>
          <p:cNvSpPr txBox="1"/>
          <p:nvPr/>
        </p:nvSpPr>
        <p:spPr>
          <a:xfrm>
            <a:off x="298450" y="925513"/>
            <a:ext cx="126857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生活链接题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)《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红楼梦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小说中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林黛玉是贾母的外孙女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贾宝玉是贾母的孙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从科学角度看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他们相爱却不宜结婚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其理由是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林黛玉出身卑微非门当户对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他俩是近亲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后代不符合优生原则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贾宝玉已有妻室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不符合婚姻法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自由恋爱有违父母之命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2580" name="文本框 2712579"/>
          <p:cNvSpPr txBox="1"/>
          <p:nvPr/>
        </p:nvSpPr>
        <p:spPr>
          <a:xfrm>
            <a:off x="7953375" y="1458913"/>
            <a:ext cx="26606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2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258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1794" name="文本框 2721793"/>
          <p:cNvSpPr txBox="1"/>
          <p:nvPr/>
        </p:nvSpPr>
        <p:spPr>
          <a:xfrm>
            <a:off x="298450" y="925513"/>
            <a:ext cx="12804775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遗传病不仅会给家庭造成极大不幸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还会降低整个中华民族的人口素质。下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列预防遗传病的措施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不合理的是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进行婚前检查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开展遗传咨询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禁止近亲结婚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加强体育锻炼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1796" name="文本框 2721795"/>
          <p:cNvSpPr txBox="1"/>
          <p:nvPr/>
        </p:nvSpPr>
        <p:spPr>
          <a:xfrm>
            <a:off x="5842000" y="1458913"/>
            <a:ext cx="21844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1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179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02" name="文本框 2713601"/>
          <p:cNvSpPr txBox="1"/>
          <p:nvPr/>
        </p:nvSpPr>
        <p:spPr>
          <a:xfrm>
            <a:off x="298450" y="925513"/>
            <a:ext cx="12947650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孝感质检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色盲是隐性遗传病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色盲基因位于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染色体上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在患者的性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别中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全部是男性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男、女一样多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全部是女性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男性多于女性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3604" name="文本框 2713603"/>
          <p:cNvSpPr txBox="1"/>
          <p:nvPr/>
        </p:nvSpPr>
        <p:spPr>
          <a:xfrm>
            <a:off x="1238250" y="1458913"/>
            <a:ext cx="20193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360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5890" name="文本框 2725889"/>
          <p:cNvSpPr txBox="1"/>
          <p:nvPr/>
        </p:nvSpPr>
        <p:spPr>
          <a:xfrm>
            <a:off x="298450" y="925513"/>
            <a:ext cx="1287621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某女性嫁给了她大伯的儿子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夫妇俩都正常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但结婚后却不幸生下了一个患有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白化病的儿子。请根据这个事例回答下列问题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该女性的这种婚配方式叫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白化病这种病的性状是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填“显”或“隐”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性性状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表示显性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表示隐性基因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则这对夫妇的基因组成为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如果该女性和无血缘关系的其他正常人结婚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他们的后代患白化病的可能性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5892" name="文本框 2725891"/>
          <p:cNvSpPr txBox="1"/>
          <p:nvPr/>
        </p:nvSpPr>
        <p:spPr>
          <a:xfrm>
            <a:off x="3071813" y="2055813"/>
            <a:ext cx="48387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近亲结婚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5893" name="文本框 2725892"/>
          <p:cNvSpPr txBox="1"/>
          <p:nvPr/>
        </p:nvSpPr>
        <p:spPr>
          <a:xfrm>
            <a:off x="3308350" y="2652713"/>
            <a:ext cx="26765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隐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5894" name="文本框 2725893"/>
          <p:cNvSpPr txBox="1"/>
          <p:nvPr/>
        </p:nvSpPr>
        <p:spPr>
          <a:xfrm>
            <a:off x="5899150" y="3249613"/>
            <a:ext cx="41243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Aa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Aa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5895" name="文本框 2725894"/>
          <p:cNvSpPr txBox="1"/>
          <p:nvPr/>
        </p:nvSpPr>
        <p:spPr>
          <a:xfrm>
            <a:off x="-36512" y="4443413"/>
            <a:ext cx="33972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降低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5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25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25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5892" grpId="0"/>
      <p:bldP spid="2725893" grpId="0"/>
      <p:bldP spid="2725894" grpId="0"/>
      <p:bldP spid="272589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6914" name="文本框 2726913"/>
          <p:cNvSpPr txBox="1"/>
          <p:nvPr/>
        </p:nvSpPr>
        <p:spPr>
          <a:xfrm>
            <a:off x="298450" y="925513"/>
            <a:ext cx="12377738" cy="13081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南充学业考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苯丙酮尿症是由常染色体上的基因控制的遗传病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是某家族该病的遗传系谱图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相关基因用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据图回答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26915" name="21swjzk109.jpg" descr="id:2147497089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0388" y="2841625"/>
            <a:ext cx="6369050" cy="2520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7938" name="文本框 2727937"/>
          <p:cNvSpPr txBox="1"/>
          <p:nvPr/>
        </p:nvSpPr>
        <p:spPr>
          <a:xfrm>
            <a:off x="298450" y="925513"/>
            <a:ext cx="12849225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人的表现正常和患苯丙酮尿症是一对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由图可知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苯丙酮尿症是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填“显性”或“隐性”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遗传病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你的判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断依据为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A.1×2→4		B.3×4→7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C.3×4→8		D.5×6→9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(3)5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号的基因组成是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(4)9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号成年后若与一携带该致病基因的正常男性婚配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生一个正常男孩的概率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7940" name="文本框 2727939"/>
          <p:cNvSpPr txBox="1"/>
          <p:nvPr/>
        </p:nvSpPr>
        <p:spPr>
          <a:xfrm>
            <a:off x="4711700" y="874713"/>
            <a:ext cx="48609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相对性状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7941" name="文本框 2727940"/>
          <p:cNvSpPr txBox="1"/>
          <p:nvPr/>
        </p:nvSpPr>
        <p:spPr>
          <a:xfrm>
            <a:off x="3270250" y="1458913"/>
            <a:ext cx="34131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隐性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7942" name="文本框 2727941"/>
          <p:cNvSpPr txBox="1"/>
          <p:nvPr/>
        </p:nvSpPr>
        <p:spPr>
          <a:xfrm>
            <a:off x="911225" y="2055813"/>
            <a:ext cx="23272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7943" name="文本框 2727942"/>
          <p:cNvSpPr txBox="1"/>
          <p:nvPr/>
        </p:nvSpPr>
        <p:spPr>
          <a:xfrm>
            <a:off x="2476500" y="3846513"/>
            <a:ext cx="26892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Aa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7944" name="文本框 2727943"/>
          <p:cNvSpPr txBox="1"/>
          <p:nvPr/>
        </p:nvSpPr>
        <p:spPr>
          <a:xfrm>
            <a:off x="-279400" y="5040313"/>
            <a:ext cx="30575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25%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7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27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7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27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7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27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7940" grpId="0"/>
      <p:bldP spid="2727941" grpId="0"/>
      <p:bldP spid="2727942" grpId="0"/>
      <p:bldP spid="2727943" grpId="0"/>
      <p:bldP spid="272794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9986" name="文本框 2729985"/>
          <p:cNvSpPr txBox="1"/>
          <p:nvPr/>
        </p:nvSpPr>
        <p:spPr>
          <a:xfrm>
            <a:off x="298450" y="925513"/>
            <a:ext cx="1159351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分钟综合提升练】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开封学业考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我国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婚姻法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规定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禁止近亲结婚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其主要理由是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						       	 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不符合伦理道德标准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后代隐性遗传病发病率高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后代必患多种遗传病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有损夫妻双方的身体健康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9988" name="文本框 2729987"/>
          <p:cNvSpPr txBox="1"/>
          <p:nvPr/>
        </p:nvSpPr>
        <p:spPr>
          <a:xfrm>
            <a:off x="9713913" y="2055813"/>
            <a:ext cx="21367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9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998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8962" name="文本框 2728961"/>
          <p:cNvSpPr txBox="1"/>
          <p:nvPr/>
        </p:nvSpPr>
        <p:spPr>
          <a:xfrm>
            <a:off x="298450" y="925513"/>
            <a:ext cx="12936538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西城质检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在人类的遗传病中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当父亲是某病患者时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无论母亲是否患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他们的子女中的女孩全部都患此病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这种遗传病最可能是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位于常染色体上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由显性基因控制的遗传病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位于常染色体上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由隐性基因控制的遗传病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位于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染色体上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由显性基因控制的遗传病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位于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染色体上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由显性基因控制的遗传病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8964" name="文本框 2728963"/>
          <p:cNvSpPr txBox="1"/>
          <p:nvPr/>
        </p:nvSpPr>
        <p:spPr>
          <a:xfrm>
            <a:off x="9359900" y="1458913"/>
            <a:ext cx="21844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8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89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24484" name="文本框 232448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24486" name="文本框 2324485"/>
          <p:cNvSpPr txBox="1"/>
          <p:nvPr/>
        </p:nvSpPr>
        <p:spPr>
          <a:xfrm>
            <a:off x="298450" y="825500"/>
            <a:ext cx="11650663" cy="1903413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王强的叔叔和婶婶非常健康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但他们却生了一个患白化病的女儿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王强及其叔叔和婶婶百思不得其解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你能帮助他们解释其中的原因吗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324492" name="图片.jpg" descr="id:2147497012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0150" y="3275013"/>
            <a:ext cx="3046413" cy="3001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6674" name="文本框 2716673"/>
          <p:cNvSpPr txBox="1"/>
          <p:nvPr/>
        </p:nvSpPr>
        <p:spPr>
          <a:xfrm>
            <a:off x="298450" y="925513"/>
            <a:ext cx="12746038" cy="19034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一对表现正常的夫妇第一胎生下一个患白化病的儿子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第二胎仍为白化病儿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子的几率为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A.1/2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B.1/4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C.1/8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D.0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6676" name="文本框 2716675"/>
          <p:cNvSpPr txBox="1"/>
          <p:nvPr/>
        </p:nvSpPr>
        <p:spPr>
          <a:xfrm>
            <a:off x="2193925" y="1458913"/>
            <a:ext cx="24447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667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4626" name="文本框 2714625"/>
          <p:cNvSpPr txBox="1"/>
          <p:nvPr/>
        </p:nvSpPr>
        <p:spPr>
          <a:xfrm>
            <a:off x="298450" y="925513"/>
            <a:ext cx="13101638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十堰学业考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多指是一种由显性基因控制的遗传病。某一家庭中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基因组成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Mm)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为多指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母亲表现正常。他们生一个多指孩子的概率和基因组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A.25%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mm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B.25%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MM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C.50%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Mm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D.75%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MM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Mm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4628" name="文本框 2714627"/>
          <p:cNvSpPr txBox="1"/>
          <p:nvPr/>
        </p:nvSpPr>
        <p:spPr>
          <a:xfrm>
            <a:off x="644525" y="2055813"/>
            <a:ext cx="32067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4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462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5650" name="文本框 2715649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【核心素养提升】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成都学业考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某校初二年级的学生在生物教师的带领下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在一个偏远的农村开展生物实践活动。他们在一个社区发现了一名白化病患儿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经调查该患儿的父母是表兄妹关系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而该家庭其他成员均不是白化病患者。为了弄清该患儿白化病基因的来源及白化病基因在该家庭中的分布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于是他们在调查的基础上绘制了遗传系谱图。根据系谱图分析回答以下问题。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正常基因和白化病基因分别用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1011" name="20sw8xsj19.jpg" descr="id:2147497103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9188" y="1576388"/>
            <a:ext cx="6284912" cy="4135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2034" name="文本框 2732033"/>
          <p:cNvSpPr txBox="1"/>
          <p:nvPr/>
        </p:nvSpPr>
        <p:spPr>
          <a:xfrm>
            <a:off x="298450" y="925513"/>
            <a:ext cx="12769850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根据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号个体与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号个体结婚后生下一名白化病患儿这一信息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写出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号个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体与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号个体的基因组成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:10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号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_______;11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号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号个体与另一个家庭的正常女性结婚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生下的四个子女均未患白化病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能证明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号个体没有携带白化基因吗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若图中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号个体和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号个体的家族中均无白化病遗传病史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则图中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号个体和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号个体基因组成的组合方式较为可能的有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其中组合方式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的概率更大。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2036" name="文本框 2732035"/>
          <p:cNvSpPr txBox="1"/>
          <p:nvPr/>
        </p:nvSpPr>
        <p:spPr>
          <a:xfrm>
            <a:off x="4284663" y="1458913"/>
            <a:ext cx="20923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Dd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2037" name="文本框 2732036"/>
          <p:cNvSpPr txBox="1"/>
          <p:nvPr/>
        </p:nvSpPr>
        <p:spPr>
          <a:xfrm>
            <a:off x="6278563" y="1458913"/>
            <a:ext cx="20923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Dd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2038" name="文本框 2732037"/>
          <p:cNvSpPr txBox="1"/>
          <p:nvPr/>
        </p:nvSpPr>
        <p:spPr>
          <a:xfrm>
            <a:off x="5159375" y="2652713"/>
            <a:ext cx="26543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不能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2039" name="文本框 2732038"/>
          <p:cNvSpPr txBox="1"/>
          <p:nvPr/>
        </p:nvSpPr>
        <p:spPr>
          <a:xfrm>
            <a:off x="5070475" y="3846513"/>
            <a:ext cx="54864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DD×Dd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Dd×Dd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2040" name="文本框 2732039"/>
          <p:cNvSpPr txBox="1"/>
          <p:nvPr/>
        </p:nvSpPr>
        <p:spPr>
          <a:xfrm>
            <a:off x="-104775" y="4443413"/>
            <a:ext cx="32258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DD×Dd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2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2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32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2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32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2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32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2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32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2036" grpId="0"/>
      <p:bldP spid="2732037" grpId="0"/>
      <p:bldP spid="2732038" grpId="0"/>
      <p:bldP spid="2732039" grpId="0"/>
      <p:bldP spid="273204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3058" name="文本框 2733057"/>
          <p:cNvSpPr txBox="1"/>
          <p:nvPr/>
        </p:nvSpPr>
        <p:spPr>
          <a:xfrm>
            <a:off x="298450" y="925513"/>
            <a:ext cx="1278096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近亲结婚是指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代之内有共同祖先的男女婚配。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号个体要结婚生子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生育前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她和丈夫首先应进行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并与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有效的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诊断、选择性流产措施相配合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以降低生出白化病患儿的概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率。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3060" name="文本框 2733059"/>
          <p:cNvSpPr txBox="1"/>
          <p:nvPr/>
        </p:nvSpPr>
        <p:spPr>
          <a:xfrm>
            <a:off x="2112963" y="874713"/>
            <a:ext cx="24257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三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3061" name="文本框 2733060"/>
          <p:cNvSpPr txBox="1"/>
          <p:nvPr/>
        </p:nvSpPr>
        <p:spPr>
          <a:xfrm>
            <a:off x="7439025" y="1458913"/>
            <a:ext cx="43846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遗传咨询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3062" name="文本框 2733061"/>
          <p:cNvSpPr txBox="1"/>
          <p:nvPr/>
        </p:nvSpPr>
        <p:spPr>
          <a:xfrm>
            <a:off x="454025" y="2055813"/>
            <a:ext cx="30765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产前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33063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1595100" y="118110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3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3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33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33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3060" grpId="0"/>
      <p:bldP spid="2733061" grpId="0"/>
      <p:bldP spid="27330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7826" name="文本框 2637825"/>
          <p:cNvSpPr txBox="1"/>
          <p:nvPr/>
        </p:nvSpPr>
        <p:spPr>
          <a:xfrm>
            <a:off x="298450" y="925513"/>
            <a:ext cx="1159351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知识点一　遗传病与近亲结婚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P48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P49)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遗传病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概念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发生改变而引起的或者是由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所控制的疾病。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举例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、先天性智力障碍、血友病等。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28" name="文本框 2637827"/>
          <p:cNvSpPr txBox="1"/>
          <p:nvPr/>
        </p:nvSpPr>
        <p:spPr>
          <a:xfrm>
            <a:off x="969963" y="2055813"/>
            <a:ext cx="37242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遗传物质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29" name="文本框 2637828"/>
          <p:cNvSpPr txBox="1"/>
          <p:nvPr/>
        </p:nvSpPr>
        <p:spPr>
          <a:xfrm>
            <a:off x="6443663" y="2055813"/>
            <a:ext cx="37242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致病基因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30" name="文本框 2637829"/>
          <p:cNvSpPr txBox="1"/>
          <p:nvPr/>
        </p:nvSpPr>
        <p:spPr>
          <a:xfrm>
            <a:off x="1100138" y="2652713"/>
            <a:ext cx="21431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色盲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7828" grpId="0"/>
      <p:bldP spid="2637829" grpId="0"/>
      <p:bldP spid="26378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8850" name="文本框 2638849"/>
          <p:cNvSpPr txBox="1"/>
          <p:nvPr/>
        </p:nvSpPr>
        <p:spPr>
          <a:xfrm>
            <a:off x="298450" y="925513"/>
            <a:ext cx="12817475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近亲结婚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(1)《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中华人民共和国婚姻法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规定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禁止有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以内的旁系血亲</a:t>
            </a:r>
            <a:b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等近亲关系的人结婚。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禁止近亲结婚的原因。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近亲之间的许多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来自共同的祖先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因此携带相同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的可能性比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较大。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近亲结婚所生子女的遗传病患病率远远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非近亲结婚所生子女。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2" name="文本框 2638851"/>
          <p:cNvSpPr txBox="1"/>
          <p:nvPr/>
        </p:nvSpPr>
        <p:spPr>
          <a:xfrm>
            <a:off x="5819775" y="1458913"/>
            <a:ext cx="32956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直系血亲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3" name="文本框 2638852"/>
          <p:cNvSpPr txBox="1"/>
          <p:nvPr/>
        </p:nvSpPr>
        <p:spPr>
          <a:xfrm>
            <a:off x="8031163" y="1458913"/>
            <a:ext cx="18954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三代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4" name="文本框 2638853"/>
          <p:cNvSpPr txBox="1"/>
          <p:nvPr/>
        </p:nvSpPr>
        <p:spPr>
          <a:xfrm>
            <a:off x="2544763" y="3249613"/>
            <a:ext cx="18954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基因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5" name="文本框 2638854"/>
          <p:cNvSpPr txBox="1"/>
          <p:nvPr/>
        </p:nvSpPr>
        <p:spPr>
          <a:xfrm>
            <a:off x="7483475" y="3249613"/>
            <a:ext cx="32956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致病基因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6" name="文本框 2638855"/>
          <p:cNvSpPr txBox="1"/>
          <p:nvPr/>
        </p:nvSpPr>
        <p:spPr>
          <a:xfrm>
            <a:off x="5859463" y="4443413"/>
            <a:ext cx="18954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高于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3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3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8852" grpId="0"/>
      <p:bldP spid="2638853" grpId="0"/>
      <p:bldP spid="2638854" grpId="0"/>
      <p:bldP spid="2638855" grpId="0"/>
      <p:bldP spid="263885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9874" name="文本框 2639873"/>
          <p:cNvSpPr txBox="1"/>
          <p:nvPr/>
        </p:nvSpPr>
        <p:spPr>
          <a:xfrm>
            <a:off x="298450" y="925513"/>
            <a:ext cx="1159351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深入思考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健康人体内没有遗传病致病基因”这种说法正确吗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不正确。我们所有人都是遗传病致病基因的携带者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只是其遗传信息没有得到表达。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请写出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问题的答案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王强的叔叔和婶婶体内都含有一个控制白化病的隐性致病基因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当两个致病基因都遗传给其女儿时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便表现出了白化病。</a:t>
            </a:r>
            <a:endParaRPr lang="zh-CN" altLang="en-US"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7346" name="文本框 2617345"/>
          <p:cNvSpPr txBox="1"/>
          <p:nvPr/>
        </p:nvSpPr>
        <p:spPr>
          <a:xfrm>
            <a:off x="298450" y="925513"/>
            <a:ext cx="115935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【名师在线】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直系血亲与旁系血亲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直系血亲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是指和自己有直接血缘关系的亲属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具有生与被生关系。包括生出自己的长辈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父母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祖父母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外祖父母以及更上的长辈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和自己生出来的晚辈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子女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孙子女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外孙子女以及更下的直接晚辈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0898" name="文本框 2640897"/>
          <p:cNvSpPr txBox="1"/>
          <p:nvPr/>
        </p:nvSpPr>
        <p:spPr>
          <a:xfrm>
            <a:off x="298450" y="925513"/>
            <a:ext cx="1159351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旁系血亲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是指相互间具有间接血缘关系的亲属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即直系血亲以外的在血缘上与自己同出一源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也就是出于同一祖先的亲属。除直系血亲外均为旁系血亲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如同源于父母的兄弟姐妹、同源于祖父母的叔伯、姑、堂兄弟姐妹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同源于外祖父母的舅、姨、姨表兄弟姐妹等。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8370" name="文本框 2618369"/>
          <p:cNvSpPr txBox="1"/>
          <p:nvPr/>
        </p:nvSpPr>
        <p:spPr>
          <a:xfrm>
            <a:off x="298450" y="925513"/>
            <a:ext cx="115935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【活学巧记】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遗传病类型的判断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无中生有为隐性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有中生无为显性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隐性遗传看女病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女病男正非伴性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显性遗传看男病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男病女正非伴性。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RTICULATE_PROJECT_OPEN" val="0"/>
  <p:tag name="AS_OS" val="Unix 3.10 unknown"/>
  <p:tag name="AS_RELEASE_DATE" val="2020.11.30"/>
  <p:tag name="AS_TITLE" val="Aspose.Slides for Java"/>
  <p:tag name="AS_VERSION" val="20.11"/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3929</Words>
  <Application>WPS 演示</Application>
  <PresentationFormat/>
  <Paragraphs>278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6" baseType="lpstr">
      <vt:lpstr>Arial</vt:lpstr>
      <vt:lpstr>宋体</vt:lpstr>
      <vt:lpstr>Wingdings</vt:lpstr>
      <vt:lpstr>Times New Roman</vt:lpstr>
      <vt:lpstr>黑体</vt:lpstr>
      <vt:lpstr>楷体_GB2312</vt:lpstr>
      <vt:lpstr>微软雅黑</vt:lpstr>
      <vt:lpstr>Arial Unicode MS</vt:lpstr>
      <vt:lpstr>Calibri</vt:lpstr>
      <vt:lpstr>演示文稿1</vt:lpstr>
      <vt:lpstr>1_演示文稿1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4</cp:revision>
  <cp:lastPrinted>2021-01-06T20:41:00Z</cp:lastPrinted>
  <dcterms:created xsi:type="dcterms:W3CDTF">2021-01-06T20:41:00Z</dcterms:created>
  <dcterms:modified xsi:type="dcterms:W3CDTF">2023-11-17T07:11:31Z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2052-12.1.0.15933</vt:lpwstr>
  </property>
  <property fmtid="{D5CDD505-2E9C-101B-9397-08002B2CF9AE}" pid="7" name="ICV">
    <vt:lpwstr>48B82FE6C182441BA9167CF613E87ABA_12</vt:lpwstr>
  </property>
</Properties>
</file>