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663" r:id="rId15"/>
    <p:sldId id="640" r:id="rId16"/>
    <p:sldId id="435" r:id="rId17"/>
    <p:sldId id="698" r:id="rId18"/>
    <p:sldId id="699" r:id="rId19"/>
    <p:sldId id="445" r:id="rId20"/>
    <p:sldId id="736" r:id="rId21"/>
    <p:sldId id="737" r:id="rId22"/>
    <p:sldId id="738" r:id="rId23"/>
    <p:sldId id="739" r:id="rId24"/>
    <p:sldId id="731" r:id="rId25"/>
    <p:sldId id="740" r:id="rId26"/>
    <p:sldId id="732" r:id="rId27"/>
    <p:sldId id="741" r:id="rId28"/>
    <p:sldId id="742" r:id="rId29"/>
    <p:sldId id="735" r:id="rId30"/>
    <p:sldId id="743" r:id="rId31"/>
    <p:sldId id="744" r:id="rId32"/>
    <p:sldId id="733" r:id="rId33"/>
    <p:sldId id="734" r:id="rId34"/>
    <p:sldId id="745" r:id="rId35"/>
    <p:sldId id="746" r:id="rId36"/>
    <p:sldId id="747" r:id="rId37"/>
    <p:sldId id="748" r:id="rId38"/>
    <p:sldId id="749" r:id="rId39"/>
  </p:sldIdLst>
  <p:sldSz cx="12190730" cy="6859905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 varScale="1">
        <p:scale>
          <a:sx n="80" d="100"/>
          <a:sy n="80" d="100"/>
        </p:scale>
        <p:origin x="-114" y="-9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7.xml"/><Relationship Id="rId17" Type="http://schemas.openxmlformats.org/officeDocument/2006/relationships/slide" Target="../slides/slide14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1849438"/>
            <a:ext cx="7135813" cy="18700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200" b="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200" b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200" b="0">
                <a:latin typeface="黑体" panose="02010609060101010101" pitchFamily="2" charset="-122"/>
                <a:ea typeface="黑体" panose="02010609060101010101" pitchFamily="2" charset="-122"/>
              </a:rPr>
              <a:t>单元　生物的生殖、发育与遗传</a:t>
            </a:r>
            <a:endParaRPr lang="zh-CN" altLang="en-US" sz="3200" b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1171575" eaLnBrk="0" hangingPunct="0">
              <a:lnSpc>
                <a:spcPct val="120000"/>
              </a:lnSpc>
            </a:pPr>
            <a:r>
              <a:rPr lang="zh-CN" altLang="en-US" sz="3200" b="0">
                <a:latin typeface="黑体" panose="02010609060101010101" pitchFamily="2" charset="-122"/>
                <a:ea typeface="黑体" panose="02010609060101010101" pitchFamily="2" charset="-122"/>
              </a:rPr>
              <a:t>第二十一章　生物的生殖与发育</a:t>
            </a:r>
            <a:endParaRPr lang="zh-CN" altLang="en-US" sz="3200" b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1171575" eaLnBrk="0" hangingPunct="0">
              <a:lnSpc>
                <a:spcPct val="120000"/>
              </a:lnSpc>
            </a:pPr>
            <a:r>
              <a:rPr lang="zh-CN" altLang="en-US" sz="3200" b="0">
                <a:latin typeface="黑体" panose="02010609060101010101" pitchFamily="2" charset="-122"/>
                <a:ea typeface="黑体" panose="02010609060101010101" pitchFamily="2" charset="-122"/>
              </a:rPr>
              <a:t>第一节　生物的无性生殖</a:t>
            </a:r>
            <a:endParaRPr lang="zh-CN" altLang="en-US" sz="32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9255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嫁接操作要领口诀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“平”“齐”“快”“净”“紧”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“平”是指接穗与砧木切削面要平滑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齐”是指接穗与砧木的形成层要对齐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快”是指操作速度要快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净”是指接穗与砧木削面要干净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不带毛刺或其他脏东西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紧”是指绑托要紧不松动。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610" name="文本框 2628609"/>
          <p:cNvSpPr txBox="1"/>
          <p:nvPr/>
        </p:nvSpPr>
        <p:spPr>
          <a:xfrm>
            <a:off x="298450" y="925513"/>
            <a:ext cx="126857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知识点二　植物组织培养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P6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P7)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条件下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将植物的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、组织或细胞等在含有多种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的培养基上培养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使之逐渐发育成完整的植物体的技术。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胡萝卜的组织培养过程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诱导形成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分化形成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移栽大田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发育成完整的胡萝卜植株。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优点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快速繁殖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防止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的侵害。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28611" name="图片 2628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7800" y="2844800"/>
            <a:ext cx="568325" cy="63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28613" name="文本框 2628612"/>
          <p:cNvSpPr txBox="1"/>
          <p:nvPr/>
        </p:nvSpPr>
        <p:spPr>
          <a:xfrm>
            <a:off x="2200275" y="1458913"/>
            <a:ext cx="1593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无菌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4" name="文本框 2628613"/>
          <p:cNvSpPr txBox="1"/>
          <p:nvPr/>
        </p:nvSpPr>
        <p:spPr>
          <a:xfrm>
            <a:off x="5514975" y="1458913"/>
            <a:ext cx="1593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器官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5" name="文本框 2628614"/>
          <p:cNvSpPr txBox="1"/>
          <p:nvPr/>
        </p:nvSpPr>
        <p:spPr>
          <a:xfrm>
            <a:off x="10340975" y="1458913"/>
            <a:ext cx="1593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营养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6" name="文本框 2628615"/>
          <p:cNvSpPr txBox="1"/>
          <p:nvPr/>
        </p:nvSpPr>
        <p:spPr>
          <a:xfrm>
            <a:off x="41275" y="2055813"/>
            <a:ext cx="1593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7" name="文本框 2628616"/>
          <p:cNvSpPr txBox="1"/>
          <p:nvPr/>
        </p:nvSpPr>
        <p:spPr>
          <a:xfrm>
            <a:off x="939800" y="2055813"/>
            <a:ext cx="2768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植物激素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8" name="文本框 2628617"/>
          <p:cNvSpPr txBox="1"/>
          <p:nvPr/>
        </p:nvSpPr>
        <p:spPr>
          <a:xfrm>
            <a:off x="3757613" y="2652713"/>
            <a:ext cx="5121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胡萝卜根的组织块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19" name="文本框 2628618"/>
          <p:cNvSpPr txBox="1"/>
          <p:nvPr/>
        </p:nvSpPr>
        <p:spPr>
          <a:xfrm>
            <a:off x="9080500" y="2652713"/>
            <a:ext cx="2768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愈伤组织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20" name="文本框 2628619"/>
          <p:cNvSpPr txBox="1"/>
          <p:nvPr/>
        </p:nvSpPr>
        <p:spPr>
          <a:xfrm>
            <a:off x="1550988" y="3249613"/>
            <a:ext cx="21812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试管苗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21" name="文本框 2628620"/>
          <p:cNvSpPr txBox="1"/>
          <p:nvPr/>
        </p:nvSpPr>
        <p:spPr>
          <a:xfrm>
            <a:off x="1870075" y="4443413"/>
            <a:ext cx="1593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植株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28622" name="文本框 2628621"/>
          <p:cNvSpPr txBox="1"/>
          <p:nvPr/>
        </p:nvSpPr>
        <p:spPr>
          <a:xfrm>
            <a:off x="939800" y="5040313"/>
            <a:ext cx="2768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植物病毒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2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2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2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62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2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2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2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62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62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62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8613" grpId="0"/>
      <p:bldP spid="2628614" grpId="0"/>
      <p:bldP spid="2628615" grpId="0"/>
      <p:bldP spid="2628616" grpId="0"/>
      <p:bldP spid="2628617" grpId="0"/>
      <p:bldP spid="2628618" grpId="0"/>
      <p:bldP spid="2628619" grpId="0"/>
      <p:bldP spid="2628620" grpId="0"/>
      <p:bldP spid="2628621" grpId="0"/>
      <p:bldP spid="26286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946" name="文本框 2642945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为什么组织培养能够快速繁殖大批植株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因为组织培养可以利用植物的器官、组织甚至细胞等快速发育成新植株。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9394" name="文本框 2619393"/>
          <p:cNvSpPr txBox="1"/>
          <p:nvPr/>
        </p:nvSpPr>
        <p:spPr>
          <a:xfrm>
            <a:off x="298450" y="925513"/>
            <a:ext cx="1159351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algn="ctr"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【主干知识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思维导图】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19395" name="20sw8xsj2.jpg" descr="id:214749484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088" y="1833563"/>
            <a:ext cx="7461250" cy="407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792163"/>
            <a:ext cx="12839700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张家界学业考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小王是精准扶贫农技技术员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发现甲地枣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树高产优质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而乙地枣树生长健壮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但果实产量低、品质差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想用嫁接的方式改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良枣树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帮助乙地农民尽快脱贫致富。请你给出合理的建议并作出预期结果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甲地枣树做接穗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乙地枣树做砧木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结乙地枣树的果实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甲地枣树做接穗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乙地枣树做砧木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结甲地枣树的果实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乙地枣树做接穗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甲地枣树做砧木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结甲地枣树的果实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乙地枣树做接穗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甲地枣树做砧木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结乙地枣树的果实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262028" name="文本框 2262027"/>
          <p:cNvSpPr txBox="1"/>
          <p:nvPr/>
        </p:nvSpPr>
        <p:spPr>
          <a:xfrm>
            <a:off x="9383713" y="2525713"/>
            <a:ext cx="21367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认真审题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抓住利用嫁接方式改良枣树这一解题突破口。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嫁接属于无性生殖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能保留母体的优良性状。嫁接成功后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只表现接穗的特性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砧木提供水分和无机盐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应以甲地枣树为接穗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乙地枣树为砧木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结甲地枣树的果实。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925513"/>
            <a:ext cx="1286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娄底学业考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落地生根”的海棠繁殖能力特别强。请选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出下面与海棠繁殖方式不同的一项是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农民将马铃薯块茎切成小块进行种植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温室育苗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培育无子西瓜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用扦插的方法繁殖月季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实验室用组织培养技术繁殖水稻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2" name="文本框 2679811"/>
          <p:cNvSpPr txBox="1"/>
          <p:nvPr/>
        </p:nvSpPr>
        <p:spPr>
          <a:xfrm>
            <a:off x="5878513" y="1458913"/>
            <a:ext cx="2111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8768" name="文本框 2378767"/>
          <p:cNvSpPr txBox="1"/>
          <p:nvPr/>
        </p:nvSpPr>
        <p:spPr>
          <a:xfrm>
            <a:off x="298450" y="825500"/>
            <a:ext cx="12695238" cy="4284663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下列描述的生殖方式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与其他三项不同的是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玉米种子萌发　　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马铃薯块茎出芽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芒果树嫁接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月季枝条扦插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烟台学业考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到了樱桃采摘的季节。晓磊同学发现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在小樱桃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树上有几个枝条结着大樱桃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欧洲樱桃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这种繁育的方法是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扦插　 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压条 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　　 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1" name="文本框 2378770"/>
          <p:cNvSpPr txBox="1"/>
          <p:nvPr/>
        </p:nvSpPr>
        <p:spPr>
          <a:xfrm>
            <a:off x="9625013" y="1390650"/>
            <a:ext cx="2184400" cy="71278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2" name="文本框 2378771"/>
          <p:cNvSpPr txBox="1"/>
          <p:nvPr/>
        </p:nvSpPr>
        <p:spPr>
          <a:xfrm>
            <a:off x="9371013" y="3778250"/>
            <a:ext cx="2184400" cy="71278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7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1" grpId="0"/>
      <p:bldP spid="23787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7698" name="文本框 2717697"/>
          <p:cNvSpPr txBox="1"/>
          <p:nvPr/>
        </p:nvSpPr>
        <p:spPr>
          <a:xfrm>
            <a:off x="298450" y="925513"/>
            <a:ext cx="12638088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如图所示繁殖技术具有用材少、繁殖速度快、很少感染病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毒等优点。此繁殖技术是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扦插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地下茎繁殖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17699" name="20sw8xsj3.jpg" descr="id:214749487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0" y="2371725"/>
            <a:ext cx="5838825" cy="159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7701" name="文本框 2717700"/>
          <p:cNvSpPr txBox="1"/>
          <p:nvPr/>
        </p:nvSpPr>
        <p:spPr>
          <a:xfrm>
            <a:off x="3395663" y="1458913"/>
            <a:ext cx="26574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77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8722" name="文本框 2718721"/>
          <p:cNvSpPr txBox="1"/>
          <p:nvPr/>
        </p:nvSpPr>
        <p:spPr>
          <a:xfrm>
            <a:off x="298450" y="925513"/>
            <a:ext cx="12852400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德阳学业考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要实现一棵苹果树同时结出不同品种的果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可以采取的培育方法是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　 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　 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　 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扦插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长沙学业考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发芽的马铃薯不能食用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但可以埋到土里让其繁殖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繁殖方式属于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　　　　　　　　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无性生殖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4" name="文本框 2718723"/>
          <p:cNvSpPr txBox="1"/>
          <p:nvPr/>
        </p:nvSpPr>
        <p:spPr>
          <a:xfrm>
            <a:off x="4162425" y="1458913"/>
            <a:ext cx="3206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8725" name="文本框 2718724"/>
          <p:cNvSpPr txBox="1"/>
          <p:nvPr/>
        </p:nvSpPr>
        <p:spPr>
          <a:xfrm>
            <a:off x="1812925" y="3249613"/>
            <a:ext cx="32067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8724" grpId="0"/>
      <p:bldP spid="27187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3" name="图片 263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" y="2225675"/>
            <a:ext cx="12109450" cy="26200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746" name="文本框 2719745"/>
          <p:cNvSpPr txBox="1"/>
          <p:nvPr/>
        </p:nvSpPr>
        <p:spPr>
          <a:xfrm>
            <a:off x="298450" y="925513"/>
            <a:ext cx="13019088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春天来了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雨后春笋竞相冒出”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反映了竹子的勃勃生机和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强大的生命力。竹子的繁殖属于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有性生殖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用叶繁殖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用根繁殖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无性生殖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9748" name="文本框 2719747"/>
          <p:cNvSpPr txBox="1"/>
          <p:nvPr/>
        </p:nvSpPr>
        <p:spPr>
          <a:xfrm>
            <a:off x="4530725" y="1481138"/>
            <a:ext cx="2492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97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770" name="文本框 2720769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青岛学业考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下列对植物无性生殖的叙述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将马铃薯块茎切成小块种植时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每块都能长成新个体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采用嫁接方式可在一棵桃树上结出不同品种的桃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利用扦插方式可使一株白色菊花开出各色花朵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植物的无性生殖有利于植物的变异和进化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0772" name="文本框 2720771"/>
          <p:cNvSpPr txBox="1"/>
          <p:nvPr/>
        </p:nvSpPr>
        <p:spPr>
          <a:xfrm>
            <a:off x="9466263" y="885825"/>
            <a:ext cx="1971675" cy="712788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07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578" name="文本框 2712577"/>
          <p:cNvSpPr txBox="1"/>
          <p:nvPr/>
        </p:nvSpPr>
        <p:spPr>
          <a:xfrm>
            <a:off x="298450" y="925513"/>
            <a:ext cx="13161962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鸡西学业考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农业实践中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人们利用嫁接来繁育优良品种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嫁接成活的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关键是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选本地的砧木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接穗上的芽要饱满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砧木与接穗的形成层紧密结合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接穗和砧木贴合紧密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2580" name="文本框 2712579"/>
          <p:cNvSpPr txBox="1"/>
          <p:nvPr/>
        </p:nvSpPr>
        <p:spPr>
          <a:xfrm>
            <a:off x="869950" y="1458913"/>
            <a:ext cx="2755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25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1794" name="文本框 2721793"/>
          <p:cNvSpPr txBox="1"/>
          <p:nvPr/>
        </p:nvSpPr>
        <p:spPr>
          <a:xfrm>
            <a:off x="298450" y="925513"/>
            <a:ext cx="13493750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易错易混题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山东菏泽是牡丹之乡。假若把一段开红色牡丹花的枝条嫁接到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一株开紫花的牡丹上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砧木开红色、紫色牡丹花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接穗开红色、紫色牡丹花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接穗只开紫色牡丹花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接穗只开红色牡丹花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1796" name="文本框 2721795"/>
          <p:cNvSpPr txBox="1"/>
          <p:nvPr/>
        </p:nvSpPr>
        <p:spPr>
          <a:xfrm>
            <a:off x="3492500" y="1458913"/>
            <a:ext cx="22098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17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02" name="文本框 2713601"/>
          <p:cNvSpPr txBox="1"/>
          <p:nvPr/>
        </p:nvSpPr>
        <p:spPr>
          <a:xfrm>
            <a:off x="298450" y="925513"/>
            <a:ext cx="11593513" cy="3094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深圳质检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下列生殖方式中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不利于保持亲本性状的是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用甘薯的块根繁殖幼苗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用落地生根的叶子繁殖植株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用小麦种子繁殖幼苗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用草莓的茎繁殖草莓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3604" name="文本框 2713603"/>
          <p:cNvSpPr txBox="1"/>
          <p:nvPr/>
        </p:nvSpPr>
        <p:spPr>
          <a:xfrm>
            <a:off x="9418638" y="874713"/>
            <a:ext cx="2066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890" name="文本框 2725889"/>
          <p:cNvSpPr txBox="1"/>
          <p:nvPr/>
        </p:nvSpPr>
        <p:spPr>
          <a:xfrm>
            <a:off x="298450" y="925513"/>
            <a:ext cx="13336588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如图为嫁接过程示意图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请据图回答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请填写下列结构的名称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[1]_________,[2]_________,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[3]_________,[4]_________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图中的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是桃树枝条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是梨树的茎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成活后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其上面结的果实是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5891" name="15swr5.jpg" descr="id:214749488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4113" y="1273175"/>
            <a:ext cx="2963862" cy="190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5893" name="文本框 2725892"/>
          <p:cNvSpPr txBox="1"/>
          <p:nvPr/>
        </p:nvSpPr>
        <p:spPr>
          <a:xfrm>
            <a:off x="-220662" y="2055813"/>
            <a:ext cx="3463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接穗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4" name="文本框 2725893"/>
          <p:cNvSpPr txBox="1"/>
          <p:nvPr/>
        </p:nvSpPr>
        <p:spPr>
          <a:xfrm>
            <a:off x="1951038" y="2055813"/>
            <a:ext cx="3463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砧木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5" name="文本框 2725894"/>
          <p:cNvSpPr txBox="1"/>
          <p:nvPr/>
        </p:nvSpPr>
        <p:spPr>
          <a:xfrm>
            <a:off x="-220662" y="2652713"/>
            <a:ext cx="3463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接穗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6" name="文本框 2725895"/>
          <p:cNvSpPr txBox="1"/>
          <p:nvPr/>
        </p:nvSpPr>
        <p:spPr>
          <a:xfrm>
            <a:off x="1951038" y="2652713"/>
            <a:ext cx="3463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砧木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5897" name="文本框 2725896"/>
          <p:cNvSpPr txBox="1"/>
          <p:nvPr/>
        </p:nvSpPr>
        <p:spPr>
          <a:xfrm>
            <a:off x="-715962" y="3846513"/>
            <a:ext cx="3463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桃子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5893" grpId="0"/>
      <p:bldP spid="2725894" grpId="0"/>
      <p:bldP spid="2725895" grpId="0"/>
      <p:bldP spid="2725896" grpId="0"/>
      <p:bldP spid="272589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914" name="文本框 2726913"/>
          <p:cNvSpPr txBox="1"/>
          <p:nvPr/>
        </p:nvSpPr>
        <p:spPr>
          <a:xfrm>
            <a:off x="298450" y="925513"/>
            <a:ext cx="12674600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果树也可以用种子繁殖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但是一般都是用嫁接繁殖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原因是嫁接属于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可以加快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方法属于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_________,B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方法属于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6" name="文本框 2726915"/>
          <p:cNvSpPr txBox="1"/>
          <p:nvPr/>
        </p:nvSpPr>
        <p:spPr>
          <a:xfrm>
            <a:off x="-398462" y="1458913"/>
            <a:ext cx="2701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无性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7" name="文本框 2726916"/>
          <p:cNvSpPr txBox="1"/>
          <p:nvPr/>
        </p:nvSpPr>
        <p:spPr>
          <a:xfrm>
            <a:off x="3021013" y="1458913"/>
            <a:ext cx="38512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繁殖速度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8" name="文本框 2726917"/>
          <p:cNvSpPr txBox="1"/>
          <p:nvPr/>
        </p:nvSpPr>
        <p:spPr>
          <a:xfrm>
            <a:off x="5651500" y="1458913"/>
            <a:ext cx="5575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果树的优良特性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19" name="文本框 2726918"/>
          <p:cNvSpPr txBox="1"/>
          <p:nvPr/>
        </p:nvSpPr>
        <p:spPr>
          <a:xfrm>
            <a:off x="1595438" y="2055813"/>
            <a:ext cx="2701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芽接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6920" name="文本框 2726919"/>
          <p:cNvSpPr txBox="1"/>
          <p:nvPr/>
        </p:nvSpPr>
        <p:spPr>
          <a:xfrm>
            <a:off x="4757738" y="2055813"/>
            <a:ext cx="2701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枝接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6916" grpId="0"/>
      <p:bldP spid="2726917" grpId="0"/>
      <p:bldP spid="2726918" grpId="0"/>
      <p:bldP spid="2726919" grpId="0"/>
      <p:bldP spid="27269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674" name="文本框 2716673"/>
          <p:cNvSpPr txBox="1"/>
          <p:nvPr/>
        </p:nvSpPr>
        <p:spPr>
          <a:xfrm>
            <a:off x="298450" y="925513"/>
            <a:ext cx="11593513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          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分钟综合提升练】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贵阳学业考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下列关于植物无性生殖优点的叙述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不正确的是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		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后代只具有母体的遗传特性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可用于快速、大量繁殖植株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加快开花结实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后代具有双亲的遗传特性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6677" name="文本框 2716676"/>
          <p:cNvSpPr txBox="1"/>
          <p:nvPr/>
        </p:nvSpPr>
        <p:spPr>
          <a:xfrm>
            <a:off x="9217025" y="2055813"/>
            <a:ext cx="2470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667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7938" name="文本框 2727937"/>
          <p:cNvSpPr txBox="1"/>
          <p:nvPr/>
        </p:nvSpPr>
        <p:spPr>
          <a:xfrm>
            <a:off x="298450" y="925513"/>
            <a:ext cx="12900025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包头学业考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果农将鸭梨以杜梨作为砧木来嫁接繁育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下列有关叙述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错误的是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嫁接时应确保二者的形成层紧密结合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嫁接是无性生殖的应用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可提早获得与鸭梨品质一致的果实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嫁接苗成活后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结出果实和种子的生殖方式属于有性生殖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嫁接苗成活后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果实中的水和有机物来自砧木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27940" name="文本框 2727939"/>
          <p:cNvSpPr txBox="1"/>
          <p:nvPr/>
        </p:nvSpPr>
        <p:spPr>
          <a:xfrm>
            <a:off x="1503363" y="1458913"/>
            <a:ext cx="38258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79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962" name="文本框 2728961"/>
          <p:cNvSpPr txBox="1"/>
          <p:nvPr/>
        </p:nvSpPr>
        <p:spPr>
          <a:xfrm>
            <a:off x="298450" y="925513"/>
            <a:ext cx="12815888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金花茶是我国一种古老的孑遗植物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极为罕见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被列为国家一级保护植物。国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外称之为神奇的东方魔茶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被誉为“植物界大熊猫”“茶族皇后”。你知道用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下列哪种方法能够快速扩大其数量吗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　　 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扦插　　 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杂交　　 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组织培养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8963" name="218xswsj1.jpg" descr="id:2147494899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0" y="3725863"/>
            <a:ext cx="3444875" cy="2144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8965" name="文本框 2728964"/>
          <p:cNvSpPr txBox="1"/>
          <p:nvPr/>
        </p:nvSpPr>
        <p:spPr>
          <a:xfrm>
            <a:off x="5437188" y="2055813"/>
            <a:ext cx="29940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79400" y="1466850"/>
            <a:ext cx="11650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绿萝是大家都十分喜欢的一种常绿观叶植物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它的叶子呈宽卵形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终年常绿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掐下一段茎叶插在水中就能存活。它是怎样繁殖的呢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这种繁殖方式有什么优点呢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480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275" y="3587750"/>
            <a:ext cx="2209800" cy="220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文本框 2714625"/>
          <p:cNvSpPr txBox="1"/>
          <p:nvPr/>
        </p:nvSpPr>
        <p:spPr>
          <a:xfrm>
            <a:off x="298450" y="925513"/>
            <a:ext cx="115935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青岛质检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下列生物新个体的产生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哪些属于无性生殖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椒草的叶片长出新植株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蛙的受精卵发育成蝌蚪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草履虫分裂产生新个体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玉米种子种下长出植株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马铃薯的块茎发芽生根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家鸽产下的卵孵化成雏鸽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代孕母羊产下克隆羊“多莉”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蚕蛾产下受精卵发育成蚕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14628" name="文本框 2714627"/>
          <p:cNvSpPr txBox="1"/>
          <p:nvPr/>
        </p:nvSpPr>
        <p:spPr>
          <a:xfrm>
            <a:off x="9228138" y="874713"/>
            <a:ext cx="24479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46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5650" name="文本框 2715649"/>
          <p:cNvSpPr txBox="1"/>
          <p:nvPr/>
        </p:nvSpPr>
        <p:spPr>
          <a:xfrm>
            <a:off x="298450" y="925513"/>
            <a:ext cx="11593513" cy="13081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A.①②③④		B.⑤⑥⑦⑧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C.①③⑤⑦		D.②④⑥⑧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986" name="文本框 272998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在下图所示植物的生殖方式中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属于无性生殖的是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	B.a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	C.a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	D.b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29987" name="17x8s33.jpg" descr="id:214749490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6688" y="1770063"/>
            <a:ext cx="6651625" cy="210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9989" name="文本框 2729988"/>
          <p:cNvSpPr txBox="1"/>
          <p:nvPr/>
        </p:nvSpPr>
        <p:spPr>
          <a:xfrm>
            <a:off x="8035925" y="874713"/>
            <a:ext cx="24955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998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010" name="文本框 2731009"/>
          <p:cNvSpPr txBox="1"/>
          <p:nvPr/>
        </p:nvSpPr>
        <p:spPr>
          <a:xfrm>
            <a:off x="298450" y="925513"/>
            <a:ext cx="13312775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阳春三月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百花齐放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万紫千红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争奇斗艳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特别惹人喜爱。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你赏过花吗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养过花吗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请结合实际回答下列问题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若让一株月季上开出不同颜色的花朵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常用的方法是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我们可以在花卉市场买到一些名贵花卉的种子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这些种子在萌发过程中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最后发育成茎和叶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胚根最后会形成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并从土壤中吸收水分和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桃花是春天的一道美景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但桃花开后不久花瓣会凋落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其子房继续发育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最终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即我们所吃的桃子。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2" name="文本框 2731011"/>
          <p:cNvSpPr txBox="1"/>
          <p:nvPr/>
        </p:nvSpPr>
        <p:spPr>
          <a:xfrm>
            <a:off x="7648575" y="2055813"/>
            <a:ext cx="2559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嫁接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3" name="文本框 2731012"/>
          <p:cNvSpPr txBox="1"/>
          <p:nvPr/>
        </p:nvSpPr>
        <p:spPr>
          <a:xfrm>
            <a:off x="-314325" y="3249613"/>
            <a:ext cx="2559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胚芽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4" name="文本框 2731013"/>
          <p:cNvSpPr txBox="1"/>
          <p:nvPr/>
        </p:nvSpPr>
        <p:spPr>
          <a:xfrm>
            <a:off x="6432550" y="3249613"/>
            <a:ext cx="2019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根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5" name="文本框 2731014"/>
          <p:cNvSpPr txBox="1"/>
          <p:nvPr/>
        </p:nvSpPr>
        <p:spPr>
          <a:xfrm>
            <a:off x="-422275" y="3846513"/>
            <a:ext cx="3105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无机盐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1016" name="文本框 2731015"/>
          <p:cNvSpPr txBox="1"/>
          <p:nvPr/>
        </p:nvSpPr>
        <p:spPr>
          <a:xfrm>
            <a:off x="346075" y="5040313"/>
            <a:ext cx="25590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果实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3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3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1012" grpId="0"/>
      <p:bldP spid="2731013" grpId="0"/>
      <p:bldP spid="2731014" grpId="0"/>
      <p:bldP spid="2731015" grpId="0"/>
      <p:bldP spid="27310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034" name="文本框 2732033"/>
          <p:cNvSpPr txBox="1"/>
          <p:nvPr/>
        </p:nvSpPr>
        <p:spPr>
          <a:xfrm>
            <a:off x="298450" y="9255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小佳的妈妈买了一束花放在花瓶中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花瓶中盛的是纯净水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但几天后花就枯萎了。小佳认为如果花瓶中加入的是矿泉水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花会保存更长时间。请完善她的实验方案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并预测可能的结果。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实验目的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探究纯净水和矿泉水对插花保存时间的影响。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2035" name="14swbk83.jpg" descr="id:214749491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6663" y="3595688"/>
            <a:ext cx="1709737" cy="2744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3058" name="文本框 2733057"/>
          <p:cNvSpPr txBox="1"/>
          <p:nvPr/>
        </p:nvSpPr>
        <p:spPr>
          <a:xfrm>
            <a:off x="298450" y="925513"/>
            <a:ext cx="13398500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实验步骤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在花店中购买开花状况基本相同的同种花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取大小相同的花瓶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组每个花瓶中加入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500 mL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纯净水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组每个花瓶中加入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________mL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矿泉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在每个花瓶中插放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枝花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并将花瓶放在家里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填“相同”或“不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的位置。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每天观察花的枯萎情况并做记录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最后计算出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两组的花开始枯萎时的平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均天数。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0" name="文本框 2733059"/>
          <p:cNvSpPr txBox="1"/>
          <p:nvPr/>
        </p:nvSpPr>
        <p:spPr>
          <a:xfrm>
            <a:off x="7934325" y="2652713"/>
            <a:ext cx="34829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3061" name="文本框 2733060"/>
          <p:cNvSpPr txBox="1"/>
          <p:nvPr/>
        </p:nvSpPr>
        <p:spPr>
          <a:xfrm>
            <a:off x="5641975" y="3846513"/>
            <a:ext cx="3889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相同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3060" grpId="0"/>
      <p:bldP spid="273306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82" name="文本框 2734081"/>
          <p:cNvSpPr txBox="1"/>
          <p:nvPr/>
        </p:nvSpPr>
        <p:spPr>
          <a:xfrm>
            <a:off x="298450" y="925513"/>
            <a:ext cx="13125450" cy="428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实验结果及结论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Ⅰ.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若花开始枯萎时的天数是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填“大于”“小于”或“等于”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)B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则矿泉水更有利于保存插花。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Ⅱ.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若花开始枯萎时的天数是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填“大于”“小于”或“等于”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)B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则纯净水更有利于保存插花。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Ⅲ.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若花开始枯萎时的天数是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组相同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则矿泉水和纯净水对插花保存时间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影响不大。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4084" name="文本框 2734083"/>
          <p:cNvSpPr txBox="1"/>
          <p:nvPr/>
        </p:nvSpPr>
        <p:spPr>
          <a:xfrm>
            <a:off x="3844925" y="14589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小于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734085" name="文本框 2734084"/>
          <p:cNvSpPr txBox="1"/>
          <p:nvPr/>
        </p:nvSpPr>
        <p:spPr>
          <a:xfrm>
            <a:off x="3844925" y="2652713"/>
            <a:ext cx="3676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大于　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3408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547600" y="11480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084" grpId="0"/>
      <p:bldP spid="27340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925513"/>
            <a:ext cx="12817475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知识点一　生物的无性生殖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P3</a:t>
            </a:r>
            <a:r>
              <a:rPr lang="zh-CN" altLang="en-US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P5)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不经过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的结合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由母体直接产生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的生殖方式。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常见的生殖方式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出芽生殖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通过出芽的方式繁殖后代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如水螅、酵母菌的出芽生殖。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1660525" y="1446213"/>
            <a:ext cx="40068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两性生殖细胞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7705725" y="1446213"/>
            <a:ext cx="2216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新个体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8" grpId="0"/>
      <p:bldP spid="26378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925513"/>
            <a:ext cx="13101638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营养生殖。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植物依靠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进行的无性生殖。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优点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能够保持亲本的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加快植物繁殖的速度。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常用方法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嫁接、扦插和压条等。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把一株植物体的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接到另一株植物体上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使它们愈合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成一株完整的植物体。用于嫁接的芽或枝条叫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被嫁接的植物体叫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嫁接分类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和枝接两种。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2" name="文本框 2638851"/>
          <p:cNvSpPr txBox="1"/>
          <p:nvPr/>
        </p:nvSpPr>
        <p:spPr>
          <a:xfrm>
            <a:off x="2228850" y="1458913"/>
            <a:ext cx="2857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营养器官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3" name="文本框 2638852"/>
          <p:cNvSpPr txBox="1"/>
          <p:nvPr/>
        </p:nvSpPr>
        <p:spPr>
          <a:xfrm>
            <a:off x="3219450" y="2055813"/>
            <a:ext cx="28575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优良性状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4" name="文本框 2638853"/>
          <p:cNvSpPr txBox="1"/>
          <p:nvPr/>
        </p:nvSpPr>
        <p:spPr>
          <a:xfrm>
            <a:off x="2671763" y="3249613"/>
            <a:ext cx="528637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芽或带有芽的枝条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5" name="文本框 2638854"/>
          <p:cNvSpPr txBox="1"/>
          <p:nvPr/>
        </p:nvSpPr>
        <p:spPr>
          <a:xfrm>
            <a:off x="6645275" y="3846513"/>
            <a:ext cx="1644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接穗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6" name="文本框 2638855"/>
          <p:cNvSpPr txBox="1"/>
          <p:nvPr/>
        </p:nvSpPr>
        <p:spPr>
          <a:xfrm>
            <a:off x="15875" y="4446588"/>
            <a:ext cx="1644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砧木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8857" name="文本框 2638856"/>
          <p:cNvSpPr txBox="1"/>
          <p:nvPr/>
        </p:nvSpPr>
        <p:spPr>
          <a:xfrm>
            <a:off x="2505075" y="5040313"/>
            <a:ext cx="16446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芽接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2" grpId="0"/>
      <p:bldP spid="2638853" grpId="0"/>
      <p:bldP spid="2638854" grpId="0"/>
      <p:bldP spid="2638855" grpId="0"/>
      <p:bldP spid="2638856" grpId="0"/>
      <p:bldP spid="26388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植物的嫁接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芽接的步骤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切芽片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在芽的下方约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 cm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处和上方约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处各横切成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的芽片。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处理砧木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将砧木的树皮切割成“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字形切口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插入砧木“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字形切口内。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扎缚紧。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7858125" y="2055813"/>
            <a:ext cx="221615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盾形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7283450" y="2652713"/>
            <a:ext cx="30353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木质部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8" name="文本框 2639877"/>
          <p:cNvSpPr txBox="1"/>
          <p:nvPr/>
        </p:nvSpPr>
        <p:spPr>
          <a:xfrm>
            <a:off x="482600" y="3249613"/>
            <a:ext cx="46736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盾形的接穗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6" grpId="0"/>
      <p:bldP spid="2639877" grpId="0"/>
      <p:bldP spid="26398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925513"/>
            <a:ext cx="1159351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枝接的步骤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形成接穗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用刀把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下端削成斜面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形成接穗。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处理砧木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在砧木的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用刀下劈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深度为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 cm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接穗插入劈开的砧木中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使接穗和砧木的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贴紧。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扎缚紧。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嫁接成活的关键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接穗和砧木的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紧密地贴合在一起。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48" name="文本框 2617347"/>
          <p:cNvSpPr txBox="1"/>
          <p:nvPr/>
        </p:nvSpPr>
        <p:spPr>
          <a:xfrm>
            <a:off x="2179638" y="1458913"/>
            <a:ext cx="42894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带有芽的枝条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49" name="文本框 2617348"/>
          <p:cNvSpPr txBox="1"/>
          <p:nvPr/>
        </p:nvSpPr>
        <p:spPr>
          <a:xfrm>
            <a:off x="2813050" y="2055813"/>
            <a:ext cx="3009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枝条中部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50" name="文本框 2617349"/>
          <p:cNvSpPr txBox="1"/>
          <p:nvPr/>
        </p:nvSpPr>
        <p:spPr>
          <a:xfrm>
            <a:off x="6789738" y="2652713"/>
            <a:ext cx="23717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形成层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17351" name="文本框 2617350"/>
          <p:cNvSpPr txBox="1"/>
          <p:nvPr/>
        </p:nvSpPr>
        <p:spPr>
          <a:xfrm>
            <a:off x="4795838" y="3846513"/>
            <a:ext cx="23717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形成层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1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1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1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7348" grpId="0"/>
      <p:bldP spid="2617349" grpId="0"/>
      <p:bldP spid="2617350" grpId="0"/>
      <p:bldP spid="26173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925513"/>
            <a:ext cx="11593513" cy="190341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绿萝是通过茎、叶等营养器官来繁殖的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属于无性生殖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它的优点是繁殖速度快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能保持亲本的优良性状。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454025" y="925513"/>
            <a:ext cx="11333163" cy="368935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无性生殖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判断依据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无两性生殖细胞结合。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常见方式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出芽生殖、扦插、嫁接、压条、分根、组织培养、分裂和克隆等。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优点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繁殖速度快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保持亲本的优良性状。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4453</Words>
  <Application>WPS 演示</Application>
  <PresentationFormat/>
  <Paragraphs>352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2021-01-06T18:53:00Z</cp:lastPrinted>
  <dcterms:created xsi:type="dcterms:W3CDTF">2021-01-06T18:53:00Z</dcterms:created>
  <dcterms:modified xsi:type="dcterms:W3CDTF">2023-11-17T07:56:40Z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88A1FF9E507B48348344343D3959E2F1_12</vt:lpwstr>
  </property>
</Properties>
</file>