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64" r:id="rId4"/>
    <p:sldId id="437" r:id="rId5"/>
    <p:sldId id="435" r:id="rId6"/>
    <p:sldId id="698" r:id="rId7"/>
    <p:sldId id="699" r:id="rId8"/>
    <p:sldId id="694" r:id="rId9"/>
    <p:sldId id="713" r:id="rId10"/>
    <p:sldId id="710" r:id="rId11"/>
    <p:sldId id="714" r:id="rId12"/>
    <p:sldId id="711" r:id="rId13"/>
    <p:sldId id="712" r:id="rId14"/>
    <p:sldId id="700" r:id="rId15"/>
    <p:sldId id="701" r:id="rId16"/>
    <p:sldId id="702" r:id="rId17"/>
    <p:sldId id="703" r:id="rId18"/>
    <p:sldId id="704" r:id="rId19"/>
    <p:sldId id="695" r:id="rId20"/>
  </p:sldIdLst>
  <p:sldSz cx="12190730" cy="6859905"/>
  <p:notesSz cx="6858000" cy="9144000"/>
  <p:custDataLst>
    <p:tags r:id="rId24"/>
  </p:custDataLst>
  <p:defaultTextStyle>
    <a:defPPr>
      <a:defRPr lang="zh-CN"/>
    </a:defPPr>
    <a:lvl1pPr marL="0" lvl="0"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rgbClr val="000000"/>
        </a:solidFill>
        <a:latin typeface="宋体" panose="02010600030101010101" pitchFamily="2" charset="-122"/>
        <a:ea typeface="Times New Roman" panose="02020603050405020304" pitchFamily="18" charset="0"/>
        <a:cs typeface="+mn-cs"/>
      </a:defRPr>
    </a:lvl9pPr>
  </p:defaultTextStyle>
  <p:extLst>
    <p:ext uri="{EFAFB233-063F-42B5-8137-9DF3F51BA10A}">
      <p15:sldGuideLst xmlns:p15="http://schemas.microsoft.com/office/powerpoint/2012/main">
        <p15:guide id="1" orient="horz" pos="917" userDrawn="1">
          <p15:clr>
            <a:srgbClr val="A4A3A4"/>
          </p15:clr>
        </p15:guide>
        <p15:guide id="2" orient="horz" pos="273" userDrawn="1">
          <p15:clr>
            <a:srgbClr val="A4A3A4"/>
          </p15:clr>
        </p15:guide>
        <p15:guide id="3" pos="8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878"/>
    <p:restoredTop sz="94660"/>
  </p:normalViewPr>
  <p:slideViewPr>
    <p:cSldViewPr snapToGrid="0" showGuides="1">
      <p:cViewPr>
        <p:scale>
          <a:sx n="75" d="100"/>
          <a:sy n="75" d="100"/>
        </p:scale>
        <p:origin x="-414" y="-366"/>
      </p:cViewPr>
      <p:guideLst>
        <p:guide orient="horz" pos="917"/>
        <p:guide orient="horz" pos="273"/>
        <p:guide pos="815"/>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37" y="1600645"/>
            <a:ext cx="10971657" cy="4527537"/>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37" y="1600645"/>
            <a:ext cx="10971657" cy="452753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4" y="4590738"/>
            <a:ext cx="10514505" cy="1500604"/>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113"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557"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1" y="1778932"/>
            <a:ext cx="4873067"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651" y="2666119"/>
            <a:ext cx="4873067"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7" y="1778932"/>
            <a:ext cx="4897066"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287" y="2666119"/>
            <a:ext cx="4897066"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699"/>
            <a:ext cx="6171557" cy="487497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972"/>
            <a:ext cx="3931828" cy="3812647"/>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537" y="1600645"/>
            <a:ext cx="10971657" cy="452753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537" y="1600645"/>
            <a:ext cx="10971657" cy="4527537"/>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4" y="4590738"/>
            <a:ext cx="10514505" cy="1500604"/>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113"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557" y="1826132"/>
            <a:ext cx="5181060" cy="4352547"/>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1" y="1778932"/>
            <a:ext cx="4873067"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651" y="2666119"/>
            <a:ext cx="4873067"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7" y="1778932"/>
            <a:ext cx="4897066" cy="824141"/>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287" y="2666119"/>
            <a:ext cx="4897066" cy="35252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7" y="275031"/>
            <a:ext cx="10971657" cy="1143318"/>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699"/>
            <a:ext cx="6171557" cy="487497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972"/>
            <a:ext cx="3931828" cy="3812647"/>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 Target="../slides/slide3.xml"/><Relationship Id="rId16" Type="http://schemas.openxmlformats.org/officeDocument/2006/relationships/slide" Target="../slides/slide2.xml"/><Relationship Id="rId15" Type="http://schemas.openxmlformats.org/officeDocument/2006/relationships/image" Target="../media/image4.png"/><Relationship Id="rId14" Type="http://schemas.openxmlformats.org/officeDocument/2006/relationships/image" Target="../media/image3.GIF"/><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slide" Target="../slides/slid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8130" y="0"/>
            <a:ext cx="2882600" cy="971820"/>
          </a:xfrm>
          <a:prstGeom prst="rect">
            <a:avLst/>
          </a:prstGeom>
          <a:noFill/>
          <a:ln w="9525">
            <a:noFill/>
          </a:ln>
        </p:spPr>
      </p:pic>
      <p:sp>
        <p:nvSpPr>
          <p:cNvPr id="1523800" name="矩形 11"/>
          <p:cNvSpPr/>
          <p:nvPr userDrawn="1"/>
        </p:nvSpPr>
        <p:spPr>
          <a:xfrm>
            <a:off x="1957388" y="1677988"/>
            <a:ext cx="7488237" cy="4129087"/>
          </a:xfrm>
          <a:prstGeom prst="rect">
            <a:avLst/>
          </a:prstGeom>
          <a:solidFill>
            <a:schemeClr val="tx1">
              <a:alpha val="10001"/>
            </a:schemeClr>
          </a:solidFill>
          <a:ln w="25400">
            <a:noFill/>
          </a:ln>
        </p:spPr>
        <p:txBody>
          <a:bodyPr lIns="91393" tIns="45696" rIns="91393" bIns="45696" anchor="ctr"/>
          <a:p>
            <a:pPr lvl="0" algn="ctr" defTabSz="1217930">
              <a:lnSpc>
                <a:spcPct val="100000"/>
              </a:lnSpc>
            </a:pPr>
            <a:endParaRPr sz="2400" b="0">
              <a:solidFill>
                <a:srgbClr val="FFFFFF"/>
              </a:solidFill>
              <a:latin typeface="Arial" panose="020B0604020202020204" pitchFamily="34" charset="0"/>
              <a:ea typeface="黑体" panose="02010609060101010101" pitchFamily="2" charset="-122"/>
            </a:endParaRPr>
          </a:p>
        </p:txBody>
      </p:sp>
      <p:pic>
        <p:nvPicPr>
          <p:cNvPr id="1523805" name="图片 1523804" descr="111"/>
          <p:cNvPicPr>
            <a:picLocks noChangeAspect="1"/>
          </p:cNvPicPr>
          <p:nvPr userDrawn="1"/>
        </p:nvPicPr>
        <p:blipFill>
          <a:blip r:embed="rId14"/>
          <a:stretch>
            <a:fillRect/>
          </a:stretch>
        </p:blipFill>
        <p:spPr>
          <a:xfrm flipH="1">
            <a:off x="9655175" y="2439988"/>
            <a:ext cx="1679575" cy="2284412"/>
          </a:xfrm>
          <a:prstGeom prst="rect">
            <a:avLst/>
          </a:prstGeom>
          <a:noFill/>
          <a:ln w="9525">
            <a:noFill/>
          </a:ln>
        </p:spPr>
      </p:pic>
      <p:sp>
        <p:nvSpPr>
          <p:cNvPr id="1523806" name="文本框 25"/>
          <p:cNvSpPr txBox="1"/>
          <p:nvPr userDrawn="1"/>
        </p:nvSpPr>
        <p:spPr>
          <a:xfrm>
            <a:off x="1992313" y="3643313"/>
            <a:ext cx="5903912" cy="1123950"/>
          </a:xfrm>
          <a:prstGeom prst="rect">
            <a:avLst/>
          </a:prstGeom>
          <a:noFill/>
          <a:ln w="9525">
            <a:noFill/>
          </a:ln>
        </p:spPr>
        <p:txBody>
          <a:bodyPr lIns="91393" tIns="45696" rIns="91393" bIns="45696">
            <a:spAutoFit/>
          </a:bodyPr>
          <a:p>
            <a:pPr lvl="0" defTabSz="1217930">
              <a:lnSpc>
                <a:spcPct val="130000"/>
              </a:lnSpc>
              <a:buNone/>
            </a:pPr>
            <a:r>
              <a:rPr lang="zh-CN" altLang="en-US" sz="2600" b="0">
                <a:solidFill>
                  <a:srgbClr val="595959"/>
                </a:solidFill>
                <a:latin typeface="黑体" panose="02010609060101010101" pitchFamily="2" charset="-122"/>
                <a:ea typeface="黑体" panose="02010609060101010101" pitchFamily="2" charset="-122"/>
              </a:rPr>
              <a:t>思维导图</a:t>
            </a:r>
            <a:r>
              <a:rPr lang="en-US" altLang="zh-CN" sz="2600" b="0">
                <a:solidFill>
                  <a:srgbClr val="595959"/>
                </a:solidFill>
                <a:latin typeface="宋体" panose="02010600030101010101" pitchFamily="2" charset="-122"/>
                <a:ea typeface="黑体" panose="02010609060101010101" pitchFamily="2" charset="-122"/>
              </a:rPr>
              <a:t>·</a:t>
            </a:r>
            <a:r>
              <a:rPr lang="zh-CN" altLang="en-US" sz="2600" b="0">
                <a:solidFill>
                  <a:srgbClr val="595959"/>
                </a:solidFill>
                <a:latin typeface="黑体" panose="02010609060101010101" pitchFamily="2" charset="-122"/>
                <a:ea typeface="黑体" panose="02010609060101010101" pitchFamily="2" charset="-122"/>
              </a:rPr>
              <a:t>建体系</a:t>
            </a:r>
            <a:endParaRPr lang="zh-CN" altLang="en-US" sz="2600" b="0">
              <a:solidFill>
                <a:srgbClr val="595959"/>
              </a:solidFill>
              <a:latin typeface="黑体" panose="02010609060101010101" pitchFamily="2" charset="-122"/>
              <a:ea typeface="黑体" panose="02010609060101010101" pitchFamily="2" charset="-122"/>
            </a:endParaRPr>
          </a:p>
          <a:p>
            <a:pPr lvl="0" defTabSz="1217930">
              <a:lnSpc>
                <a:spcPct val="130000"/>
              </a:lnSpc>
              <a:buNone/>
            </a:pPr>
            <a:r>
              <a:rPr lang="zh-CN" altLang="en-US" sz="2600" b="0">
                <a:solidFill>
                  <a:srgbClr val="595959"/>
                </a:solidFill>
                <a:latin typeface="黑体" panose="02010609060101010101" pitchFamily="2" charset="-122"/>
                <a:ea typeface="黑体" panose="02010609060101010101" pitchFamily="2" charset="-122"/>
              </a:rPr>
              <a:t>核心考点</a:t>
            </a:r>
            <a:r>
              <a:rPr lang="en-US" altLang="zh-CN" sz="2600" b="0">
                <a:solidFill>
                  <a:srgbClr val="595959"/>
                </a:solidFill>
                <a:latin typeface="宋体" panose="02010600030101010101" pitchFamily="2" charset="-122"/>
                <a:ea typeface="黑体" panose="02010609060101010101" pitchFamily="2" charset="-122"/>
              </a:rPr>
              <a:t>·</a:t>
            </a:r>
            <a:r>
              <a:rPr lang="zh-CN" altLang="en-US" sz="2600" b="0">
                <a:solidFill>
                  <a:srgbClr val="595959"/>
                </a:solidFill>
                <a:latin typeface="黑体" panose="02010609060101010101" pitchFamily="2" charset="-122"/>
                <a:ea typeface="黑体" panose="02010609060101010101" pitchFamily="2" charset="-122"/>
              </a:rPr>
              <a:t>话中考</a:t>
            </a:r>
            <a:endParaRPr lang="zh-CN" altLang="en-US" sz="2600" b="0">
              <a:solidFill>
                <a:srgbClr val="595959"/>
              </a:solidFill>
              <a:latin typeface="黑体" panose="02010609060101010101" pitchFamily="2" charset="-122"/>
              <a:ea typeface="黑体" panose="02010609060101010101" pitchFamily="2" charset="-122"/>
            </a:endParaRPr>
          </a:p>
        </p:txBody>
      </p:sp>
      <p:pic>
        <p:nvPicPr>
          <p:cNvPr id="1523812" name="Picture 23" descr="22"/>
          <p:cNvPicPr/>
          <p:nvPr userDrawn="1"/>
        </p:nvPicPr>
        <p:blipFill>
          <a:blip r:embed="rId15"/>
          <a:stretch>
            <a:fillRect/>
          </a:stretch>
        </p:blipFill>
        <p:spPr>
          <a:xfrm>
            <a:off x="5160963" y="4329113"/>
            <a:ext cx="520700" cy="331787"/>
          </a:xfrm>
          <a:prstGeom prst="rect">
            <a:avLst/>
          </a:prstGeom>
          <a:noFill/>
          <a:ln w="9525">
            <a:noFill/>
          </a:ln>
        </p:spPr>
      </p:pic>
      <p:pic>
        <p:nvPicPr>
          <p:cNvPr id="1523818" name="Picture 23" descr="22"/>
          <p:cNvPicPr/>
          <p:nvPr userDrawn="1"/>
        </p:nvPicPr>
        <p:blipFill>
          <a:blip r:embed="rId15"/>
          <a:stretch>
            <a:fillRect/>
          </a:stretch>
        </p:blipFill>
        <p:spPr>
          <a:xfrm>
            <a:off x="5160963" y="3808413"/>
            <a:ext cx="520700" cy="331787"/>
          </a:xfrm>
          <a:prstGeom prst="rect">
            <a:avLst/>
          </a:prstGeom>
          <a:noFill/>
          <a:ln w="9525">
            <a:noFill/>
          </a:ln>
        </p:spPr>
      </p:pic>
      <p:sp>
        <p:nvSpPr>
          <p:cNvPr id="1523808" name="矩形 1523807">
            <a:hlinkClick r:id="rId16" action="ppaction://hlinksldjump"/>
          </p:cNvPr>
          <p:cNvSpPr/>
          <p:nvPr userDrawn="1"/>
        </p:nvSpPr>
        <p:spPr>
          <a:xfrm>
            <a:off x="2005013" y="3794125"/>
            <a:ext cx="3836987" cy="419100"/>
          </a:xfrm>
          <a:prstGeom prst="rect">
            <a:avLst/>
          </a:prstGeom>
          <a:solidFill>
            <a:srgbClr val="CC99FF">
              <a:alpha val="999"/>
            </a:srgbClr>
          </a:solidFill>
          <a:ln w="9525">
            <a:noFill/>
          </a:ln>
        </p:spPr>
        <p:txBody>
          <a:bodyPr/>
          <a:p>
            <a:endParaRPr lang="zh-CN" altLang="en-US"/>
          </a:p>
        </p:txBody>
      </p:sp>
      <p:sp>
        <p:nvSpPr>
          <p:cNvPr id="1523810" name="矩形 1523809">
            <a:hlinkClick r:id="rId17" action="ppaction://hlinksldjump"/>
          </p:cNvPr>
          <p:cNvSpPr/>
          <p:nvPr userDrawn="1"/>
        </p:nvSpPr>
        <p:spPr>
          <a:xfrm>
            <a:off x="1997075" y="4306888"/>
            <a:ext cx="3857625" cy="419100"/>
          </a:xfrm>
          <a:prstGeom prst="rect">
            <a:avLst/>
          </a:prstGeom>
          <a:solidFill>
            <a:srgbClr val="CC99FF">
              <a:alpha val="999"/>
            </a:srgbClr>
          </a:soli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835"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747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2235"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9435"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635"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835"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1035"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887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8130" y="0"/>
            <a:ext cx="2882600" cy="971820"/>
          </a:xfrm>
          <a:prstGeom prst="rect">
            <a:avLst/>
          </a:prstGeom>
          <a:noFill/>
          <a:ln w="9525">
            <a:noFill/>
          </a:ln>
        </p:spPr>
      </p:pic>
      <p:sp>
        <p:nvSpPr>
          <p:cNvPr id="2269187" name="矩形 2269186">
            <a:hlinkClick r:id="rId14" action="ppaction://hlinksldjump"/>
          </p:cNvPr>
          <p:cNvSpPr/>
          <p:nvPr userDrawn="1"/>
        </p:nvSpPr>
        <p:spPr>
          <a:xfrm>
            <a:off x="10223500" y="76200"/>
            <a:ext cx="1054100" cy="406400"/>
          </a:xfrm>
          <a:prstGeom prst="rect">
            <a:avLst/>
          </a:prstGeom>
          <a:solidFill>
            <a:srgbClr val="CC99FF">
              <a:alpha val="999"/>
            </a:srgbClr>
          </a:soli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8000"/>
  <p:hf sldNum="0" hdr="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835"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747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2235"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9435"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635"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835"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1035"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887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w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png"/><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9" name="矩形 368658"/>
          <p:cNvSpPr/>
          <p:nvPr/>
        </p:nvSpPr>
        <p:spPr>
          <a:xfrm>
            <a:off x="2032000" y="1985645"/>
            <a:ext cx="7135813" cy="1445260"/>
          </a:xfrm>
          <a:prstGeom prst="rect">
            <a:avLst/>
          </a:prstGeom>
          <a:noFill/>
          <a:ln w="9525">
            <a:noFill/>
          </a:ln>
        </p:spPr>
        <p:txBody>
          <a:bodyPr lIns="117176" tIns="58589" rIns="117176" bIns="58589" anchor="ctr">
            <a:spAutoFit/>
          </a:bodyPr>
          <a:lstStyle/>
          <a:p>
            <a:pPr defTabSz="1171575" eaLnBrk="0" hangingPunct="0">
              <a:lnSpc>
                <a:spcPct val="120000"/>
              </a:lnSpc>
            </a:pPr>
            <a:r>
              <a:rPr lang="zh-CN" altLang="en-US" sz="3600" b="0">
                <a:latin typeface="黑体" panose="02010609060101010101" pitchFamily="2" charset="-122"/>
                <a:ea typeface="黑体" panose="02010609060101010101" pitchFamily="2" charset="-122"/>
              </a:rPr>
              <a:t>第二十三章 小结与复习</a:t>
            </a:r>
            <a:endParaRPr lang="zh-CN" altLang="en-US" sz="3600" b="0">
              <a:latin typeface="黑体" panose="02010609060101010101" pitchFamily="2" charset="-122"/>
              <a:ea typeface="黑体" panose="02010609060101010101" pitchFamily="2" charset="-122"/>
            </a:endParaRPr>
          </a:p>
          <a:p>
            <a:pPr defTabSz="1171575" eaLnBrk="0" hangingPunct="0">
              <a:lnSpc>
                <a:spcPct val="120000"/>
              </a:lnSpc>
            </a:pPr>
            <a:endParaRPr lang="zh-CN" altLang="en-US" sz="3600" b="0">
              <a:latin typeface="黑体" panose="02010609060101010101" pitchFamily="2" charset="-122"/>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2098" name="文本框 2692097"/>
          <p:cNvSpPr txBox="1"/>
          <p:nvPr/>
        </p:nvSpPr>
        <p:spPr>
          <a:xfrm>
            <a:off x="273050" y="557213"/>
            <a:ext cx="13435012" cy="6070600"/>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天后</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实验现象如下</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请据此回答</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(1)2</a:t>
            </a:r>
            <a:r>
              <a:rPr lang="zh-CN" altLang="en-US">
                <a:latin typeface="宋体" panose="02010600030101010101" pitchFamily="2" charset="-122"/>
                <a:ea typeface="宋体" panose="02010600030101010101" pitchFamily="2" charset="-122"/>
                <a:cs typeface="Times New Roman" panose="02020603050405020304" pitchFamily="18" charset="0"/>
              </a:rPr>
              <a:t>号瓶在该实验中起</a:t>
            </a:r>
            <a:r>
              <a:rPr lang="en-US" altLang="zh-CN">
                <a:latin typeface="宋体" panose="02010600030101010101" pitchFamily="2" charset="-122"/>
                <a:ea typeface="宋体" panose="02010600030101010101" pitchFamily="2" charset="-122"/>
                <a:cs typeface="Times New Roman" panose="02020603050405020304" pitchFamily="18" charset="0"/>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作用。</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(2)1</a:t>
            </a:r>
            <a:r>
              <a:rPr lang="zh-CN" altLang="en-US">
                <a:latin typeface="宋体" panose="02010600030101010101" pitchFamily="2" charset="-122"/>
                <a:ea typeface="宋体" panose="02010600030101010101" pitchFamily="2" charset="-122"/>
                <a:cs typeface="Times New Roman" panose="02020603050405020304" pitchFamily="18" charset="0"/>
              </a:rPr>
              <a:t>号瓶气球膨大</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说明在发酵过程中产生了</a:t>
            </a:r>
            <a:r>
              <a:rPr lang="en-US" altLang="zh-CN">
                <a:latin typeface="宋体" panose="02010600030101010101" pitchFamily="2" charset="-122"/>
                <a:ea typeface="宋体" panose="02010600030101010101" pitchFamily="2" charset="-122"/>
              </a:rPr>
              <a:t>_____________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用手分别握住</a:t>
            </a:r>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号瓶壁和</a:t>
            </a:r>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号瓶壁</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感觉</a:t>
            </a:r>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号瓶温度明显高一些</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说明在发酵过</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程中释放了</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取下套在</a:t>
            </a:r>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号瓶口的气球能够闻到</a:t>
            </a:r>
            <a:r>
              <a:rPr lang="en-US" altLang="zh-CN">
                <a:latin typeface="宋体" panose="02010600030101010101" pitchFamily="2" charset="-122"/>
                <a:ea typeface="宋体" panose="02010600030101010101" pitchFamily="2" charset="-122"/>
              </a:rPr>
              <a:t>_________</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这说明发酵过程中产生了</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 </a:t>
            </a:r>
            <a:endParaRPr lang="zh-CN" altLang="en-US">
              <a:latin typeface="宋体" panose="02010600030101010101" pitchFamily="2" charset="-122"/>
              <a:ea typeface="Times New Roman" panose="02020603050405020304" pitchFamily="18" charset="0"/>
            </a:endParaRPr>
          </a:p>
        </p:txBody>
      </p:sp>
      <p:graphicFrame>
        <p:nvGraphicFramePr>
          <p:cNvPr id="2692149" name="表格 2692148"/>
          <p:cNvGraphicFramePr>
            <a:graphicFrameLocks noGrp="1"/>
          </p:cNvGraphicFramePr>
          <p:nvPr/>
        </p:nvGraphicFramePr>
        <p:xfrm>
          <a:off x="3014663" y="1384300"/>
          <a:ext cx="5727700" cy="1490663"/>
        </p:xfrm>
        <a:graphic>
          <a:graphicData uri="http://schemas.openxmlformats.org/drawingml/2006/table">
            <a:tbl>
              <a:tblPr/>
              <a:tblGrid>
                <a:gridCol w="1274763"/>
                <a:gridCol w="4452937"/>
              </a:tblGrid>
              <a:tr h="496888">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b="1">
                          <a:solidFill>
                            <a:srgbClr val="000000"/>
                          </a:solidFill>
                          <a:latin typeface="宋体" panose="02010600030101010101" pitchFamily="2" charset="-122"/>
                          <a:cs typeface="Times New Roman" panose="02020603050405020304" pitchFamily="18" charset="0"/>
                        </a:rPr>
                        <a:t>编号</a:t>
                      </a:r>
                      <a:endParaRPr lang="zh-CN" altLang="en-US" b="1">
                        <a:latin typeface="Arial" panose="020B0604020202020204" pitchFamily="34" charset="0"/>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b="1">
                          <a:solidFill>
                            <a:srgbClr val="000000"/>
                          </a:solidFill>
                          <a:latin typeface="宋体" panose="02010600030101010101" pitchFamily="2" charset="-122"/>
                          <a:cs typeface="Times New Roman" panose="02020603050405020304" pitchFamily="18" charset="0"/>
                        </a:rPr>
                        <a:t>现　象</a:t>
                      </a:r>
                      <a:endParaRPr lang="zh-CN" altLang="en-US" b="1">
                        <a:latin typeface="Arial" panose="020B0604020202020204" pitchFamily="34" charset="0"/>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r>
              <a:tr h="496887">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b="1">
                          <a:solidFill>
                            <a:srgbClr val="000000"/>
                          </a:solidFill>
                          <a:latin typeface="宋体" panose="02010600030101010101" pitchFamily="2" charset="-122"/>
                          <a:cs typeface="Times New Roman" panose="02020603050405020304" pitchFamily="18" charset="0"/>
                        </a:rPr>
                        <a:t>1</a:t>
                      </a:r>
                      <a:endParaRPr lang="zh-CN" altLang="en-US" b="1">
                        <a:latin typeface="Arial" panose="020B0604020202020204" pitchFamily="34" charset="0"/>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b="1">
                          <a:solidFill>
                            <a:srgbClr val="000000"/>
                          </a:solidFill>
                          <a:latin typeface="宋体" panose="02010600030101010101" pitchFamily="2" charset="-122"/>
                          <a:cs typeface="Times New Roman" panose="02020603050405020304" pitchFamily="18" charset="0"/>
                        </a:rPr>
                        <a:t>不断冒出气泡</a:t>
                      </a:r>
                      <a:r>
                        <a:rPr lang="en-US" altLang="zh-CN" b="1">
                          <a:solidFill>
                            <a:srgbClr val="000000"/>
                          </a:solidFill>
                          <a:latin typeface="宋体" panose="02010600030101010101" pitchFamily="2" charset="-122"/>
                          <a:cs typeface="Times New Roman" panose="02020603050405020304" pitchFamily="18" charset="0"/>
                        </a:rPr>
                        <a:t>,</a:t>
                      </a:r>
                      <a:r>
                        <a:rPr lang="zh-CN" altLang="en-US" b="1">
                          <a:solidFill>
                            <a:srgbClr val="000000"/>
                          </a:solidFill>
                          <a:latin typeface="宋体" panose="02010600030101010101" pitchFamily="2" charset="-122"/>
                          <a:cs typeface="Times New Roman" panose="02020603050405020304" pitchFamily="18" charset="0"/>
                        </a:rPr>
                        <a:t>气球膨大</a:t>
                      </a:r>
                      <a:endParaRPr lang="zh-CN" altLang="en-US" b="1">
                        <a:latin typeface="Arial" panose="020B0604020202020204" pitchFamily="34" charset="0"/>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r>
              <a:tr h="496888">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b="1">
                          <a:solidFill>
                            <a:srgbClr val="000000"/>
                          </a:solidFill>
                          <a:latin typeface="宋体" panose="02010600030101010101" pitchFamily="2" charset="-122"/>
                          <a:cs typeface="Times New Roman" panose="02020603050405020304" pitchFamily="18" charset="0"/>
                        </a:rPr>
                        <a:t>2</a:t>
                      </a:r>
                      <a:endParaRPr lang="zh-CN" altLang="en-US" b="1">
                        <a:latin typeface="Arial" panose="020B0604020202020204" pitchFamily="34" charset="0"/>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b="1">
                          <a:solidFill>
                            <a:srgbClr val="000000"/>
                          </a:solidFill>
                          <a:latin typeface="宋体" panose="02010600030101010101" pitchFamily="2" charset="-122"/>
                          <a:cs typeface="Times New Roman" panose="02020603050405020304" pitchFamily="18" charset="0"/>
                        </a:rPr>
                        <a:t>不冒气泡</a:t>
                      </a:r>
                      <a:r>
                        <a:rPr lang="en-US" altLang="zh-CN" b="1">
                          <a:solidFill>
                            <a:srgbClr val="000000"/>
                          </a:solidFill>
                          <a:latin typeface="宋体" panose="02010600030101010101" pitchFamily="2" charset="-122"/>
                          <a:cs typeface="Times New Roman" panose="02020603050405020304" pitchFamily="18" charset="0"/>
                        </a:rPr>
                        <a:t>,</a:t>
                      </a:r>
                      <a:r>
                        <a:rPr lang="zh-CN" altLang="en-US" b="1">
                          <a:solidFill>
                            <a:srgbClr val="000000"/>
                          </a:solidFill>
                          <a:latin typeface="宋体" panose="02010600030101010101" pitchFamily="2" charset="-122"/>
                          <a:cs typeface="Times New Roman" panose="02020603050405020304" pitchFamily="18" charset="0"/>
                        </a:rPr>
                        <a:t>气球不膨大</a:t>
                      </a:r>
                      <a:endParaRPr lang="zh-CN" altLang="en-US" b="1">
                        <a:latin typeface="Arial" panose="020B0604020202020204" pitchFamily="34" charset="0"/>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692143" name="文本框 2692142"/>
          <p:cNvSpPr txBox="1"/>
          <p:nvPr/>
        </p:nvSpPr>
        <p:spPr>
          <a:xfrm>
            <a:off x="3676650" y="2881313"/>
            <a:ext cx="1562100"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对照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92144" name="文本框 2692143"/>
          <p:cNvSpPr txBox="1"/>
          <p:nvPr/>
        </p:nvSpPr>
        <p:spPr>
          <a:xfrm>
            <a:off x="6831013" y="3478213"/>
            <a:ext cx="2225675"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二氧化碳　</a:t>
            </a:r>
            <a:endParaRPr lang="zh-CN" altLang="en-US">
              <a:solidFill>
                <a:srgbClr val="FF0000"/>
              </a:solidFill>
              <a:latin typeface="宋体" panose="02010600030101010101" pitchFamily="2" charset="-122"/>
              <a:ea typeface="宋体" panose="02010600030101010101" pitchFamily="2" charset="-122"/>
            </a:endParaRPr>
          </a:p>
        </p:txBody>
      </p:sp>
      <p:sp>
        <p:nvSpPr>
          <p:cNvPr id="2692145" name="文本框 2692144"/>
          <p:cNvSpPr txBox="1"/>
          <p:nvPr/>
        </p:nvSpPr>
        <p:spPr>
          <a:xfrm>
            <a:off x="2012950" y="4672013"/>
            <a:ext cx="1562100"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热量　</a:t>
            </a:r>
            <a:endParaRPr lang="zh-CN" altLang="en-US">
              <a:solidFill>
                <a:srgbClr val="FF0000"/>
              </a:solidFill>
              <a:latin typeface="宋体" panose="02010600030101010101" pitchFamily="2" charset="-122"/>
              <a:ea typeface="宋体" panose="02010600030101010101" pitchFamily="2" charset="-122"/>
            </a:endParaRPr>
          </a:p>
        </p:txBody>
      </p:sp>
      <p:sp>
        <p:nvSpPr>
          <p:cNvPr id="2692146" name="文本框 2692145"/>
          <p:cNvSpPr txBox="1"/>
          <p:nvPr/>
        </p:nvSpPr>
        <p:spPr>
          <a:xfrm>
            <a:off x="5670550" y="5268913"/>
            <a:ext cx="1562100"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酒味　</a:t>
            </a:r>
            <a:endParaRPr lang="zh-CN" altLang="en-US">
              <a:solidFill>
                <a:srgbClr val="FF0000"/>
              </a:solidFill>
              <a:latin typeface="宋体" panose="02010600030101010101" pitchFamily="2" charset="-122"/>
              <a:ea typeface="宋体" panose="02010600030101010101" pitchFamily="2" charset="-122"/>
            </a:endParaRPr>
          </a:p>
        </p:txBody>
      </p:sp>
      <p:sp>
        <p:nvSpPr>
          <p:cNvPr id="2692147" name="文本框 2692146"/>
          <p:cNvSpPr txBox="1"/>
          <p:nvPr/>
        </p:nvSpPr>
        <p:spPr>
          <a:xfrm>
            <a:off x="361950" y="5865813"/>
            <a:ext cx="1562100" cy="712787"/>
          </a:xfrm>
          <a:prstGeom prst="rect">
            <a:avLst/>
          </a:prstGeom>
          <a:noFill/>
          <a:ln w="9525">
            <a:noFill/>
          </a:ln>
        </p:spPr>
        <p:txBody>
          <a:bodyPr wrap="none"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　酒精　</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92143"/>
                                        </p:tgtEl>
                                        <p:attrNameLst>
                                          <p:attrName>style.visibility</p:attrName>
                                        </p:attrNameLst>
                                      </p:cBhvr>
                                      <p:to>
                                        <p:strVal val="visible"/>
                                      </p:to>
                                    </p:set>
                                    <p:animEffect transition="in" filter="blinds(horizontal)">
                                      <p:cBhvr>
                                        <p:cTn id="7" dur="500"/>
                                        <p:tgtEl>
                                          <p:spTgt spid="26921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92144"/>
                                        </p:tgtEl>
                                        <p:attrNameLst>
                                          <p:attrName>style.visibility</p:attrName>
                                        </p:attrNameLst>
                                      </p:cBhvr>
                                      <p:to>
                                        <p:strVal val="visible"/>
                                      </p:to>
                                    </p:set>
                                    <p:animEffect transition="in" filter="blinds(horizontal)">
                                      <p:cBhvr>
                                        <p:cTn id="12" dur="500"/>
                                        <p:tgtEl>
                                          <p:spTgt spid="26921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92145"/>
                                        </p:tgtEl>
                                        <p:attrNameLst>
                                          <p:attrName>style.visibility</p:attrName>
                                        </p:attrNameLst>
                                      </p:cBhvr>
                                      <p:to>
                                        <p:strVal val="visible"/>
                                      </p:to>
                                    </p:set>
                                    <p:animEffect transition="in" filter="blinds(horizontal)">
                                      <p:cBhvr>
                                        <p:cTn id="17" dur="500"/>
                                        <p:tgtEl>
                                          <p:spTgt spid="26921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92146"/>
                                        </p:tgtEl>
                                        <p:attrNameLst>
                                          <p:attrName>style.visibility</p:attrName>
                                        </p:attrNameLst>
                                      </p:cBhvr>
                                      <p:to>
                                        <p:strVal val="visible"/>
                                      </p:to>
                                    </p:set>
                                    <p:animEffect transition="in" filter="blinds(horizontal)">
                                      <p:cBhvr>
                                        <p:cTn id="22" dur="500"/>
                                        <p:tgtEl>
                                          <p:spTgt spid="269214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92147"/>
                                        </p:tgtEl>
                                        <p:attrNameLst>
                                          <p:attrName>style.visibility</p:attrName>
                                        </p:attrNameLst>
                                      </p:cBhvr>
                                      <p:to>
                                        <p:strVal val="visible"/>
                                      </p:to>
                                    </p:set>
                                    <p:animEffect transition="in" filter="blinds(horizontal)">
                                      <p:cBhvr>
                                        <p:cTn id="27" dur="500"/>
                                        <p:tgtEl>
                                          <p:spTgt spid="2692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2143" grpId="0"/>
      <p:bldP spid="2692144" grpId="0"/>
      <p:bldP spid="2692145" grpId="0"/>
      <p:bldP spid="2692146" grpId="0"/>
      <p:bldP spid="269214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22" name="文本框 2693121"/>
          <p:cNvSpPr txBox="1"/>
          <p:nvPr/>
        </p:nvSpPr>
        <p:spPr>
          <a:xfrm>
            <a:off x="298450" y="608013"/>
            <a:ext cx="11593513" cy="5475287"/>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【考点二】</a:t>
            </a:r>
            <a:r>
              <a:rPr lang="zh-CN" altLang="en-US">
                <a:latin typeface="宋体" panose="02010600030101010101" pitchFamily="2" charset="-122"/>
                <a:ea typeface="宋体" panose="02010600030101010101" pitchFamily="2" charset="-122"/>
                <a:cs typeface="Times New Roman" panose="02020603050405020304" pitchFamily="18" charset="0"/>
              </a:rPr>
              <a:t>　现代生物技术</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a:latin typeface="宋体" panose="02010600030101010101" pitchFamily="2" charset="-122"/>
                <a:ea typeface="宋体" panose="02010600030101010101" pitchFamily="2" charset="-122"/>
                <a:cs typeface="Times New Roman" panose="02020603050405020304" pitchFamily="18" charset="0"/>
              </a:rPr>
              <a:t>(2018</a:t>
            </a:r>
            <a:r>
              <a:rPr lang="en-US" altLang="zh-CN">
                <a:latin typeface="宋体" panose="02010600030101010101" pitchFamily="2" charset="-122"/>
                <a:ea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德州学业考</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在</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西游记</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中</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孙悟空拔根毫毛吹口仙气</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就能变出许多个孙悟空。如今这一神话终于在孙悟空的家乡</a:t>
            </a:r>
            <a:r>
              <a:rPr lang="en-US" altLang="zh-CN">
                <a:latin typeface="宋体" panose="02010600030101010101" pitchFamily="2" charset="-122"/>
                <a:ea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中国“实现”了。</a:t>
            </a:r>
            <a:r>
              <a:rPr lang="en-US" altLang="zh-CN">
                <a:latin typeface="宋体" panose="02010600030101010101" pitchFamily="2" charset="-122"/>
                <a:ea typeface="宋体" panose="02010600030101010101" pitchFamily="2" charset="-122"/>
                <a:cs typeface="Times New Roman" panose="02020603050405020304" pitchFamily="18" charset="0"/>
              </a:rPr>
              <a:t>2017</a:t>
            </a:r>
            <a:r>
              <a:rPr lang="zh-CN" altLang="en-US">
                <a:latin typeface="宋体" panose="02010600030101010101" pitchFamily="2" charset="-122"/>
                <a:ea typeface="宋体" panose="02010600030101010101" pitchFamily="2" charset="-122"/>
                <a:cs typeface="Times New Roman" panose="02020603050405020304" pitchFamily="18" charset="0"/>
              </a:rPr>
              <a:t>年</a:t>
            </a:r>
            <a:r>
              <a:rPr lang="en-US" altLang="zh-CN">
                <a:latin typeface="宋体" panose="02010600030101010101" pitchFamily="2" charset="-122"/>
                <a:ea typeface="宋体" panose="02010600030101010101" pitchFamily="2" charset="-122"/>
                <a:cs typeface="Times New Roman" panose="02020603050405020304" pitchFamily="18" charset="0"/>
              </a:rPr>
              <a:t>11</a:t>
            </a:r>
            <a:r>
              <a:rPr lang="zh-CN" altLang="en-US">
                <a:latin typeface="宋体" panose="02010600030101010101" pitchFamily="2" charset="-122"/>
                <a:ea typeface="宋体" panose="02010600030101010101" pitchFamily="2" charset="-122"/>
                <a:cs typeface="Times New Roman" panose="02020603050405020304" pitchFamily="18" charset="0"/>
              </a:rPr>
              <a:t>月</a:t>
            </a:r>
            <a:r>
              <a:rPr lang="en-US" altLang="zh-CN">
                <a:latin typeface="宋体" panose="02010600030101010101" pitchFamily="2" charset="-122"/>
                <a:ea typeface="宋体" panose="02010600030101010101" pitchFamily="2" charset="-122"/>
                <a:cs typeface="Times New Roman" panose="02020603050405020304" pitchFamily="18" charset="0"/>
              </a:rPr>
              <a:t>27</a:t>
            </a:r>
            <a:r>
              <a:rPr lang="zh-CN" altLang="en-US">
                <a:latin typeface="宋体" panose="02010600030101010101" pitchFamily="2" charset="-122"/>
                <a:ea typeface="宋体" panose="02010600030101010101" pitchFamily="2" charset="-122"/>
                <a:cs typeface="Times New Roman" panose="02020603050405020304" pitchFamily="18" charset="0"/>
              </a:rPr>
              <a:t>日</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世界上首只体细胞克隆猴“中中”诞生</a:t>
            </a:r>
            <a:r>
              <a:rPr lang="en-US" altLang="zh-CN">
                <a:latin typeface="宋体" panose="02010600030101010101" pitchFamily="2" charset="-122"/>
                <a:ea typeface="宋体" panose="02010600030101010101" pitchFamily="2" charset="-122"/>
                <a:cs typeface="Times New Roman" panose="02020603050405020304" pitchFamily="18" charset="0"/>
              </a:rPr>
              <a:t>;10</a:t>
            </a:r>
            <a:r>
              <a:rPr lang="zh-CN" altLang="en-US">
                <a:latin typeface="宋体" panose="02010600030101010101" pitchFamily="2" charset="-122"/>
                <a:ea typeface="宋体" panose="02010600030101010101" pitchFamily="2" charset="-122"/>
                <a:cs typeface="Times New Roman" panose="02020603050405020304" pitchFamily="18" charset="0"/>
              </a:rPr>
              <a:t>天后</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第二个克隆猴“华华”诞生。中科院神经科学研究所研究员孙强、博士后刘真等科研人员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提取了雌性胎儿</a:t>
            </a:r>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猴的体细胞</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将其细胞核注射到</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猴的去核卵细胞中</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然后将克隆的胚胎移植到代孕母猴</a:t>
            </a:r>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的子宫内。</a:t>
            </a:r>
            <a:r>
              <a:rPr lang="en-US" altLang="zh-CN">
                <a:latin typeface="宋体" panose="02010600030101010101" pitchFamily="2" charset="-122"/>
                <a:ea typeface="宋体" panose="02010600030101010101" pitchFamily="2" charset="-122"/>
                <a:cs typeface="Times New Roman" panose="02020603050405020304" pitchFamily="18" charset="0"/>
              </a:rPr>
              <a:t>21</a:t>
            </a:r>
            <a:r>
              <a:rPr lang="zh-CN" altLang="en-US">
                <a:latin typeface="宋体" panose="02010600030101010101" pitchFamily="2" charset="-122"/>
                <a:ea typeface="宋体" panose="02010600030101010101" pitchFamily="2" charset="-122"/>
                <a:cs typeface="Times New Roman" panose="02020603050405020304" pitchFamily="18" charset="0"/>
              </a:rPr>
              <a:t>只代孕母猴中的</a:t>
            </a:r>
            <a:r>
              <a:rPr lang="en-US" altLang="zh-CN">
                <a:latin typeface="宋体" panose="02010600030101010101" pitchFamily="2" charset="-122"/>
                <a:ea typeface="宋体" panose="02010600030101010101" pitchFamily="2" charset="-122"/>
                <a:cs typeface="Times New Roman" panose="02020603050405020304" pitchFamily="18" charset="0"/>
              </a:rPr>
              <a:t>6</a:t>
            </a:r>
            <a:r>
              <a:rPr lang="zh-CN" altLang="en-US">
                <a:latin typeface="宋体" panose="02010600030101010101" pitchFamily="2" charset="-122"/>
                <a:ea typeface="宋体" panose="02010600030101010101" pitchFamily="2" charset="-122"/>
                <a:cs typeface="Times New Roman" panose="02020603050405020304" pitchFamily="18" charset="0"/>
              </a:rPr>
              <a:t>只成功怀孕</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最终生下了两只健康的猴子</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如图</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。这意味着中国科学家成功突破了现有技术无法克隆灵长类动物的世界难题。</a:t>
            </a:r>
            <a:endParaRPr lang="zh-CN" altLang="en-US">
              <a:latin typeface="宋体" panose="02010600030101010101" pitchFamily="2" charset="-122"/>
              <a:ea typeface="Times New Roman" panose="02020603050405020304"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0834" name="文本框 2680833"/>
          <p:cNvSpPr txBox="1"/>
          <p:nvPr/>
        </p:nvSpPr>
        <p:spPr>
          <a:xfrm>
            <a:off x="298450" y="531813"/>
            <a:ext cx="13079412" cy="6070600"/>
          </a:xfrm>
          <a:prstGeom prst="rect">
            <a:avLst/>
          </a:prstGeom>
          <a:noFill/>
          <a:ln w="9525">
            <a:noFill/>
          </a:ln>
        </p:spPr>
        <p:txBody>
          <a:bodyPr lIns="117176" tIns="58589" rIns="117176" bIns="58589">
            <a:spAutoFit/>
          </a:bodyPr>
          <a:lstStyle/>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请回答下列问题</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与有性生殖相比</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克隆的特点是不经过</a:t>
            </a:r>
            <a:r>
              <a:rPr lang="en-US" altLang="zh-CN">
                <a:latin typeface="宋体" panose="02010600030101010101" pitchFamily="2" charset="-122"/>
                <a:ea typeface="宋体" panose="02010600030101010101" pitchFamily="2" charset="-122"/>
                <a:cs typeface="Times New Roman" panose="02020603050405020304" pitchFamily="18" charset="0"/>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的结合。</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因</a:t>
            </a:r>
            <a:r>
              <a:rPr lang="en-US" altLang="zh-CN">
                <a:latin typeface="宋体" panose="02010600030101010101" pitchFamily="2" charset="-122"/>
                <a:ea typeface="宋体" panose="02010600030101010101" pitchFamily="2" charset="-122"/>
              </a:rPr>
              <a:t>_______</a:t>
            </a:r>
            <a:r>
              <a:rPr lang="zh-CN" altLang="en-US">
                <a:latin typeface="宋体" panose="02010600030101010101" pitchFamily="2" charset="-122"/>
                <a:ea typeface="宋体" panose="02010600030101010101" pitchFamily="2" charset="-122"/>
                <a:cs typeface="Times New Roman" panose="02020603050405020304" pitchFamily="18" charset="0"/>
              </a:rPr>
              <a:t>是遗传的控制中心</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所以“中中”和“华华”的遗传特性更像</a:t>
            </a:r>
            <a:r>
              <a:rPr lang="en-US" altLang="zh-CN">
                <a:latin typeface="宋体" panose="02010600030101010101" pitchFamily="2" charset="-122"/>
                <a:ea typeface="宋体" panose="02010600030101010101" pitchFamily="2" charset="-122"/>
                <a:cs typeface="Times New Roman" panose="02020603050405020304" pitchFamily="18" charset="0"/>
              </a:rPr>
              <a:t>__</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猴。</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克隆胚胎移植到代孕母猴的</a:t>
            </a:r>
            <a:r>
              <a:rPr lang="en-US" altLang="zh-CN">
                <a:latin typeface="宋体" panose="02010600030101010101" pitchFamily="2" charset="-122"/>
                <a:ea typeface="宋体" panose="02010600030101010101" pitchFamily="2" charset="-122"/>
              </a:rPr>
              <a:t>_____</a:t>
            </a:r>
            <a:r>
              <a:rPr lang="zh-CN" altLang="en-US">
                <a:latin typeface="宋体" panose="02010600030101010101" pitchFamily="2" charset="-122"/>
                <a:ea typeface="宋体" panose="02010600030101010101" pitchFamily="2" charset="-122"/>
                <a:cs typeface="Times New Roman" panose="02020603050405020304" pitchFamily="18" charset="0"/>
              </a:rPr>
              <a:t>内</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所需营养通过</a:t>
            </a:r>
            <a:r>
              <a:rPr lang="en-US" altLang="zh-CN">
                <a:latin typeface="宋体" panose="02010600030101010101" pitchFamily="2" charset="-122"/>
                <a:ea typeface="宋体" panose="02010600030101010101" pitchFamily="2" charset="-122"/>
              </a:rPr>
              <a:t>___________</a:t>
            </a:r>
            <a:r>
              <a:rPr lang="zh-CN" altLang="en-US">
                <a:latin typeface="宋体" panose="02010600030101010101" pitchFamily="2" charset="-122"/>
                <a:ea typeface="宋体" panose="02010600030101010101" pitchFamily="2" charset="-122"/>
                <a:cs typeface="Times New Roman" panose="02020603050405020304" pitchFamily="18" charset="0"/>
              </a:rPr>
              <a:t>从母体中获</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得。</a:t>
            </a:r>
            <a:endParaRPr lang="zh-CN" altLang="en-US">
              <a:latin typeface="宋体" panose="02010600030101010101" pitchFamily="2" charset="-122"/>
              <a:ea typeface="Times New Roman" panose="02020603050405020304" pitchFamily="18" charset="0"/>
            </a:endParaRPr>
          </a:p>
        </p:txBody>
      </p:sp>
      <p:pic>
        <p:nvPicPr>
          <p:cNvPr id="2680836" name="20sw8jn34.jpg" descr="id:2147498405;FounderCES"/>
          <p:cNvPicPr>
            <a:picLocks noChangeAspect="1"/>
          </p:cNvPicPr>
          <p:nvPr/>
        </p:nvPicPr>
        <p:blipFill>
          <a:blip r:embed="rId1"/>
          <a:stretch>
            <a:fillRect/>
          </a:stretch>
        </p:blipFill>
        <p:spPr>
          <a:xfrm>
            <a:off x="5486400" y="762000"/>
            <a:ext cx="2727325" cy="2878138"/>
          </a:xfrm>
          <a:prstGeom prst="rect">
            <a:avLst/>
          </a:prstGeom>
          <a:noFill/>
          <a:ln w="9525">
            <a:noFill/>
          </a:ln>
        </p:spPr>
      </p:pic>
      <p:pic>
        <p:nvPicPr>
          <p:cNvPr id="2680838" name="20sw8jn33.jpg" descr="id:2147498398;FounderCES"/>
          <p:cNvPicPr>
            <a:picLocks noChangeAspect="1"/>
          </p:cNvPicPr>
          <p:nvPr/>
        </p:nvPicPr>
        <p:blipFill>
          <a:blip r:embed="rId2"/>
          <a:stretch>
            <a:fillRect/>
          </a:stretch>
        </p:blipFill>
        <p:spPr>
          <a:xfrm>
            <a:off x="2044700" y="1206500"/>
            <a:ext cx="2822575" cy="2441575"/>
          </a:xfrm>
          <a:prstGeom prst="rect">
            <a:avLst/>
          </a:prstGeom>
          <a:noFill/>
          <a:ln w="9525">
            <a:noFill/>
          </a:ln>
        </p:spPr>
      </p:pic>
      <p:sp>
        <p:nvSpPr>
          <p:cNvPr id="2680839" name="文本框 2680838"/>
          <p:cNvSpPr txBox="1"/>
          <p:nvPr/>
        </p:nvSpPr>
        <p:spPr>
          <a:xfrm>
            <a:off x="6330950" y="3452813"/>
            <a:ext cx="1706563"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生殖细胞</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80840" name="文本框 2680839"/>
          <p:cNvSpPr txBox="1"/>
          <p:nvPr/>
        </p:nvSpPr>
        <p:spPr>
          <a:xfrm>
            <a:off x="1189038" y="4049713"/>
            <a:ext cx="13446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细胞核</a:t>
            </a:r>
            <a:endParaRPr lang="zh-CN" altLang="en-US">
              <a:solidFill>
                <a:srgbClr val="FF0000"/>
              </a:solidFill>
              <a:latin typeface="宋体" panose="02010600030101010101" pitchFamily="2" charset="-122"/>
              <a:ea typeface="宋体" panose="02010600030101010101" pitchFamily="2" charset="-122"/>
            </a:endParaRPr>
          </a:p>
        </p:txBody>
      </p:sp>
      <p:sp>
        <p:nvSpPr>
          <p:cNvPr id="2680841" name="文本框 2680840"/>
          <p:cNvSpPr txBox="1"/>
          <p:nvPr/>
        </p:nvSpPr>
        <p:spPr>
          <a:xfrm>
            <a:off x="8159750" y="5243513"/>
            <a:ext cx="209550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胎盘和脐带</a:t>
            </a:r>
            <a:endParaRPr lang="zh-CN" altLang="en-US">
              <a:solidFill>
                <a:srgbClr val="FF0000"/>
              </a:solidFill>
              <a:latin typeface="宋体" panose="02010600030101010101" pitchFamily="2" charset="-122"/>
              <a:ea typeface="宋体" panose="02010600030101010101" pitchFamily="2" charset="-122"/>
            </a:endParaRPr>
          </a:p>
        </p:txBody>
      </p:sp>
      <p:sp>
        <p:nvSpPr>
          <p:cNvPr id="2680842" name="文本框 2680841"/>
          <p:cNvSpPr txBox="1"/>
          <p:nvPr/>
        </p:nvSpPr>
        <p:spPr>
          <a:xfrm>
            <a:off x="4846638" y="5243513"/>
            <a:ext cx="98266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子宫</a:t>
            </a:r>
            <a:endParaRPr lang="zh-CN" altLang="en-US">
              <a:solidFill>
                <a:srgbClr val="FF0000"/>
              </a:solidFill>
              <a:latin typeface="宋体" panose="02010600030101010101" pitchFamily="2" charset="-122"/>
              <a:ea typeface="宋体" panose="02010600030101010101" pitchFamily="2" charset="-122"/>
            </a:endParaRPr>
          </a:p>
        </p:txBody>
      </p:sp>
      <p:sp>
        <p:nvSpPr>
          <p:cNvPr id="2680843" name="文本框 2680842"/>
          <p:cNvSpPr txBox="1"/>
          <p:nvPr/>
        </p:nvSpPr>
        <p:spPr>
          <a:xfrm>
            <a:off x="11128375" y="4075113"/>
            <a:ext cx="5667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A</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80839"/>
                                        </p:tgtEl>
                                        <p:attrNameLst>
                                          <p:attrName>style.visibility</p:attrName>
                                        </p:attrNameLst>
                                      </p:cBhvr>
                                      <p:to>
                                        <p:strVal val="visible"/>
                                      </p:to>
                                    </p:set>
                                    <p:animEffect transition="in" filter="blinds(horizontal)">
                                      <p:cBhvr>
                                        <p:cTn id="7" dur="500"/>
                                        <p:tgtEl>
                                          <p:spTgt spid="26808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80840"/>
                                        </p:tgtEl>
                                        <p:attrNameLst>
                                          <p:attrName>style.visibility</p:attrName>
                                        </p:attrNameLst>
                                      </p:cBhvr>
                                      <p:to>
                                        <p:strVal val="visible"/>
                                      </p:to>
                                    </p:set>
                                    <p:animEffect transition="in" filter="blinds(horizontal)">
                                      <p:cBhvr>
                                        <p:cTn id="12" dur="500"/>
                                        <p:tgtEl>
                                          <p:spTgt spid="268084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80843"/>
                                        </p:tgtEl>
                                        <p:attrNameLst>
                                          <p:attrName>style.visibility</p:attrName>
                                        </p:attrNameLst>
                                      </p:cBhvr>
                                      <p:to>
                                        <p:strVal val="visible"/>
                                      </p:to>
                                    </p:set>
                                    <p:animEffect transition="in" filter="blinds(horizontal)">
                                      <p:cBhvr>
                                        <p:cTn id="17" dur="500"/>
                                        <p:tgtEl>
                                          <p:spTgt spid="268084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80842"/>
                                        </p:tgtEl>
                                        <p:attrNameLst>
                                          <p:attrName>style.visibility</p:attrName>
                                        </p:attrNameLst>
                                      </p:cBhvr>
                                      <p:to>
                                        <p:strVal val="visible"/>
                                      </p:to>
                                    </p:set>
                                    <p:animEffect transition="in" filter="blinds(horizontal)">
                                      <p:cBhvr>
                                        <p:cTn id="22" dur="500"/>
                                        <p:tgtEl>
                                          <p:spTgt spid="26808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80841"/>
                                        </p:tgtEl>
                                        <p:attrNameLst>
                                          <p:attrName>style.visibility</p:attrName>
                                        </p:attrNameLst>
                                      </p:cBhvr>
                                      <p:to>
                                        <p:strVal val="visible"/>
                                      </p:to>
                                    </p:set>
                                    <p:animEffect transition="in" filter="blinds(horizontal)">
                                      <p:cBhvr>
                                        <p:cTn id="27" dur="500"/>
                                        <p:tgtEl>
                                          <p:spTgt spid="2680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0839" grpId="0"/>
      <p:bldP spid="2680840" grpId="0"/>
      <p:bldP spid="2680841" grpId="0"/>
      <p:bldP spid="2680842" grpId="0"/>
      <p:bldP spid="268084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1858" name="文本框 2681857"/>
          <p:cNvSpPr txBox="1"/>
          <p:nvPr/>
        </p:nvSpPr>
        <p:spPr>
          <a:xfrm>
            <a:off x="298450" y="862013"/>
            <a:ext cx="13028612" cy="3324225"/>
          </a:xfrm>
          <a:prstGeom prst="rect">
            <a:avLst/>
          </a:prstGeom>
          <a:noFill/>
          <a:ln w="9525">
            <a:noFill/>
          </a:ln>
        </p:spPr>
        <p:txBody>
          <a:bodyPr lIns="117176" tIns="58589" rIns="117176" bIns="58589">
            <a:spAutoFit/>
          </a:bodyPr>
          <a:lstStyle/>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(4)</a:t>
            </a:r>
            <a:r>
              <a:rPr lang="zh-CN" altLang="en-US" sz="2800">
                <a:latin typeface="宋体" panose="02010600030101010101" pitchFamily="2" charset="-122"/>
                <a:ea typeface="宋体" panose="02010600030101010101" pitchFamily="2" charset="-122"/>
                <a:cs typeface="Times New Roman" panose="02020603050405020304" pitchFamily="18" charset="0"/>
              </a:rPr>
              <a:t>自</a:t>
            </a:r>
            <a:r>
              <a:rPr lang="en-US" altLang="zh-CN" sz="2800">
                <a:latin typeface="宋体" panose="02010600030101010101" pitchFamily="2" charset="-122"/>
                <a:ea typeface="宋体" panose="02010600030101010101" pitchFamily="2" charset="-122"/>
                <a:cs typeface="Times New Roman" panose="02020603050405020304" pitchFamily="18" charset="0"/>
              </a:rPr>
              <a:t>1996</a:t>
            </a:r>
            <a:r>
              <a:rPr lang="zh-CN" altLang="en-US" sz="2800">
                <a:latin typeface="宋体" panose="02010600030101010101" pitchFamily="2" charset="-122"/>
                <a:ea typeface="宋体" panose="02010600030101010101" pitchFamily="2" charset="-122"/>
                <a:cs typeface="Times New Roman" panose="02020603050405020304" pitchFamily="18" charset="0"/>
              </a:rPr>
              <a:t>年第一只克隆羊“多莉”诞生以来</a:t>
            </a:r>
            <a:r>
              <a:rPr lang="en-US" altLang="zh-CN" sz="2800">
                <a:latin typeface="宋体" panose="02010600030101010101" pitchFamily="2" charset="-122"/>
                <a:ea typeface="宋体" panose="02010600030101010101" pitchFamily="2" charset="-122"/>
                <a:cs typeface="Times New Roman" panose="02020603050405020304" pitchFamily="18" charset="0"/>
              </a:rPr>
              <a:t>,20</a:t>
            </a:r>
            <a:r>
              <a:rPr lang="zh-CN" altLang="en-US" sz="2800">
                <a:latin typeface="宋体" panose="02010600030101010101" pitchFamily="2" charset="-122"/>
                <a:ea typeface="宋体" panose="02010600030101010101" pitchFamily="2" charset="-122"/>
                <a:cs typeface="Times New Roman" panose="02020603050405020304" pitchFamily="18" charset="0"/>
              </a:rPr>
              <a:t>多年间</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各国科学家利用</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体细胞先后克隆了牛、鼠、猫、狗等动物。相对这些动物来说</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猴与人类</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800">
                <a:latin typeface="宋体" panose="02010600030101010101" pitchFamily="2" charset="-122"/>
                <a:ea typeface="宋体" panose="02010600030101010101" pitchFamily="2" charset="-122"/>
                <a:cs typeface="Times New Roman" panose="02020603050405020304" pitchFamily="18" charset="0"/>
              </a:rPr>
              <a:t>有更近的</a:t>
            </a:r>
            <a:r>
              <a:rPr lang="en-US" altLang="zh-CN" sz="2800">
                <a:latin typeface="宋体" panose="02010600030101010101" pitchFamily="2" charset="-122"/>
                <a:ea typeface="宋体" panose="02010600030101010101" pitchFamily="2" charset="-122"/>
                <a:cs typeface="Times New Roman" panose="02020603050405020304" pitchFamily="18" charset="0"/>
              </a:rPr>
              <a:t>_________,</a:t>
            </a:r>
            <a:r>
              <a:rPr lang="zh-CN" altLang="en-US" sz="2800">
                <a:latin typeface="宋体" panose="02010600030101010101" pitchFamily="2" charset="-122"/>
                <a:ea typeface="宋体" panose="02010600030101010101" pitchFamily="2" charset="-122"/>
                <a:cs typeface="Times New Roman" panose="02020603050405020304" pitchFamily="18" charset="0"/>
              </a:rPr>
              <a:t>它们不仅同属于哺乳纲</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而且同属于</a:t>
            </a:r>
            <a:r>
              <a:rPr lang="en-US" altLang="zh-CN">
                <a:latin typeface="宋体" panose="02010600030101010101" pitchFamily="2" charset="-122"/>
                <a:ea typeface="宋体" panose="02010600030101010101" pitchFamily="2" charset="-122"/>
                <a:cs typeface="Times New Roman" panose="02020603050405020304" pitchFamily="18" charset="0"/>
              </a:rPr>
              <a:t>______</a:t>
            </a:r>
            <a:r>
              <a:rPr lang="zh-CN" altLang="en-US" sz="2800">
                <a:latin typeface="宋体" panose="02010600030101010101" pitchFamily="2" charset="-122"/>
                <a:ea typeface="宋体" panose="02010600030101010101" pitchFamily="2" charset="-122"/>
                <a:cs typeface="Times New Roman" panose="02020603050405020304" pitchFamily="18" charset="0"/>
              </a:rPr>
              <a:t>目。</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(5)</a:t>
            </a:r>
            <a:r>
              <a:rPr lang="zh-CN" altLang="en-US" sz="2800">
                <a:latin typeface="宋体" panose="02010600030101010101" pitchFamily="2" charset="-122"/>
                <a:ea typeface="宋体" panose="02010600030101010101" pitchFamily="2" charset="-122"/>
                <a:cs typeface="Times New Roman" panose="02020603050405020304" pitchFamily="18" charset="0"/>
              </a:rPr>
              <a:t>从生物进化角度考虑</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克隆动物产生变异较少</a:t>
            </a:r>
            <a:r>
              <a:rPr lang="en-US" altLang="zh-CN" sz="2800">
                <a:latin typeface="宋体" panose="02010600030101010101" pitchFamily="2" charset="-122"/>
                <a:ea typeface="宋体" panose="02010600030101010101" pitchFamily="2" charset="-122"/>
                <a:cs typeface="Times New Roman" panose="02020603050405020304" pitchFamily="18" charset="0"/>
              </a:rPr>
              <a:t>,</a:t>
            </a:r>
            <a:r>
              <a:rPr lang="zh-CN" altLang="en-US" sz="2800">
                <a:latin typeface="宋体" panose="02010600030101010101" pitchFamily="2" charset="-122"/>
                <a:ea typeface="宋体" panose="02010600030101010101" pitchFamily="2" charset="-122"/>
                <a:cs typeface="Times New Roman" panose="02020603050405020304" pitchFamily="18" charset="0"/>
              </a:rPr>
              <a:t>对环境的适应能力</a:t>
            </a:r>
            <a:endParaRPr lang="zh-CN" altLang="en-US" sz="28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800">
                <a:latin typeface="宋体" panose="02010600030101010101" pitchFamily="2" charset="-122"/>
                <a:ea typeface="宋体" panose="02010600030101010101" pitchFamily="2" charset="-122"/>
                <a:cs typeface="Times New Roman" panose="02020603050405020304" pitchFamily="18" charset="0"/>
              </a:rPr>
              <a:t>_____</a:t>
            </a:r>
            <a:r>
              <a:rPr lang="zh-CN" altLang="en-US" sz="2800">
                <a:latin typeface="宋体" panose="02010600030101010101" pitchFamily="2" charset="-122"/>
                <a:ea typeface="宋体" panose="02010600030101010101" pitchFamily="2" charset="-122"/>
                <a:cs typeface="Times New Roman" panose="02020603050405020304" pitchFamily="18" charset="0"/>
              </a:rPr>
              <a:t>。</a:t>
            </a:r>
            <a:endParaRPr lang="zh-CN" altLang="en-US" sz="2800">
              <a:latin typeface="宋体" panose="02010600030101010101" pitchFamily="2" charset="-122"/>
              <a:ea typeface="Times New Roman" panose="02020603050405020304" pitchFamily="18" charset="0"/>
            </a:endParaRPr>
          </a:p>
        </p:txBody>
      </p:sp>
      <p:sp>
        <p:nvSpPr>
          <p:cNvPr id="2681859" name="文本框 2681858"/>
          <p:cNvSpPr txBox="1"/>
          <p:nvPr/>
        </p:nvSpPr>
        <p:spPr>
          <a:xfrm>
            <a:off x="1587500" y="2085975"/>
            <a:ext cx="2197100" cy="758825"/>
          </a:xfrm>
          <a:prstGeom prst="rect">
            <a:avLst/>
          </a:prstGeom>
          <a:noFill/>
          <a:ln w="9525">
            <a:noFill/>
          </a:ln>
        </p:spPr>
        <p:txBody>
          <a:bodyPr lIns="117176" tIns="58589" rIns="117176" bIns="58589" anchor="b" anchorCtr="1">
            <a:spAutoFit/>
          </a:bodyPr>
          <a:lstStyle/>
          <a:p>
            <a:pPr defTabSz="1171575"/>
            <a:r>
              <a:rPr lang="zh-CN" altLang="en-US" sz="2800">
                <a:solidFill>
                  <a:srgbClr val="FF0000"/>
                </a:solidFill>
                <a:latin typeface="宋体" panose="02010600030101010101" pitchFamily="2" charset="-122"/>
                <a:ea typeface="宋体" panose="02010600030101010101" pitchFamily="2" charset="-122"/>
                <a:cs typeface="Times New Roman" panose="02020603050405020304" pitchFamily="18" charset="0"/>
              </a:rPr>
              <a:t>亲缘关系</a:t>
            </a:r>
            <a:endParaRPr lang="zh-CN" altLang="en-US" sz="2800">
              <a:solidFill>
                <a:srgbClr val="FF0000"/>
              </a:solidFill>
              <a:latin typeface="宋体" panose="02010600030101010101" pitchFamily="2" charset="-122"/>
              <a:ea typeface="Times New Roman" panose="02020603050405020304" pitchFamily="18" charset="0"/>
            </a:endParaRPr>
          </a:p>
        </p:txBody>
      </p:sp>
      <p:sp>
        <p:nvSpPr>
          <p:cNvPr id="2681860" name="文本框 2681859"/>
          <p:cNvSpPr txBox="1"/>
          <p:nvPr/>
        </p:nvSpPr>
        <p:spPr>
          <a:xfrm>
            <a:off x="166688" y="3368675"/>
            <a:ext cx="1254125" cy="758825"/>
          </a:xfrm>
          <a:prstGeom prst="rect">
            <a:avLst/>
          </a:prstGeom>
          <a:noFill/>
          <a:ln w="9525">
            <a:noFill/>
          </a:ln>
        </p:spPr>
        <p:txBody>
          <a:bodyPr lIns="117176" tIns="58589" rIns="117176" bIns="58589" anchor="b" anchorCtr="1">
            <a:spAutoFit/>
          </a:bodyPr>
          <a:lstStyle/>
          <a:p>
            <a:pPr defTabSz="1171575"/>
            <a:r>
              <a:rPr lang="zh-CN" altLang="en-US" sz="2800">
                <a:solidFill>
                  <a:srgbClr val="FF0000"/>
                </a:solidFill>
                <a:latin typeface="宋体" panose="02010600030101010101" pitchFamily="2" charset="-122"/>
                <a:ea typeface="宋体" panose="02010600030101010101" pitchFamily="2" charset="-122"/>
                <a:cs typeface="Times New Roman" panose="02020603050405020304" pitchFamily="18" charset="0"/>
              </a:rPr>
              <a:t>较弱</a:t>
            </a:r>
            <a:endParaRPr lang="zh-CN" altLang="en-US" sz="2800">
              <a:solidFill>
                <a:srgbClr val="FF0000"/>
              </a:solidFill>
              <a:latin typeface="宋体" panose="02010600030101010101" pitchFamily="2" charset="-122"/>
              <a:ea typeface="Times New Roman" panose="02020603050405020304" pitchFamily="18" charset="0"/>
            </a:endParaRPr>
          </a:p>
        </p:txBody>
      </p:sp>
      <p:sp>
        <p:nvSpPr>
          <p:cNvPr id="2681861" name="文本框 2681860"/>
          <p:cNvSpPr txBox="1"/>
          <p:nvPr/>
        </p:nvSpPr>
        <p:spPr>
          <a:xfrm>
            <a:off x="8967788" y="2085975"/>
            <a:ext cx="1254125" cy="758825"/>
          </a:xfrm>
          <a:prstGeom prst="rect">
            <a:avLst/>
          </a:prstGeom>
          <a:noFill/>
          <a:ln w="9525">
            <a:noFill/>
          </a:ln>
        </p:spPr>
        <p:txBody>
          <a:bodyPr lIns="117176" tIns="58589" rIns="117176" bIns="58589" anchor="b" anchorCtr="1">
            <a:spAutoFit/>
          </a:bodyPr>
          <a:lstStyle/>
          <a:p>
            <a:pPr defTabSz="1171575"/>
            <a:r>
              <a:rPr lang="zh-CN" altLang="en-US" sz="2800">
                <a:solidFill>
                  <a:srgbClr val="FF0000"/>
                </a:solidFill>
                <a:latin typeface="楷体_GB2312" panose="02010609030101010101" pitchFamily="49" charset="-122"/>
                <a:ea typeface="宋体" panose="02010600030101010101" pitchFamily="2" charset="-122"/>
              </a:rPr>
              <a:t>灵长</a:t>
            </a:r>
            <a:endParaRPr lang="zh-CN" altLang="en-US" sz="2800">
              <a:solidFill>
                <a:srgbClr val="FF0000"/>
              </a:solidFill>
              <a:latin typeface="楷体_GB2312" panose="02010609030101010101" pitchFamily="49"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81859"/>
                                        </p:tgtEl>
                                        <p:attrNameLst>
                                          <p:attrName>style.visibility</p:attrName>
                                        </p:attrNameLst>
                                      </p:cBhvr>
                                      <p:to>
                                        <p:strVal val="visible"/>
                                      </p:to>
                                    </p:set>
                                    <p:animEffect transition="in" filter="blinds(horizontal)">
                                      <p:cBhvr>
                                        <p:cTn id="7" dur="500"/>
                                        <p:tgtEl>
                                          <p:spTgt spid="26818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81861"/>
                                        </p:tgtEl>
                                        <p:attrNameLst>
                                          <p:attrName>style.visibility</p:attrName>
                                        </p:attrNameLst>
                                      </p:cBhvr>
                                      <p:to>
                                        <p:strVal val="visible"/>
                                      </p:to>
                                    </p:set>
                                    <p:animEffect transition="in" filter="blinds(horizontal)">
                                      <p:cBhvr>
                                        <p:cTn id="12" dur="500"/>
                                        <p:tgtEl>
                                          <p:spTgt spid="268186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81860"/>
                                        </p:tgtEl>
                                        <p:attrNameLst>
                                          <p:attrName>style.visibility</p:attrName>
                                        </p:attrNameLst>
                                      </p:cBhvr>
                                      <p:to>
                                        <p:strVal val="visible"/>
                                      </p:to>
                                    </p:set>
                                    <p:animEffect transition="in" filter="blinds(horizontal)">
                                      <p:cBhvr>
                                        <p:cTn id="17" dur="500"/>
                                        <p:tgtEl>
                                          <p:spTgt spid="2681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1859" grpId="0"/>
      <p:bldP spid="2681860" grpId="0"/>
      <p:bldP spid="268186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2882" name="文本框 2682881"/>
          <p:cNvSpPr txBox="1"/>
          <p:nvPr/>
        </p:nvSpPr>
        <p:spPr>
          <a:xfrm>
            <a:off x="298450" y="531813"/>
            <a:ext cx="11593513" cy="1260475"/>
          </a:xfrm>
          <a:prstGeom prst="rect">
            <a:avLst/>
          </a:prstGeom>
          <a:noFill/>
          <a:ln w="9525">
            <a:noFill/>
          </a:ln>
        </p:spPr>
        <p:txBody>
          <a:bodyPr lIns="117176" tIns="58589" rIns="117176" bIns="58589">
            <a:spAutoFit/>
          </a:bodyPr>
          <a:lstStyle/>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【名师讲题】</a:t>
            </a:r>
            <a:endPar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题型特征</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本题是识图作答题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考查的是克隆技术的原理、过程和分析。</a:t>
            </a:r>
            <a:endParaRPr lang="zh-CN" altLang="en-US">
              <a:latin typeface="宋体" panose="02010600030101010101" pitchFamily="2" charset="-122"/>
              <a:ea typeface="Times New Roman" panose="02020603050405020304" pitchFamily="18" charset="0"/>
            </a:endParaRPr>
          </a:p>
        </p:txBody>
      </p:sp>
      <p:pic>
        <p:nvPicPr>
          <p:cNvPr id="2682885" name="图片 2682884"/>
          <p:cNvPicPr>
            <a:picLocks noChangeAspect="1"/>
          </p:cNvPicPr>
          <p:nvPr/>
        </p:nvPicPr>
        <p:blipFill>
          <a:blip r:embed="rId1"/>
          <a:stretch>
            <a:fillRect/>
          </a:stretch>
        </p:blipFill>
        <p:spPr>
          <a:xfrm>
            <a:off x="446088" y="1838325"/>
            <a:ext cx="5164137" cy="4467225"/>
          </a:xfrm>
          <a:prstGeom prst="rect">
            <a:avLst/>
          </a:prstGeom>
          <a:noFill/>
          <a:ln w="9525">
            <a:no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83910" name="图片 2683909"/>
          <p:cNvPicPr>
            <a:picLocks noChangeAspect="1"/>
          </p:cNvPicPr>
          <p:nvPr/>
        </p:nvPicPr>
        <p:blipFill>
          <a:blip r:embed="rId1"/>
          <a:stretch>
            <a:fillRect/>
          </a:stretch>
        </p:blipFill>
        <p:spPr>
          <a:xfrm>
            <a:off x="769938" y="1316038"/>
            <a:ext cx="7704137" cy="4071937"/>
          </a:xfrm>
          <a:prstGeom prst="rect">
            <a:avLst/>
          </a:prstGeom>
          <a:noFill/>
          <a:ln w="9525">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4930" name="文本框 2684929"/>
          <p:cNvSpPr txBox="1"/>
          <p:nvPr/>
        </p:nvSpPr>
        <p:spPr>
          <a:xfrm>
            <a:off x="298450" y="468313"/>
            <a:ext cx="13168312" cy="6142037"/>
          </a:xfrm>
          <a:prstGeom prst="rect">
            <a:avLst/>
          </a:prstGeom>
          <a:noFill/>
          <a:ln w="9525">
            <a:noFill/>
          </a:ln>
        </p:spPr>
        <p:txBody>
          <a:bodyPr lIns="117176" tIns="58589" rIns="117176" bIns="58589">
            <a:spAutoFit/>
          </a:bodyPr>
          <a:lstStyle/>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【多维训练】 </a:t>
            </a:r>
            <a:endPar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1.</a:t>
            </a:r>
            <a:r>
              <a:rPr lang="zh-CN" altLang="en-US" sz="2400">
                <a:latin typeface="宋体" panose="02010600030101010101" pitchFamily="2" charset="-122"/>
                <a:ea typeface="宋体" panose="02010600030101010101" pitchFamily="2" charset="-122"/>
                <a:cs typeface="Times New Roman" panose="02020603050405020304" pitchFamily="18" charset="0"/>
              </a:rPr>
              <a:t>世界首例含有蜘蛛某种基因的细毛羊在内蒙古农业大学诞生</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此种母羊分泌乳汁时</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可产生蜘蛛丝</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同等质量该物质的强度是钢的五倍。以下利用了相同生物技术的是</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克隆羊“多莉”　　　　</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生产人胰岛素的大肠杆菌</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试管婴儿”</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生产青霉素的青霉</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2.</a:t>
            </a:r>
            <a:r>
              <a:rPr lang="zh-CN" altLang="en-US" sz="2400">
                <a:latin typeface="宋体" panose="02010600030101010101" pitchFamily="2" charset="-122"/>
                <a:ea typeface="宋体" panose="02010600030101010101" pitchFamily="2" charset="-122"/>
                <a:cs typeface="Times New Roman" panose="02020603050405020304" pitchFamily="18" charset="0"/>
              </a:rPr>
              <a:t>克隆技术应用了生物的	</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　  　</a:t>
            </a:r>
            <a:r>
              <a:rPr lang="en-US" altLang="zh-CN" sz="2400">
                <a:latin typeface="宋体" panose="02010600030101010101" pitchFamily="2" charset="-122"/>
                <a:ea typeface="宋体" panose="02010600030101010101" pitchFamily="2" charset="-122"/>
                <a:cs typeface="Times New Roman" panose="02020603050405020304" pitchFamily="18" charset="0"/>
              </a:rPr>
              <a:t>)</a:t>
            </a:r>
            <a:endParaRPr lang="en-US" altLang="zh-CN"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A.</a:t>
            </a:r>
            <a:r>
              <a:rPr lang="zh-CN" altLang="en-US" sz="2400">
                <a:latin typeface="宋体" panose="02010600030101010101" pitchFamily="2" charset="-122"/>
                <a:ea typeface="宋体" panose="02010600030101010101" pitchFamily="2" charset="-122"/>
                <a:cs typeface="Times New Roman" panose="02020603050405020304" pitchFamily="18" charset="0"/>
              </a:rPr>
              <a:t>有性生殖		</a:t>
            </a:r>
            <a:r>
              <a:rPr lang="en-US" altLang="zh-CN" sz="2400">
                <a:latin typeface="宋体" panose="02010600030101010101" pitchFamily="2" charset="-122"/>
                <a:ea typeface="宋体" panose="02010600030101010101" pitchFamily="2" charset="-122"/>
                <a:cs typeface="Times New Roman" panose="02020603050405020304" pitchFamily="18" charset="0"/>
              </a:rPr>
              <a:t>B.</a:t>
            </a:r>
            <a:r>
              <a:rPr lang="zh-CN" altLang="en-US" sz="2400">
                <a:latin typeface="宋体" panose="02010600030101010101" pitchFamily="2" charset="-122"/>
                <a:ea typeface="宋体" panose="02010600030101010101" pitchFamily="2" charset="-122"/>
                <a:cs typeface="Times New Roman" panose="02020603050405020304" pitchFamily="18" charset="0"/>
              </a:rPr>
              <a:t>孢子生殖</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2400">
                <a:latin typeface="宋体" panose="02010600030101010101" pitchFamily="2" charset="-122"/>
                <a:ea typeface="宋体" panose="02010600030101010101" pitchFamily="2" charset="-122"/>
                <a:cs typeface="Times New Roman" panose="02020603050405020304" pitchFamily="18" charset="0"/>
              </a:rPr>
              <a:t>C.</a:t>
            </a:r>
            <a:r>
              <a:rPr lang="zh-CN" altLang="en-US" sz="2400">
                <a:latin typeface="宋体" panose="02010600030101010101" pitchFamily="2" charset="-122"/>
                <a:ea typeface="宋体" panose="02010600030101010101" pitchFamily="2" charset="-122"/>
                <a:cs typeface="Times New Roman" panose="02020603050405020304" pitchFamily="18" charset="0"/>
              </a:rPr>
              <a:t>分裂生殖		</a:t>
            </a:r>
            <a:r>
              <a:rPr lang="en-US" altLang="zh-CN" sz="2400">
                <a:latin typeface="宋体" panose="02010600030101010101" pitchFamily="2" charset="-122"/>
                <a:ea typeface="宋体" panose="02010600030101010101" pitchFamily="2" charset="-122"/>
                <a:cs typeface="Times New Roman" panose="02020603050405020304" pitchFamily="18" charset="0"/>
              </a:rPr>
              <a:t>D.</a:t>
            </a:r>
            <a:r>
              <a:rPr lang="zh-CN" altLang="en-US" sz="2400">
                <a:latin typeface="宋体" panose="02010600030101010101" pitchFamily="2" charset="-122"/>
                <a:ea typeface="宋体" panose="02010600030101010101" pitchFamily="2" charset="-122"/>
                <a:cs typeface="Times New Roman" panose="02020603050405020304" pitchFamily="18" charset="0"/>
              </a:rPr>
              <a:t>无性生殖 </a:t>
            </a:r>
            <a:endParaRPr lang="zh-CN" altLang="en-US" sz="2400">
              <a:latin typeface="宋体" panose="02010600030101010101" pitchFamily="2" charset="-122"/>
              <a:ea typeface="Times New Roman" panose="02020603050405020304" pitchFamily="18" charset="0"/>
            </a:endParaRPr>
          </a:p>
        </p:txBody>
      </p:sp>
      <p:sp>
        <p:nvSpPr>
          <p:cNvPr id="2684931" name="文本框 2684930"/>
          <p:cNvSpPr txBox="1"/>
          <p:nvPr/>
        </p:nvSpPr>
        <p:spPr>
          <a:xfrm>
            <a:off x="301625" y="2090738"/>
            <a:ext cx="1468438" cy="665162"/>
          </a:xfrm>
          <a:prstGeom prst="rect">
            <a:avLst/>
          </a:prstGeom>
          <a:noFill/>
          <a:ln w="9525">
            <a:noFill/>
          </a:ln>
        </p:spPr>
        <p:txBody>
          <a:bodyPr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en-US" altLang="zh-CN" sz="2400">
              <a:solidFill>
                <a:srgbClr val="FF0000"/>
              </a:solidFill>
              <a:latin typeface="宋体" panose="02010600030101010101" pitchFamily="2" charset="-122"/>
              <a:ea typeface="Times New Roman" panose="02020603050405020304" pitchFamily="18" charset="0"/>
            </a:endParaRPr>
          </a:p>
        </p:txBody>
      </p:sp>
      <p:sp>
        <p:nvSpPr>
          <p:cNvPr id="2684932" name="文本框 2684931"/>
          <p:cNvSpPr txBox="1"/>
          <p:nvPr/>
        </p:nvSpPr>
        <p:spPr>
          <a:xfrm>
            <a:off x="4251325" y="4821238"/>
            <a:ext cx="655638" cy="665162"/>
          </a:xfrm>
          <a:prstGeom prst="rect">
            <a:avLst/>
          </a:prstGeom>
          <a:noFill/>
          <a:ln w="9525">
            <a:noFill/>
          </a:ln>
        </p:spPr>
        <p:txBody>
          <a:bodyPr lIns="117176" tIns="58589" rIns="117176" bIns="58589" anchor="b" anchorCtr="1">
            <a:spAutoFit/>
          </a:bodyPr>
          <a:lstStyle/>
          <a:p>
            <a:pPr defTabSz="1171575"/>
            <a:r>
              <a:rPr lang="en-US" altLang="zh-CN" sz="24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endParaRPr lang="en-US" altLang="zh-CN" sz="2400">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849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849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931" grpId="0"/>
      <p:bldP spid="268493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5714" name="文本框 2675713"/>
          <p:cNvSpPr txBox="1"/>
          <p:nvPr/>
        </p:nvSpPr>
        <p:spPr>
          <a:xfrm>
            <a:off x="298450" y="620713"/>
            <a:ext cx="11593513" cy="54752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观察下面四幅图</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将</a:t>
            </a:r>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图分别与其所运用的生物技术对应起来。</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辅助生殖技术</a:t>
            </a:r>
            <a:r>
              <a:rPr lang="en-US" altLang="zh-CN">
                <a:latin typeface="宋体" panose="02010600030101010101" pitchFamily="2" charset="-122"/>
                <a:ea typeface="宋体" panose="02010600030101010101" pitchFamily="2" charset="-122"/>
                <a:cs typeface="Times New Roman" panose="02020603050405020304" pitchFamily="18" charset="0"/>
              </a:rPr>
              <a:t>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转基因技术</a:t>
            </a:r>
            <a:r>
              <a:rPr lang="en-US" altLang="zh-CN">
                <a:latin typeface="宋体" panose="02010600030101010101" pitchFamily="2" charset="-122"/>
                <a:ea typeface="宋体" panose="02010600030101010101" pitchFamily="2" charset="-122"/>
                <a:cs typeface="Times New Roman" panose="02020603050405020304" pitchFamily="18" charset="0"/>
              </a:rPr>
              <a:t>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发酵技术</a:t>
            </a:r>
            <a:r>
              <a:rPr lang="en-US" altLang="zh-CN">
                <a:latin typeface="宋体" panose="02010600030101010101" pitchFamily="2" charset="-122"/>
                <a:ea typeface="宋体" panose="02010600030101010101" pitchFamily="2" charset="-122"/>
                <a:cs typeface="Times New Roman" panose="02020603050405020304" pitchFamily="18" charset="0"/>
              </a:rPr>
              <a:t>______</a:t>
            </a:r>
            <a:r>
              <a:rPr lang="zh-CN" altLang="en-US">
                <a:latin typeface="宋体" panose="02010600030101010101" pitchFamily="2" charset="-122"/>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克隆技术</a:t>
            </a:r>
            <a:r>
              <a:rPr lang="en-US" altLang="zh-CN">
                <a:latin typeface="宋体" panose="02010600030101010101" pitchFamily="2" charset="-122"/>
                <a:ea typeface="宋体" panose="02010600030101010101" pitchFamily="2" charset="-122"/>
                <a:cs typeface="Times New Roman" panose="02020603050405020304" pitchFamily="18" charset="0"/>
              </a:rPr>
              <a:t>______</a:t>
            </a:r>
            <a:r>
              <a:rPr lang="zh-CN" altLang="en-US">
                <a:latin typeface="宋体" panose="02010600030101010101" pitchFamily="2" charset="-122"/>
                <a:ea typeface="宋体" panose="02010600030101010101" pitchFamily="2" charset="-122"/>
                <a:cs typeface="Times New Roman" panose="02020603050405020304" pitchFamily="18" charset="0"/>
              </a:rPr>
              <a:t>。 </a:t>
            </a:r>
            <a:endParaRPr lang="zh-CN" altLang="en-US">
              <a:latin typeface="宋体" panose="02010600030101010101" pitchFamily="2" charset="-122"/>
              <a:ea typeface="Times New Roman" panose="02020603050405020304" pitchFamily="18" charset="0"/>
            </a:endParaRPr>
          </a:p>
        </p:txBody>
      </p:sp>
      <p:pic>
        <p:nvPicPr>
          <p:cNvPr id="2675715" name="18x8j13.jpg" descr="id:2147498426;FounderCES"/>
          <p:cNvPicPr>
            <a:picLocks noChangeAspect="1"/>
          </p:cNvPicPr>
          <p:nvPr/>
        </p:nvPicPr>
        <p:blipFill>
          <a:blip r:embed="rId1"/>
          <a:stretch>
            <a:fillRect/>
          </a:stretch>
        </p:blipFill>
        <p:spPr>
          <a:xfrm>
            <a:off x="2692400" y="1485900"/>
            <a:ext cx="5151438" cy="2012950"/>
          </a:xfrm>
          <a:prstGeom prst="rect">
            <a:avLst/>
          </a:prstGeom>
          <a:noFill/>
          <a:ln w="9525">
            <a:noFill/>
          </a:ln>
        </p:spPr>
      </p:pic>
      <p:sp>
        <p:nvSpPr>
          <p:cNvPr id="2675716" name="文本框 2675715"/>
          <p:cNvSpPr txBox="1"/>
          <p:nvPr/>
        </p:nvSpPr>
        <p:spPr>
          <a:xfrm>
            <a:off x="2763838" y="3541713"/>
            <a:ext cx="11287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75717" name="文本框 2675716"/>
          <p:cNvSpPr txBox="1"/>
          <p:nvPr/>
        </p:nvSpPr>
        <p:spPr>
          <a:xfrm>
            <a:off x="2433638" y="4138613"/>
            <a:ext cx="11287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75718" name="文本框 2675717"/>
          <p:cNvSpPr txBox="1"/>
          <p:nvPr/>
        </p:nvSpPr>
        <p:spPr>
          <a:xfrm>
            <a:off x="2103438" y="4735513"/>
            <a:ext cx="11287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75719" name="文本框 2675718"/>
          <p:cNvSpPr txBox="1"/>
          <p:nvPr/>
        </p:nvSpPr>
        <p:spPr>
          <a:xfrm>
            <a:off x="2103438" y="5319713"/>
            <a:ext cx="1128712"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a:solidFill>
                <a:srgbClr val="FF0000"/>
              </a:solidFill>
              <a:latin typeface="宋体" panose="02010600030101010101" pitchFamily="2" charset="-122"/>
              <a:ea typeface="Times New Roman" panose="02020603050405020304" pitchFamily="18" charset="0"/>
            </a:endParaRPr>
          </a:p>
        </p:txBody>
      </p:sp>
      <p:pic>
        <p:nvPicPr>
          <p:cNvPr id="2675720" name="New picture"/>
          <p:cNvPicPr/>
          <p:nvPr/>
        </p:nvPicPr>
        <p:blipFill>
          <a:blip r:embed="rId2"/>
          <a:stretch>
            <a:fillRect/>
          </a:stretch>
        </p:blipFill>
        <p:spPr>
          <a:xfrm>
            <a:off x="12026900" y="119761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75716"/>
                                        </p:tgtEl>
                                        <p:attrNameLst>
                                          <p:attrName>style.visibility</p:attrName>
                                        </p:attrNameLst>
                                      </p:cBhvr>
                                      <p:to>
                                        <p:strVal val="visible"/>
                                      </p:to>
                                    </p:set>
                                    <p:animEffect transition="in" filter="blinds(horizontal)">
                                      <p:cBhvr>
                                        <p:cTn id="7" dur="500"/>
                                        <p:tgtEl>
                                          <p:spTgt spid="26757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75717"/>
                                        </p:tgtEl>
                                        <p:attrNameLst>
                                          <p:attrName>style.visibility</p:attrName>
                                        </p:attrNameLst>
                                      </p:cBhvr>
                                      <p:to>
                                        <p:strVal val="visible"/>
                                      </p:to>
                                    </p:set>
                                    <p:animEffect transition="in" filter="blinds(horizontal)">
                                      <p:cBhvr>
                                        <p:cTn id="12" dur="500"/>
                                        <p:tgtEl>
                                          <p:spTgt spid="26757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75718"/>
                                        </p:tgtEl>
                                        <p:attrNameLst>
                                          <p:attrName>style.visibility</p:attrName>
                                        </p:attrNameLst>
                                      </p:cBhvr>
                                      <p:to>
                                        <p:strVal val="visible"/>
                                      </p:to>
                                    </p:set>
                                    <p:animEffect transition="in" filter="blinds(horizontal)">
                                      <p:cBhvr>
                                        <p:cTn id="17" dur="500"/>
                                        <p:tgtEl>
                                          <p:spTgt spid="26757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75719"/>
                                        </p:tgtEl>
                                        <p:attrNameLst>
                                          <p:attrName>style.visibility</p:attrName>
                                        </p:attrNameLst>
                                      </p:cBhvr>
                                      <p:to>
                                        <p:strVal val="visible"/>
                                      </p:to>
                                    </p:set>
                                    <p:animEffect transition="in" filter="blinds(horizontal)">
                                      <p:cBhvr>
                                        <p:cTn id="22" dur="500"/>
                                        <p:tgtEl>
                                          <p:spTgt spid="2675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5716" grpId="0"/>
      <p:bldP spid="2675717" grpId="0"/>
      <p:bldP spid="2675718" grpId="0"/>
      <p:bldP spid="26757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16"/>
          <p:cNvPicPr>
            <a:picLocks noChangeAspect="1"/>
          </p:cNvPicPr>
          <p:nvPr/>
        </p:nvPicPr>
        <p:blipFill>
          <a:blip r:embed="rId1"/>
          <a:stretch>
            <a:fillRect/>
          </a:stretch>
        </p:blipFill>
        <p:spPr>
          <a:xfrm>
            <a:off x="9155113" y="581025"/>
            <a:ext cx="3035300" cy="1463675"/>
          </a:xfrm>
          <a:prstGeom prst="rect">
            <a:avLst/>
          </a:prstGeom>
          <a:noFill/>
          <a:ln w="9525">
            <a:noFill/>
          </a:ln>
        </p:spPr>
      </p:pic>
      <p:sp>
        <p:nvSpPr>
          <p:cNvPr id="2324484" name="文本框 2324483"/>
          <p:cNvSpPr txBox="1"/>
          <p:nvPr/>
        </p:nvSpPr>
        <p:spPr>
          <a:xfrm>
            <a:off x="1204913" y="42863"/>
            <a:ext cx="3535362" cy="474662"/>
          </a:xfrm>
          <a:prstGeom prst="rect">
            <a:avLst/>
          </a:prstGeom>
          <a:noFill/>
          <a:ln w="9525">
            <a:noFill/>
          </a:ln>
        </p:spPr>
        <p:txBody>
          <a:bodyPr lIns="117176" tIns="58589" rIns="117176" bIns="58589">
            <a:spAutoFit/>
          </a:bodyPr>
          <a:lstStyle/>
          <a:p>
            <a:pPr defTabSz="1171575">
              <a:lnSpc>
                <a:spcPct val="90000"/>
              </a:lnSpc>
            </a:pPr>
            <a:r>
              <a:rPr lang="zh-CN" altLang="en-US" b="0">
                <a:solidFill>
                  <a:schemeClr val="bg1"/>
                </a:solidFill>
                <a:latin typeface="黑体" panose="02010609060101010101" pitchFamily="2" charset="-122"/>
                <a:ea typeface="黑体" panose="02010609060101010101" pitchFamily="2" charset="-122"/>
              </a:rPr>
              <a:t>思维导图</a:t>
            </a:r>
            <a:r>
              <a:rPr lang="en-US" altLang="zh-CN" b="0">
                <a:solidFill>
                  <a:schemeClr val="bg1"/>
                </a:solidFill>
                <a:latin typeface="宋体" panose="02010600030101010101" pitchFamily="2" charset="-122"/>
                <a:ea typeface="黑体" panose="02010609060101010101" pitchFamily="2" charset="-122"/>
              </a:rPr>
              <a:t>·</a:t>
            </a:r>
            <a:r>
              <a:rPr lang="zh-CN" altLang="en-US" b="0">
                <a:solidFill>
                  <a:schemeClr val="bg1"/>
                </a:solidFill>
                <a:latin typeface="黑体" panose="02010609060101010101" pitchFamily="2" charset="-122"/>
                <a:ea typeface="黑体" panose="02010609060101010101" pitchFamily="2" charset="-122"/>
              </a:rPr>
              <a:t>建体系</a:t>
            </a:r>
            <a:endParaRPr lang="zh-CN" altLang="en-US" b="0">
              <a:solidFill>
                <a:schemeClr val="bg1"/>
              </a:solidFill>
              <a:latin typeface="黑体" panose="02010609060101010101" pitchFamily="2" charset="-122"/>
              <a:ea typeface="黑体" panose="02010609060101010101" pitchFamily="2" charset="-122"/>
            </a:endParaRPr>
          </a:p>
        </p:txBody>
      </p:sp>
      <p:pic>
        <p:nvPicPr>
          <p:cNvPr id="2324492" name="图片 2324491"/>
          <p:cNvPicPr>
            <a:picLocks noChangeAspect="1"/>
          </p:cNvPicPr>
          <p:nvPr/>
        </p:nvPicPr>
        <p:blipFill>
          <a:blip r:embed="rId2">
            <a:clrChange>
              <a:clrFrom>
                <a:srgbClr val="FFFFFF"/>
              </a:clrFrom>
              <a:clrTo>
                <a:srgbClr val="FFFFFF">
                  <a:alpha val="0"/>
                </a:srgbClr>
              </a:clrTo>
            </a:clrChange>
          </a:blip>
          <a:stretch>
            <a:fillRect/>
          </a:stretch>
        </p:blipFill>
        <p:spPr>
          <a:xfrm>
            <a:off x="838200" y="855663"/>
            <a:ext cx="8128000" cy="5800725"/>
          </a:xfrm>
          <a:prstGeom prst="rect">
            <a:avLst/>
          </a:prstGeom>
          <a:noFill/>
          <a:ln w="9525">
            <a:noFill/>
          </a:ln>
        </p:spPr>
      </p:pic>
      <p:pic>
        <p:nvPicPr>
          <p:cNvPr id="2324494" name="图片 2324493"/>
          <p:cNvPicPr/>
          <p:nvPr/>
        </p:nvPicPr>
        <p:blipFill>
          <a:blip r:embed="rId3"/>
          <a:stretch>
            <a:fillRect/>
          </a:stretch>
        </p:blipFill>
        <p:spPr>
          <a:xfrm>
            <a:off x="4267200" y="781050"/>
            <a:ext cx="738188" cy="342900"/>
          </a:xfrm>
          <a:prstGeom prst="rect">
            <a:avLst/>
          </a:prstGeom>
          <a:noFill/>
          <a:ln w="9525">
            <a:noFill/>
          </a:ln>
        </p:spPr>
      </p:pic>
      <p:pic>
        <p:nvPicPr>
          <p:cNvPr id="2324495" name="图片 2324494"/>
          <p:cNvPicPr/>
          <p:nvPr/>
        </p:nvPicPr>
        <p:blipFill>
          <a:blip r:embed="rId3"/>
          <a:stretch>
            <a:fillRect/>
          </a:stretch>
        </p:blipFill>
        <p:spPr>
          <a:xfrm>
            <a:off x="4241800" y="1212850"/>
            <a:ext cx="1106488" cy="228600"/>
          </a:xfrm>
          <a:prstGeom prst="rect">
            <a:avLst/>
          </a:prstGeom>
          <a:noFill/>
          <a:ln w="9525">
            <a:noFill/>
          </a:ln>
        </p:spPr>
      </p:pic>
      <p:pic>
        <p:nvPicPr>
          <p:cNvPr id="2324496" name="图片 2324495"/>
          <p:cNvPicPr/>
          <p:nvPr/>
        </p:nvPicPr>
        <p:blipFill>
          <a:blip r:embed="rId3"/>
          <a:stretch>
            <a:fillRect/>
          </a:stretch>
        </p:blipFill>
        <p:spPr>
          <a:xfrm>
            <a:off x="4332288" y="1544638"/>
            <a:ext cx="687387" cy="241300"/>
          </a:xfrm>
          <a:prstGeom prst="rect">
            <a:avLst/>
          </a:prstGeom>
          <a:noFill/>
          <a:ln w="9525">
            <a:noFill/>
          </a:ln>
        </p:spPr>
      </p:pic>
      <p:pic>
        <p:nvPicPr>
          <p:cNvPr id="2324497" name="图片 2324496"/>
          <p:cNvPicPr/>
          <p:nvPr/>
        </p:nvPicPr>
        <p:blipFill>
          <a:blip r:embed="rId3"/>
          <a:stretch>
            <a:fillRect/>
          </a:stretch>
        </p:blipFill>
        <p:spPr>
          <a:xfrm>
            <a:off x="3697288" y="2154238"/>
            <a:ext cx="915987" cy="215900"/>
          </a:xfrm>
          <a:prstGeom prst="rect">
            <a:avLst/>
          </a:prstGeom>
          <a:noFill/>
          <a:ln w="9525">
            <a:noFill/>
          </a:ln>
        </p:spPr>
      </p:pic>
      <p:pic>
        <p:nvPicPr>
          <p:cNvPr id="2324498" name="图片 2324497"/>
          <p:cNvPicPr/>
          <p:nvPr/>
        </p:nvPicPr>
        <p:blipFill>
          <a:blip r:embed="rId3"/>
          <a:stretch>
            <a:fillRect/>
          </a:stretch>
        </p:blipFill>
        <p:spPr>
          <a:xfrm>
            <a:off x="5119688" y="2484438"/>
            <a:ext cx="1106487" cy="228600"/>
          </a:xfrm>
          <a:prstGeom prst="rect">
            <a:avLst/>
          </a:prstGeom>
          <a:noFill/>
          <a:ln w="9525">
            <a:noFill/>
          </a:ln>
        </p:spPr>
      </p:pic>
      <p:pic>
        <p:nvPicPr>
          <p:cNvPr id="2324499" name="图片 2324498"/>
          <p:cNvPicPr/>
          <p:nvPr/>
        </p:nvPicPr>
        <p:blipFill>
          <a:blip r:embed="rId3"/>
          <a:stretch>
            <a:fillRect/>
          </a:stretch>
        </p:blipFill>
        <p:spPr>
          <a:xfrm>
            <a:off x="3976688" y="2801938"/>
            <a:ext cx="509587" cy="228600"/>
          </a:xfrm>
          <a:prstGeom prst="rect">
            <a:avLst/>
          </a:prstGeom>
          <a:noFill/>
          <a:ln w="9525">
            <a:noFill/>
          </a:ln>
        </p:spPr>
      </p:pic>
      <p:pic>
        <p:nvPicPr>
          <p:cNvPr id="2324500" name="图片 2324499"/>
          <p:cNvPicPr/>
          <p:nvPr/>
        </p:nvPicPr>
        <p:blipFill>
          <a:blip r:embed="rId3"/>
          <a:stretch>
            <a:fillRect/>
          </a:stretch>
        </p:blipFill>
        <p:spPr>
          <a:xfrm>
            <a:off x="6161088" y="2840038"/>
            <a:ext cx="547687" cy="203200"/>
          </a:xfrm>
          <a:prstGeom prst="rect">
            <a:avLst/>
          </a:prstGeom>
          <a:noFill/>
          <a:ln w="9525">
            <a:noFill/>
          </a:ln>
        </p:spPr>
      </p:pic>
      <p:pic>
        <p:nvPicPr>
          <p:cNvPr id="2324501" name="图片 2324500"/>
          <p:cNvPicPr/>
          <p:nvPr/>
        </p:nvPicPr>
        <p:blipFill>
          <a:blip r:embed="rId3"/>
          <a:stretch>
            <a:fillRect/>
          </a:stretch>
        </p:blipFill>
        <p:spPr>
          <a:xfrm>
            <a:off x="5500688" y="3157538"/>
            <a:ext cx="839787" cy="241300"/>
          </a:xfrm>
          <a:prstGeom prst="rect">
            <a:avLst/>
          </a:prstGeom>
          <a:noFill/>
          <a:ln w="9525">
            <a:noFill/>
          </a:ln>
        </p:spPr>
      </p:pic>
      <p:pic>
        <p:nvPicPr>
          <p:cNvPr id="2324502" name="图片 2324501"/>
          <p:cNvPicPr/>
          <p:nvPr/>
        </p:nvPicPr>
        <p:blipFill>
          <a:blip r:embed="rId3"/>
          <a:stretch>
            <a:fillRect/>
          </a:stretch>
        </p:blipFill>
        <p:spPr>
          <a:xfrm>
            <a:off x="4014788" y="3754438"/>
            <a:ext cx="534987" cy="228600"/>
          </a:xfrm>
          <a:prstGeom prst="rect">
            <a:avLst/>
          </a:prstGeom>
          <a:noFill/>
          <a:ln w="9525">
            <a:noFill/>
          </a:ln>
        </p:spPr>
      </p:pic>
      <p:pic>
        <p:nvPicPr>
          <p:cNvPr id="2324503" name="图片 2324502"/>
          <p:cNvPicPr/>
          <p:nvPr/>
        </p:nvPicPr>
        <p:blipFill>
          <a:blip r:embed="rId3"/>
          <a:stretch>
            <a:fillRect/>
          </a:stretch>
        </p:blipFill>
        <p:spPr>
          <a:xfrm>
            <a:off x="6530975" y="4111625"/>
            <a:ext cx="852488" cy="215900"/>
          </a:xfrm>
          <a:prstGeom prst="rect">
            <a:avLst/>
          </a:prstGeom>
          <a:noFill/>
          <a:ln w="9525">
            <a:noFill/>
          </a:ln>
        </p:spPr>
      </p:pic>
      <p:pic>
        <p:nvPicPr>
          <p:cNvPr id="2324504" name="图片 2324503"/>
          <p:cNvPicPr/>
          <p:nvPr/>
        </p:nvPicPr>
        <p:blipFill>
          <a:blip r:embed="rId3"/>
          <a:stretch>
            <a:fillRect/>
          </a:stretch>
        </p:blipFill>
        <p:spPr>
          <a:xfrm>
            <a:off x="5032375" y="4416425"/>
            <a:ext cx="865188" cy="228600"/>
          </a:xfrm>
          <a:prstGeom prst="rect">
            <a:avLst/>
          </a:prstGeom>
          <a:noFill/>
          <a:ln w="9525">
            <a:noFill/>
          </a:ln>
        </p:spPr>
      </p:pic>
      <p:pic>
        <p:nvPicPr>
          <p:cNvPr id="2324505" name="图片 2324504"/>
          <p:cNvPicPr/>
          <p:nvPr/>
        </p:nvPicPr>
        <p:blipFill>
          <a:blip r:embed="rId3"/>
          <a:stretch>
            <a:fillRect/>
          </a:stretch>
        </p:blipFill>
        <p:spPr>
          <a:xfrm>
            <a:off x="3851275" y="5051425"/>
            <a:ext cx="534988" cy="228600"/>
          </a:xfrm>
          <a:prstGeom prst="rect">
            <a:avLst/>
          </a:prstGeom>
          <a:noFill/>
          <a:ln w="9525">
            <a:noFill/>
          </a:ln>
        </p:spPr>
      </p:pic>
      <p:pic>
        <p:nvPicPr>
          <p:cNvPr id="2324506" name="图片 2324505"/>
          <p:cNvPicPr/>
          <p:nvPr/>
        </p:nvPicPr>
        <p:blipFill>
          <a:blip r:embed="rId3"/>
          <a:stretch>
            <a:fillRect/>
          </a:stretch>
        </p:blipFill>
        <p:spPr>
          <a:xfrm>
            <a:off x="4219575" y="5635625"/>
            <a:ext cx="814388" cy="228600"/>
          </a:xfrm>
          <a:prstGeom prst="rect">
            <a:avLst/>
          </a:prstGeom>
          <a:noFill/>
          <a:ln w="9525">
            <a:noFill/>
          </a:ln>
        </p:spPr>
      </p:pic>
      <p:pic>
        <p:nvPicPr>
          <p:cNvPr id="2324507" name="图片 2324506"/>
          <p:cNvPicPr/>
          <p:nvPr/>
        </p:nvPicPr>
        <p:blipFill>
          <a:blip r:embed="rId3"/>
          <a:stretch>
            <a:fillRect/>
          </a:stretch>
        </p:blipFill>
        <p:spPr>
          <a:xfrm>
            <a:off x="4283075" y="5965825"/>
            <a:ext cx="865188" cy="254000"/>
          </a:xfrm>
          <a:prstGeom prst="rect">
            <a:avLst/>
          </a:prstGeom>
          <a:noFill/>
          <a:ln w="9525">
            <a:noFill/>
          </a:ln>
        </p:spPr>
      </p:pic>
      <p:pic>
        <p:nvPicPr>
          <p:cNvPr id="2324508" name="图片 2324507"/>
          <p:cNvPicPr/>
          <p:nvPr/>
        </p:nvPicPr>
        <p:blipFill>
          <a:blip r:embed="rId3"/>
          <a:stretch>
            <a:fillRect/>
          </a:stretch>
        </p:blipFill>
        <p:spPr>
          <a:xfrm>
            <a:off x="7750175" y="6308725"/>
            <a:ext cx="534988" cy="228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324494"/>
                                        </p:tgtEl>
                                      </p:cBhvr>
                                    </p:animEffect>
                                    <p:set>
                                      <p:cBhvr>
                                        <p:cTn id="7" dur="1" fill="hold">
                                          <p:stCondLst>
                                            <p:cond delay="499"/>
                                          </p:stCondLst>
                                        </p:cTn>
                                        <p:tgtEl>
                                          <p:spTgt spid="232449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324495"/>
                                        </p:tgtEl>
                                      </p:cBhvr>
                                    </p:animEffect>
                                    <p:set>
                                      <p:cBhvr>
                                        <p:cTn id="12" dur="1" fill="hold">
                                          <p:stCondLst>
                                            <p:cond delay="499"/>
                                          </p:stCondLst>
                                        </p:cTn>
                                        <p:tgtEl>
                                          <p:spTgt spid="232449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2324496"/>
                                        </p:tgtEl>
                                      </p:cBhvr>
                                    </p:animEffect>
                                    <p:set>
                                      <p:cBhvr>
                                        <p:cTn id="17" dur="1" fill="hold">
                                          <p:stCondLst>
                                            <p:cond delay="499"/>
                                          </p:stCondLst>
                                        </p:cTn>
                                        <p:tgtEl>
                                          <p:spTgt spid="232449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2324497"/>
                                        </p:tgtEl>
                                      </p:cBhvr>
                                    </p:animEffect>
                                    <p:set>
                                      <p:cBhvr>
                                        <p:cTn id="22" dur="1" fill="hold">
                                          <p:stCondLst>
                                            <p:cond delay="499"/>
                                          </p:stCondLst>
                                        </p:cTn>
                                        <p:tgtEl>
                                          <p:spTgt spid="232449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2324498"/>
                                        </p:tgtEl>
                                      </p:cBhvr>
                                    </p:animEffect>
                                    <p:set>
                                      <p:cBhvr>
                                        <p:cTn id="27" dur="1" fill="hold">
                                          <p:stCondLst>
                                            <p:cond delay="499"/>
                                          </p:stCondLst>
                                        </p:cTn>
                                        <p:tgtEl>
                                          <p:spTgt spid="232449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2324499"/>
                                        </p:tgtEl>
                                      </p:cBhvr>
                                    </p:animEffect>
                                    <p:set>
                                      <p:cBhvr>
                                        <p:cTn id="32" dur="1" fill="hold">
                                          <p:stCondLst>
                                            <p:cond delay="499"/>
                                          </p:stCondLst>
                                        </p:cTn>
                                        <p:tgtEl>
                                          <p:spTgt spid="232449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2324500"/>
                                        </p:tgtEl>
                                      </p:cBhvr>
                                    </p:animEffect>
                                    <p:set>
                                      <p:cBhvr>
                                        <p:cTn id="37" dur="1" fill="hold">
                                          <p:stCondLst>
                                            <p:cond delay="499"/>
                                          </p:stCondLst>
                                        </p:cTn>
                                        <p:tgtEl>
                                          <p:spTgt spid="232450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2324501"/>
                                        </p:tgtEl>
                                      </p:cBhvr>
                                    </p:animEffect>
                                    <p:set>
                                      <p:cBhvr>
                                        <p:cTn id="42" dur="1" fill="hold">
                                          <p:stCondLst>
                                            <p:cond delay="499"/>
                                          </p:stCondLst>
                                        </p:cTn>
                                        <p:tgtEl>
                                          <p:spTgt spid="232450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2324502"/>
                                        </p:tgtEl>
                                      </p:cBhvr>
                                    </p:animEffect>
                                    <p:set>
                                      <p:cBhvr>
                                        <p:cTn id="47" dur="1" fill="hold">
                                          <p:stCondLst>
                                            <p:cond delay="499"/>
                                          </p:stCondLst>
                                        </p:cTn>
                                        <p:tgtEl>
                                          <p:spTgt spid="232450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nodeType="clickEffect">
                                  <p:stCondLst>
                                    <p:cond delay="0"/>
                                  </p:stCondLst>
                                  <p:childTnLst>
                                    <p:animEffect transition="out" filter="blinds(horizontal)">
                                      <p:cBhvr>
                                        <p:cTn id="51" dur="500"/>
                                        <p:tgtEl>
                                          <p:spTgt spid="2324503"/>
                                        </p:tgtEl>
                                      </p:cBhvr>
                                    </p:animEffect>
                                    <p:set>
                                      <p:cBhvr>
                                        <p:cTn id="52" dur="1" fill="hold">
                                          <p:stCondLst>
                                            <p:cond delay="499"/>
                                          </p:stCondLst>
                                        </p:cTn>
                                        <p:tgtEl>
                                          <p:spTgt spid="232450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nodeType="clickEffect">
                                  <p:stCondLst>
                                    <p:cond delay="0"/>
                                  </p:stCondLst>
                                  <p:childTnLst>
                                    <p:animEffect transition="out" filter="blinds(horizontal)">
                                      <p:cBhvr>
                                        <p:cTn id="56" dur="500"/>
                                        <p:tgtEl>
                                          <p:spTgt spid="2324504"/>
                                        </p:tgtEl>
                                      </p:cBhvr>
                                    </p:animEffect>
                                    <p:set>
                                      <p:cBhvr>
                                        <p:cTn id="57" dur="1" fill="hold">
                                          <p:stCondLst>
                                            <p:cond delay="499"/>
                                          </p:stCondLst>
                                        </p:cTn>
                                        <p:tgtEl>
                                          <p:spTgt spid="232450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nodeType="clickEffect">
                                  <p:stCondLst>
                                    <p:cond delay="0"/>
                                  </p:stCondLst>
                                  <p:childTnLst>
                                    <p:animEffect transition="out" filter="blinds(horizontal)">
                                      <p:cBhvr>
                                        <p:cTn id="61" dur="500"/>
                                        <p:tgtEl>
                                          <p:spTgt spid="2324505"/>
                                        </p:tgtEl>
                                      </p:cBhvr>
                                    </p:animEffect>
                                    <p:set>
                                      <p:cBhvr>
                                        <p:cTn id="62" dur="1" fill="hold">
                                          <p:stCondLst>
                                            <p:cond delay="499"/>
                                          </p:stCondLst>
                                        </p:cTn>
                                        <p:tgtEl>
                                          <p:spTgt spid="232450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xit" presetSubtype="10" fill="hold" nodeType="clickEffect">
                                  <p:stCondLst>
                                    <p:cond delay="0"/>
                                  </p:stCondLst>
                                  <p:childTnLst>
                                    <p:animEffect transition="out" filter="blinds(horizontal)">
                                      <p:cBhvr>
                                        <p:cTn id="66" dur="500"/>
                                        <p:tgtEl>
                                          <p:spTgt spid="2324506"/>
                                        </p:tgtEl>
                                      </p:cBhvr>
                                    </p:animEffect>
                                    <p:set>
                                      <p:cBhvr>
                                        <p:cTn id="67" dur="1" fill="hold">
                                          <p:stCondLst>
                                            <p:cond delay="499"/>
                                          </p:stCondLst>
                                        </p:cTn>
                                        <p:tgtEl>
                                          <p:spTgt spid="232450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3" presetClass="exit" presetSubtype="10" fill="hold" nodeType="clickEffect">
                                  <p:stCondLst>
                                    <p:cond delay="0"/>
                                  </p:stCondLst>
                                  <p:childTnLst>
                                    <p:animEffect transition="out" filter="blinds(horizontal)">
                                      <p:cBhvr>
                                        <p:cTn id="71" dur="500"/>
                                        <p:tgtEl>
                                          <p:spTgt spid="2324507"/>
                                        </p:tgtEl>
                                      </p:cBhvr>
                                    </p:animEffect>
                                    <p:set>
                                      <p:cBhvr>
                                        <p:cTn id="72" dur="1" fill="hold">
                                          <p:stCondLst>
                                            <p:cond delay="499"/>
                                          </p:stCondLst>
                                        </p:cTn>
                                        <p:tgtEl>
                                          <p:spTgt spid="232450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 presetClass="exit" presetSubtype="10" fill="hold" nodeType="clickEffect">
                                  <p:stCondLst>
                                    <p:cond delay="0"/>
                                  </p:stCondLst>
                                  <p:childTnLst>
                                    <p:animEffect transition="out" filter="blinds(horizontal)">
                                      <p:cBhvr>
                                        <p:cTn id="76" dur="500"/>
                                        <p:tgtEl>
                                          <p:spTgt spid="2324508"/>
                                        </p:tgtEl>
                                      </p:cBhvr>
                                    </p:animEffect>
                                    <p:set>
                                      <p:cBhvr>
                                        <p:cTn id="77" dur="1" fill="hold">
                                          <p:stCondLst>
                                            <p:cond delay="499"/>
                                          </p:stCondLst>
                                        </p:cTn>
                                        <p:tgtEl>
                                          <p:spTgt spid="23245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2024" name="文本框 2262023"/>
          <p:cNvSpPr txBox="1"/>
          <p:nvPr/>
        </p:nvSpPr>
        <p:spPr>
          <a:xfrm>
            <a:off x="1204913" y="42863"/>
            <a:ext cx="3535362" cy="474662"/>
          </a:xfrm>
          <a:prstGeom prst="rect">
            <a:avLst/>
          </a:prstGeom>
          <a:noFill/>
          <a:ln w="9525">
            <a:noFill/>
          </a:ln>
        </p:spPr>
        <p:txBody>
          <a:bodyPr lIns="117176" tIns="58589" rIns="117176" bIns="58589">
            <a:spAutoFit/>
          </a:bodyPr>
          <a:lstStyle/>
          <a:p>
            <a:pPr defTabSz="1171575">
              <a:lnSpc>
                <a:spcPct val="90000"/>
              </a:lnSpc>
            </a:pPr>
            <a:r>
              <a:rPr lang="zh-CN" altLang="en-US" b="0">
                <a:solidFill>
                  <a:schemeClr val="bg1"/>
                </a:solidFill>
                <a:latin typeface="黑体" panose="02010609060101010101" pitchFamily="2" charset="-122"/>
                <a:ea typeface="黑体" panose="02010609060101010101" pitchFamily="2" charset="-122"/>
              </a:rPr>
              <a:t>核心考点</a:t>
            </a:r>
            <a:r>
              <a:rPr lang="en-US" altLang="zh-CN" b="0">
                <a:solidFill>
                  <a:schemeClr val="bg1"/>
                </a:solidFill>
                <a:latin typeface="宋体" panose="02010600030101010101" pitchFamily="2" charset="-122"/>
                <a:ea typeface="黑体" panose="02010609060101010101" pitchFamily="2" charset="-122"/>
              </a:rPr>
              <a:t>·</a:t>
            </a:r>
            <a:r>
              <a:rPr lang="zh-CN" altLang="en-US" b="0">
                <a:solidFill>
                  <a:schemeClr val="bg1"/>
                </a:solidFill>
                <a:latin typeface="黑体" panose="02010609060101010101" pitchFamily="2" charset="-122"/>
                <a:ea typeface="黑体" panose="02010609060101010101" pitchFamily="2" charset="-122"/>
              </a:rPr>
              <a:t>话中考</a:t>
            </a:r>
            <a:endParaRPr lang="zh-CN" altLang="en-US" b="0">
              <a:solidFill>
                <a:schemeClr val="bg1"/>
              </a:solidFill>
              <a:latin typeface="黑体" panose="02010609060101010101" pitchFamily="2" charset="-122"/>
              <a:ea typeface="黑体" panose="02010609060101010101" pitchFamily="2" charset="-122"/>
            </a:endParaRPr>
          </a:p>
        </p:txBody>
      </p:sp>
      <p:sp>
        <p:nvSpPr>
          <p:cNvPr id="2262025" name="文本框 2262024"/>
          <p:cNvSpPr txBox="1"/>
          <p:nvPr/>
        </p:nvSpPr>
        <p:spPr>
          <a:xfrm>
            <a:off x="298450" y="614363"/>
            <a:ext cx="11663363" cy="5046662"/>
          </a:xfrm>
          <a:prstGeom prst="rect">
            <a:avLst/>
          </a:prstGeom>
          <a:noFill/>
          <a:ln w="9525">
            <a:noFill/>
          </a:ln>
        </p:spPr>
        <p:txBody>
          <a:bodyPr lIns="117176" tIns="58589" rIns="117176" bIns="58589">
            <a:spAutoFit/>
          </a:bodyPr>
          <a:lstStyle/>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【考点一】</a:t>
            </a:r>
            <a:r>
              <a:rPr lang="zh-CN" altLang="en-US" sz="2400">
                <a:latin typeface="宋体" panose="02010600030101010101" pitchFamily="2" charset="-122"/>
                <a:ea typeface="宋体" panose="02010600030101010101" pitchFamily="2" charset="-122"/>
                <a:cs typeface="Times New Roman" panose="02020603050405020304" pitchFamily="18" charset="0"/>
              </a:rPr>
              <a:t>生活中的生物技术 </a:t>
            </a:r>
            <a:endPar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2400">
                <a:latin typeface="宋体" panose="02010600030101010101" pitchFamily="2" charset="-122"/>
                <a:ea typeface="宋体" panose="02010600030101010101" pitchFamily="2" charset="-122"/>
                <a:cs typeface="Times New Roman" panose="02020603050405020304" pitchFamily="18" charset="0"/>
              </a:rPr>
              <a:t>(2020</a:t>
            </a:r>
            <a:r>
              <a:rPr lang="en-US" altLang="zh-CN" sz="2400">
                <a:latin typeface="宋体" panose="02010600030101010101" pitchFamily="2" charset="-122"/>
                <a:ea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开封学业考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生活中你一定有这样的经验</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用酵母</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发酵过的面粉制作的食品特别松软香甜。学习了发酵技术以后</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你不妨尝试动手做一下发糕。发糕松软多孔</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美味可口</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人人都爱吃</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做起来其实并不难。</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材料用具</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面粉、市售鲜酵母、糖少许、温开水、面盆、大碗、蒸锅。</a:t>
            </a:r>
            <a:endParaRPr lang="zh-CN" altLang="en-US" sz="2400">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2400">
                <a:latin typeface="宋体" panose="02010600030101010101" pitchFamily="2" charset="-122"/>
                <a:ea typeface="宋体" panose="02010600030101010101" pitchFamily="2" charset="-122"/>
                <a:cs typeface="Times New Roman" panose="02020603050405020304" pitchFamily="18" charset="0"/>
              </a:rPr>
              <a:t>制作方法</a:t>
            </a:r>
            <a:r>
              <a:rPr lang="en-US" altLang="zh-CN" sz="2400">
                <a:latin typeface="宋体" panose="02010600030101010101" pitchFamily="2" charset="-122"/>
                <a:ea typeface="宋体" panose="02010600030101010101" pitchFamily="2" charset="-122"/>
                <a:cs typeface="Times New Roman" panose="02020603050405020304" pitchFamily="18" charset="0"/>
              </a:rPr>
              <a:t>:①</a:t>
            </a:r>
            <a:r>
              <a:rPr lang="zh-CN" altLang="en-US" sz="2400">
                <a:latin typeface="宋体" panose="02010600030101010101" pitchFamily="2" charset="-122"/>
                <a:ea typeface="宋体" panose="02010600030101010101" pitchFamily="2" charset="-122"/>
                <a:cs typeface="Times New Roman" panose="02020603050405020304" pitchFamily="18" charset="0"/>
              </a:rPr>
              <a:t>洗净双手和所需要的器具。</a:t>
            </a:r>
            <a:r>
              <a:rPr lang="en-US" altLang="zh-CN" sz="2400">
                <a:latin typeface="宋体" panose="02010600030101010101" pitchFamily="2" charset="-122"/>
                <a:ea typeface="宋体" panose="02010600030101010101" pitchFamily="2" charset="-122"/>
                <a:cs typeface="Times New Roman" panose="02020603050405020304" pitchFamily="18" charset="0"/>
              </a:rPr>
              <a:t>②</a:t>
            </a:r>
            <a:r>
              <a:rPr lang="zh-CN" altLang="en-US" sz="2400">
                <a:latin typeface="宋体" panose="02010600030101010101" pitchFamily="2" charset="-122"/>
                <a:ea typeface="宋体" panose="02010600030101010101" pitchFamily="2" charset="-122"/>
                <a:cs typeface="Times New Roman" panose="02020603050405020304" pitchFamily="18" charset="0"/>
              </a:rPr>
              <a:t>在碗内用少量温水将酵母化开。</a:t>
            </a:r>
            <a:r>
              <a:rPr lang="en-US" altLang="zh-CN" sz="2400">
                <a:latin typeface="宋体" panose="02010600030101010101" pitchFamily="2" charset="-122"/>
                <a:ea typeface="宋体" panose="02010600030101010101" pitchFamily="2" charset="-122"/>
                <a:cs typeface="Times New Roman" panose="02020603050405020304" pitchFamily="18" charset="0"/>
              </a:rPr>
              <a:t>③</a:t>
            </a:r>
            <a:r>
              <a:rPr lang="zh-CN" altLang="en-US" sz="2400">
                <a:latin typeface="宋体" panose="02010600030101010101" pitchFamily="2" charset="-122"/>
                <a:ea typeface="宋体" panose="02010600030101010101" pitchFamily="2" charset="-122"/>
                <a:cs typeface="Times New Roman" panose="02020603050405020304" pitchFamily="18" charset="0"/>
              </a:rPr>
              <a:t>在面盆内将面粉和适量糖拌匀</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加入酵母液</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并用手揉。边揉边加水</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直至揉成干湿适当的面团。</a:t>
            </a:r>
            <a:r>
              <a:rPr lang="en-US" altLang="zh-CN" sz="2400">
                <a:latin typeface="宋体" panose="02010600030101010101" pitchFamily="2" charset="-122"/>
                <a:ea typeface="宋体" panose="02010600030101010101" pitchFamily="2" charset="-122"/>
                <a:cs typeface="Times New Roman" panose="02020603050405020304" pitchFamily="18" charset="0"/>
              </a:rPr>
              <a:t>④</a:t>
            </a:r>
            <a:r>
              <a:rPr lang="zh-CN" altLang="en-US" sz="2400">
                <a:latin typeface="宋体" panose="02010600030101010101" pitchFamily="2" charset="-122"/>
                <a:ea typeface="宋体" panose="02010600030101010101" pitchFamily="2" charset="-122"/>
                <a:cs typeface="Times New Roman" panose="02020603050405020304" pitchFamily="18" charset="0"/>
              </a:rPr>
              <a:t>将面团放在温暖的地方发酵</a:t>
            </a:r>
            <a:r>
              <a:rPr lang="en-US" altLang="zh-CN" sz="2400">
                <a:latin typeface="宋体" panose="02010600030101010101" pitchFamily="2" charset="-122"/>
                <a:ea typeface="宋体" panose="02010600030101010101" pitchFamily="2" charset="-122"/>
                <a:cs typeface="Times New Roman" panose="02020603050405020304" pitchFamily="18" charset="0"/>
              </a:rPr>
              <a:t>4</a:t>
            </a:r>
            <a:r>
              <a:rPr lang="zh-CN" altLang="en-US" sz="2400">
                <a:latin typeface="宋体" panose="02010600030101010101" pitchFamily="2" charset="-122"/>
                <a:ea typeface="宋体" panose="02010600030101010101" pitchFamily="2" charset="-122"/>
                <a:cs typeface="Times New Roman" panose="02020603050405020304" pitchFamily="18" charset="0"/>
              </a:rPr>
              <a:t>～</a:t>
            </a:r>
            <a:r>
              <a:rPr lang="en-US" altLang="zh-CN" sz="2400">
                <a:latin typeface="宋体" panose="02010600030101010101" pitchFamily="2" charset="-122"/>
                <a:ea typeface="宋体" panose="02010600030101010101" pitchFamily="2" charset="-122"/>
                <a:cs typeface="Times New Roman" panose="02020603050405020304" pitchFamily="18" charset="0"/>
              </a:rPr>
              <a:t>5</a:t>
            </a:r>
            <a:r>
              <a:rPr lang="zh-CN" altLang="en-US" sz="2400">
                <a:latin typeface="宋体" panose="02010600030101010101" pitchFamily="2" charset="-122"/>
                <a:ea typeface="宋体" panose="02010600030101010101" pitchFamily="2" charset="-122"/>
                <a:cs typeface="Times New Roman" panose="02020603050405020304" pitchFamily="18" charset="0"/>
              </a:rPr>
              <a:t>小时。</a:t>
            </a:r>
            <a:r>
              <a:rPr lang="en-US" altLang="zh-CN" sz="2400">
                <a:latin typeface="宋体" panose="02010600030101010101" pitchFamily="2" charset="-122"/>
                <a:ea typeface="宋体" panose="02010600030101010101" pitchFamily="2" charset="-122"/>
                <a:cs typeface="Times New Roman" panose="02020603050405020304" pitchFamily="18" charset="0"/>
              </a:rPr>
              <a:t>⑤</a:t>
            </a:r>
            <a:r>
              <a:rPr lang="zh-CN" altLang="en-US" sz="2400">
                <a:latin typeface="宋体" panose="02010600030101010101" pitchFamily="2" charset="-122"/>
                <a:ea typeface="宋体" panose="02010600030101010101" pitchFamily="2" charset="-122"/>
                <a:cs typeface="Times New Roman" panose="02020603050405020304" pitchFamily="18" charset="0"/>
              </a:rPr>
              <a:t>将发好的面团放在蒸锅内隔水蒸</a:t>
            </a:r>
            <a:r>
              <a:rPr lang="en-US" altLang="zh-CN" sz="2400">
                <a:latin typeface="宋体" panose="02010600030101010101" pitchFamily="2" charset="-122"/>
                <a:ea typeface="宋体" panose="02010600030101010101" pitchFamily="2" charset="-122"/>
                <a:cs typeface="Times New Roman" panose="02020603050405020304" pitchFamily="18" charset="0"/>
              </a:rPr>
              <a:t>30</a:t>
            </a:r>
            <a:r>
              <a:rPr lang="zh-CN" altLang="en-US" sz="2400">
                <a:latin typeface="宋体" panose="02010600030101010101" pitchFamily="2" charset="-122"/>
                <a:ea typeface="宋体" panose="02010600030101010101" pitchFamily="2" charset="-122"/>
                <a:cs typeface="Times New Roman" panose="02020603050405020304" pitchFamily="18" charset="0"/>
              </a:rPr>
              <a:t>分钟。</a:t>
            </a:r>
            <a:r>
              <a:rPr lang="en-US" altLang="zh-CN" sz="2400">
                <a:latin typeface="宋体" panose="02010600030101010101" pitchFamily="2" charset="-122"/>
                <a:ea typeface="宋体" panose="02010600030101010101" pitchFamily="2" charset="-122"/>
                <a:cs typeface="Times New Roman" panose="02020603050405020304" pitchFamily="18" charset="0"/>
              </a:rPr>
              <a:t>⑥</a:t>
            </a:r>
            <a:r>
              <a:rPr lang="zh-CN" altLang="en-US" sz="2400">
                <a:latin typeface="宋体" panose="02010600030101010101" pitchFamily="2" charset="-122"/>
                <a:ea typeface="宋体" panose="02010600030101010101" pitchFamily="2" charset="-122"/>
                <a:cs typeface="Times New Roman" panose="02020603050405020304" pitchFamily="18" charset="0"/>
              </a:rPr>
              <a:t>将蒸熟的发糕取出</a:t>
            </a:r>
            <a:r>
              <a:rPr lang="en-US" altLang="zh-CN" sz="2400">
                <a:latin typeface="宋体" panose="02010600030101010101" pitchFamily="2" charset="-122"/>
                <a:ea typeface="宋体" panose="02010600030101010101" pitchFamily="2" charset="-122"/>
                <a:cs typeface="Times New Roman" panose="02020603050405020304" pitchFamily="18" charset="0"/>
              </a:rPr>
              <a:t>,</a:t>
            </a:r>
            <a:r>
              <a:rPr lang="zh-CN" altLang="en-US" sz="2400">
                <a:latin typeface="宋体" panose="02010600030101010101" pitchFamily="2" charset="-122"/>
                <a:ea typeface="宋体" panose="02010600030101010101" pitchFamily="2" charset="-122"/>
                <a:cs typeface="Times New Roman" panose="02020603050405020304" pitchFamily="18" charset="0"/>
              </a:rPr>
              <a:t>待冷却后切成小块即可食用。</a:t>
            </a:r>
            <a:r>
              <a:rPr lang="zh-CN" altLang="en-US" sz="2400">
                <a:solidFill>
                  <a:srgbClr val="0000FF"/>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400">
              <a:solidFill>
                <a:srgbClr val="0000FF"/>
              </a:solidFill>
              <a:latin typeface="宋体" panose="02010600030101010101" pitchFamily="2" charset="-122"/>
              <a:ea typeface="Times New Roman" panose="02020603050405020304" pitchFamily="18" charset="0"/>
            </a:endParaRPr>
          </a:p>
        </p:txBody>
      </p:sp>
      <p:pic>
        <p:nvPicPr>
          <p:cNvPr id="22" name="图片 16"/>
          <p:cNvPicPr>
            <a:picLocks noChangeAspect="1"/>
          </p:cNvPicPr>
          <p:nvPr/>
        </p:nvPicPr>
        <p:blipFill>
          <a:blip r:embed="rId1"/>
          <a:stretch>
            <a:fillRect/>
          </a:stretch>
        </p:blipFill>
        <p:spPr>
          <a:xfrm>
            <a:off x="9155113" y="581025"/>
            <a:ext cx="3035300" cy="1463675"/>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8786" name="文本框 2678785"/>
          <p:cNvSpPr txBox="1"/>
          <p:nvPr/>
        </p:nvSpPr>
        <p:spPr>
          <a:xfrm>
            <a:off x="298450" y="658813"/>
            <a:ext cx="12888913" cy="5475287"/>
          </a:xfrm>
          <a:prstGeom prst="rect">
            <a:avLst/>
          </a:prstGeom>
          <a:noFill/>
          <a:ln w="9525">
            <a:noFill/>
          </a:ln>
        </p:spPr>
        <p:txBody>
          <a:bodyPr lIns="117176" tIns="58589" rIns="117176" bIns="58589">
            <a:spAutoFit/>
          </a:bodyPr>
          <a:lstStyle/>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请分析回答下列问题。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鲜酵母中含有酵母菌</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与细菌相比</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酵母菌细胞结构的主要特点是</a:t>
            </a:r>
            <a:r>
              <a:rPr lang="en-US" altLang="zh-CN">
                <a:latin typeface="宋体" panose="02010600030101010101" pitchFamily="2" charset="-122"/>
                <a:ea typeface="宋体" panose="02010600030101010101" pitchFamily="2" charset="-122"/>
                <a:cs typeface="Times New Roman" panose="02020603050405020304" pitchFamily="18" charset="0"/>
              </a:rPr>
              <a:t>_________</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用温开水将酵母化开的原因是</a:t>
            </a:r>
            <a:r>
              <a:rPr lang="en-US" altLang="zh-CN">
                <a:latin typeface="宋体" panose="02010600030101010101" pitchFamily="2" charset="-122"/>
                <a:ea typeface="宋体" panose="02010600030101010101" pitchFamily="2" charset="-122"/>
              </a:rPr>
              <a:t>_______________</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如果水温过高会</a:t>
            </a:r>
            <a:r>
              <a:rPr lang="en-US" altLang="zh-CN">
                <a:latin typeface="宋体" panose="02010600030101010101" pitchFamily="2" charset="-122"/>
                <a:ea typeface="宋体" panose="02010600030101010101" pitchFamily="2" charset="-122"/>
              </a:rPr>
              <a:t>___________</a:t>
            </a:r>
            <a:endParaRPr lang="en-US" altLang="zh-CN">
              <a:latin typeface="宋体" panose="02010600030101010101" pitchFamily="2" charset="-122"/>
              <a:ea typeface="宋体" panose="02010600030101010101" pitchFamily="2" charset="-122"/>
            </a:endParaRPr>
          </a:p>
          <a:p>
            <a:pPr defTabSz="1171575"/>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将面团放在温暖的地方发酵是因为</a:t>
            </a:r>
            <a:r>
              <a:rPr lang="en-US" altLang="zh-CN">
                <a:latin typeface="宋体" panose="02010600030101010101" pitchFamily="2" charset="-122"/>
                <a:ea typeface="宋体" panose="02010600030101010101" pitchFamily="2" charset="-122"/>
              </a:rPr>
              <a:t>_________________________________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蒸熟的发糕松软多孔</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是发酵过程中产生的</a:t>
            </a:r>
            <a:r>
              <a:rPr lang="en-US" altLang="zh-CN">
                <a:latin typeface="宋体" panose="02010600030101010101" pitchFamily="2" charset="-122"/>
                <a:ea typeface="宋体" panose="02010600030101010101" pitchFamily="2" charset="-122"/>
              </a:rPr>
              <a:t>_________</a:t>
            </a:r>
            <a:r>
              <a:rPr lang="zh-CN" altLang="en-US">
                <a:latin typeface="宋体" panose="02010600030101010101" pitchFamily="2" charset="-122"/>
                <a:ea typeface="宋体" panose="02010600030101010101" pitchFamily="2" charset="-122"/>
                <a:cs typeface="Times New Roman" panose="02020603050405020304" pitchFamily="18" charset="0"/>
              </a:rPr>
              <a:t>气体遇热膨胀造成的。</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(5)</a:t>
            </a:r>
            <a:r>
              <a:rPr lang="zh-CN" altLang="en-US">
                <a:latin typeface="宋体" panose="02010600030101010101" pitchFamily="2" charset="-122"/>
                <a:ea typeface="宋体" panose="02010600030101010101" pitchFamily="2" charset="-122"/>
                <a:cs typeface="Times New Roman" panose="02020603050405020304" pitchFamily="18" charset="0"/>
              </a:rPr>
              <a:t>某同学将和好的面团放到一个密闭的保温装置中进行发酵</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结果蒸出的发糕</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有些酒味</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你认为可能的原因是</a:t>
            </a:r>
            <a:r>
              <a:rPr lang="en-US" altLang="zh-CN">
                <a:latin typeface="宋体" panose="02010600030101010101" pitchFamily="2" charset="-122"/>
                <a:ea typeface="宋体" panose="02010600030101010101" pitchFamily="2" charset="-122"/>
              </a:rPr>
              <a:t>_________________________</a:t>
            </a:r>
            <a:r>
              <a:rPr lang="zh-CN" altLang="en-US">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Times New Roman" panose="02020603050405020304" pitchFamily="18" charset="0"/>
            </a:endParaRPr>
          </a:p>
        </p:txBody>
      </p:sp>
      <p:sp>
        <p:nvSpPr>
          <p:cNvPr id="2678788" name="文本框 2678787"/>
          <p:cNvSpPr txBox="1"/>
          <p:nvPr/>
        </p:nvSpPr>
        <p:spPr>
          <a:xfrm>
            <a:off x="10106025" y="1192213"/>
            <a:ext cx="161925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有成形细</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78789" name="文本框 2678788"/>
          <p:cNvSpPr txBox="1"/>
          <p:nvPr/>
        </p:nvSpPr>
        <p:spPr>
          <a:xfrm>
            <a:off x="261938" y="1789113"/>
            <a:ext cx="1127125"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cs typeface="Times New Roman" panose="02020603050405020304" pitchFamily="18" charset="0"/>
              </a:rPr>
              <a:t>胞核</a:t>
            </a:r>
            <a:endParaRPr lang="zh-CN" altLang="en-US">
              <a:solidFill>
                <a:srgbClr val="FF0000"/>
              </a:solidFill>
              <a:latin typeface="宋体" panose="02010600030101010101" pitchFamily="2" charset="-122"/>
              <a:ea typeface="Times New Roman" panose="02020603050405020304" pitchFamily="18" charset="0"/>
            </a:endParaRPr>
          </a:p>
        </p:txBody>
      </p:sp>
      <p:sp>
        <p:nvSpPr>
          <p:cNvPr id="2678790" name="文本框 2678789"/>
          <p:cNvSpPr txBox="1"/>
          <p:nvPr/>
        </p:nvSpPr>
        <p:spPr>
          <a:xfrm>
            <a:off x="5108575" y="2386013"/>
            <a:ext cx="2700338"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保持酵母菌活性</a:t>
            </a:r>
            <a:endParaRPr lang="zh-CN" altLang="en-US">
              <a:solidFill>
                <a:srgbClr val="FF0000"/>
              </a:solidFill>
              <a:latin typeface="宋体" panose="02010600030101010101" pitchFamily="2" charset="-122"/>
              <a:ea typeface="宋体" panose="02010600030101010101" pitchFamily="2" charset="-122"/>
            </a:endParaRPr>
          </a:p>
        </p:txBody>
      </p:sp>
      <p:sp>
        <p:nvSpPr>
          <p:cNvPr id="2678791" name="文本框 2678790"/>
          <p:cNvSpPr txBox="1"/>
          <p:nvPr/>
        </p:nvSpPr>
        <p:spPr>
          <a:xfrm>
            <a:off x="10093325" y="2386013"/>
            <a:ext cx="200025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使其活性降</a:t>
            </a:r>
            <a:endParaRPr lang="zh-CN" altLang="en-US">
              <a:solidFill>
                <a:srgbClr val="FF0000"/>
              </a:solidFill>
              <a:latin typeface="宋体" panose="02010600030101010101" pitchFamily="2" charset="-122"/>
              <a:ea typeface="宋体" panose="02010600030101010101" pitchFamily="2" charset="-122"/>
            </a:endParaRPr>
          </a:p>
        </p:txBody>
      </p:sp>
      <p:sp>
        <p:nvSpPr>
          <p:cNvPr id="2678792" name="文本框 2678791"/>
          <p:cNvSpPr txBox="1"/>
          <p:nvPr/>
        </p:nvSpPr>
        <p:spPr>
          <a:xfrm>
            <a:off x="288925" y="2982913"/>
            <a:ext cx="175895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低或死亡</a:t>
            </a:r>
            <a:endParaRPr lang="zh-CN" altLang="en-US">
              <a:solidFill>
                <a:srgbClr val="FF0000"/>
              </a:solidFill>
              <a:latin typeface="宋体" panose="02010600030101010101" pitchFamily="2" charset="-122"/>
              <a:ea typeface="宋体" panose="02010600030101010101" pitchFamily="2" charset="-122"/>
            </a:endParaRPr>
          </a:p>
        </p:txBody>
      </p:sp>
      <p:sp>
        <p:nvSpPr>
          <p:cNvPr id="2678793" name="文本框 2678792"/>
          <p:cNvSpPr txBox="1"/>
          <p:nvPr/>
        </p:nvSpPr>
        <p:spPr>
          <a:xfrm>
            <a:off x="5692775" y="3579813"/>
            <a:ext cx="5851525"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温暖的环境有利于酵母菌的大量繁殖</a:t>
            </a:r>
            <a:endParaRPr lang="zh-CN" altLang="en-US">
              <a:solidFill>
                <a:srgbClr val="FF0000"/>
              </a:solidFill>
              <a:latin typeface="宋体" panose="02010600030101010101" pitchFamily="2" charset="-122"/>
              <a:ea typeface="宋体" panose="02010600030101010101" pitchFamily="2" charset="-122"/>
            </a:endParaRPr>
          </a:p>
        </p:txBody>
      </p:sp>
      <p:sp>
        <p:nvSpPr>
          <p:cNvPr id="2678794" name="文本框 2678793"/>
          <p:cNvSpPr txBox="1"/>
          <p:nvPr/>
        </p:nvSpPr>
        <p:spPr>
          <a:xfrm>
            <a:off x="6931025" y="4176713"/>
            <a:ext cx="1649413"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二氧化碳</a:t>
            </a:r>
            <a:endParaRPr lang="zh-CN" altLang="en-US">
              <a:solidFill>
                <a:srgbClr val="FF0000"/>
              </a:solidFill>
              <a:latin typeface="宋体" panose="02010600030101010101" pitchFamily="2" charset="-122"/>
              <a:ea typeface="宋体" panose="02010600030101010101" pitchFamily="2" charset="-122"/>
            </a:endParaRPr>
          </a:p>
        </p:txBody>
      </p:sp>
      <p:sp>
        <p:nvSpPr>
          <p:cNvPr id="2678795" name="文本框 2678794"/>
          <p:cNvSpPr txBox="1"/>
          <p:nvPr/>
        </p:nvSpPr>
        <p:spPr>
          <a:xfrm>
            <a:off x="4784725" y="5370513"/>
            <a:ext cx="4451350" cy="712787"/>
          </a:xfrm>
          <a:prstGeom prst="rect">
            <a:avLst/>
          </a:prstGeom>
          <a:noFill/>
          <a:ln w="9525">
            <a:noFill/>
          </a:ln>
        </p:spPr>
        <p:txBody>
          <a:bodyPr lIns="117176" tIns="58589" rIns="117176" bIns="58589" anchor="b" anchorCtr="1">
            <a:spAutoFit/>
          </a:bodyPr>
          <a:lstStyle/>
          <a:p>
            <a:pPr defTabSz="1171575"/>
            <a:r>
              <a:rPr lang="zh-CN" altLang="en-US">
                <a:solidFill>
                  <a:srgbClr val="FF0000"/>
                </a:solidFill>
                <a:latin typeface="宋体" panose="02010600030101010101" pitchFamily="2" charset="-122"/>
                <a:ea typeface="宋体" panose="02010600030101010101" pitchFamily="2" charset="-122"/>
              </a:rPr>
              <a:t>酵母菌无氧呼吸产生了酒精</a:t>
            </a: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78788"/>
                                        </p:tgtEl>
                                        <p:attrNameLst>
                                          <p:attrName>style.visibility</p:attrName>
                                        </p:attrNameLst>
                                      </p:cBhvr>
                                      <p:to>
                                        <p:strVal val="visible"/>
                                      </p:to>
                                    </p:set>
                                    <p:animEffect transition="in" filter="blinds(horizontal)">
                                      <p:cBhvr>
                                        <p:cTn id="7" dur="500"/>
                                        <p:tgtEl>
                                          <p:spTgt spid="267878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78789"/>
                                        </p:tgtEl>
                                        <p:attrNameLst>
                                          <p:attrName>style.visibility</p:attrName>
                                        </p:attrNameLst>
                                      </p:cBhvr>
                                      <p:to>
                                        <p:strVal val="visible"/>
                                      </p:to>
                                    </p:set>
                                    <p:animEffect transition="in" filter="blinds(horizontal)">
                                      <p:cBhvr>
                                        <p:cTn id="10" dur="500"/>
                                        <p:tgtEl>
                                          <p:spTgt spid="267878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78790"/>
                                        </p:tgtEl>
                                        <p:attrNameLst>
                                          <p:attrName>style.visibility</p:attrName>
                                        </p:attrNameLst>
                                      </p:cBhvr>
                                      <p:to>
                                        <p:strVal val="visible"/>
                                      </p:to>
                                    </p:set>
                                    <p:animEffect transition="in" filter="blinds(horizontal)">
                                      <p:cBhvr>
                                        <p:cTn id="15" dur="500"/>
                                        <p:tgtEl>
                                          <p:spTgt spid="267879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678791"/>
                                        </p:tgtEl>
                                        <p:attrNameLst>
                                          <p:attrName>style.visibility</p:attrName>
                                        </p:attrNameLst>
                                      </p:cBhvr>
                                      <p:to>
                                        <p:strVal val="visible"/>
                                      </p:to>
                                    </p:set>
                                    <p:animEffect transition="in" filter="blinds(horizontal)">
                                      <p:cBhvr>
                                        <p:cTn id="20" dur="500"/>
                                        <p:tgtEl>
                                          <p:spTgt spid="267879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678792"/>
                                        </p:tgtEl>
                                        <p:attrNameLst>
                                          <p:attrName>style.visibility</p:attrName>
                                        </p:attrNameLst>
                                      </p:cBhvr>
                                      <p:to>
                                        <p:strVal val="visible"/>
                                      </p:to>
                                    </p:set>
                                    <p:animEffect transition="in" filter="blinds(horizontal)">
                                      <p:cBhvr>
                                        <p:cTn id="23" dur="500"/>
                                        <p:tgtEl>
                                          <p:spTgt spid="267879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678793"/>
                                        </p:tgtEl>
                                        <p:attrNameLst>
                                          <p:attrName>style.visibility</p:attrName>
                                        </p:attrNameLst>
                                      </p:cBhvr>
                                      <p:to>
                                        <p:strVal val="visible"/>
                                      </p:to>
                                    </p:set>
                                    <p:animEffect transition="in" filter="blinds(horizontal)">
                                      <p:cBhvr>
                                        <p:cTn id="28" dur="500"/>
                                        <p:tgtEl>
                                          <p:spTgt spid="267879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678794"/>
                                        </p:tgtEl>
                                        <p:attrNameLst>
                                          <p:attrName>style.visibility</p:attrName>
                                        </p:attrNameLst>
                                      </p:cBhvr>
                                      <p:to>
                                        <p:strVal val="visible"/>
                                      </p:to>
                                    </p:set>
                                    <p:animEffect transition="in" filter="blinds(horizontal)">
                                      <p:cBhvr>
                                        <p:cTn id="33" dur="500"/>
                                        <p:tgtEl>
                                          <p:spTgt spid="267879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678795"/>
                                        </p:tgtEl>
                                        <p:attrNameLst>
                                          <p:attrName>style.visibility</p:attrName>
                                        </p:attrNameLst>
                                      </p:cBhvr>
                                      <p:to>
                                        <p:strVal val="visible"/>
                                      </p:to>
                                    </p:set>
                                    <p:animEffect transition="in" filter="blinds(horizontal)">
                                      <p:cBhvr>
                                        <p:cTn id="38" dur="500"/>
                                        <p:tgtEl>
                                          <p:spTgt spid="2678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8788" grpId="0"/>
      <p:bldP spid="2678789" grpId="0"/>
      <p:bldP spid="2678790" grpId="0"/>
      <p:bldP spid="2678791" grpId="0"/>
      <p:bldP spid="2678792" grpId="0"/>
      <p:bldP spid="2678793" grpId="0"/>
      <p:bldP spid="2678794" grpId="0"/>
      <p:bldP spid="267879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9810" name="文本框 2679809"/>
          <p:cNvSpPr txBox="1"/>
          <p:nvPr/>
        </p:nvSpPr>
        <p:spPr>
          <a:xfrm>
            <a:off x="247650" y="582613"/>
            <a:ext cx="11593513" cy="5475287"/>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【名师讲题】</a:t>
            </a:r>
            <a:endPar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题型特征</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本题考查酵母菌的发酵</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属于实验分析题。</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答题流程</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抓住题干中的实验步骤</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逐一分析作答。</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根据各小题的设问</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找准对应的知识点作答。</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酵母菌属于真菌</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与细菌最大的区别是有真正的细胞核</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而细菌无真正的细胞核</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只有</a:t>
            </a:r>
            <a:r>
              <a:rPr lang="en-US" altLang="zh-CN">
                <a:latin typeface="宋体" panose="02010600030101010101" pitchFamily="2" charset="-122"/>
                <a:ea typeface="宋体" panose="02010600030101010101" pitchFamily="2" charset="-122"/>
                <a:cs typeface="Times New Roman" panose="02020603050405020304" pitchFamily="18" charset="0"/>
              </a:rPr>
              <a:t>DNA</a:t>
            </a:r>
            <a:r>
              <a:rPr lang="zh-CN" altLang="en-US">
                <a:latin typeface="宋体" panose="02010600030101010101" pitchFamily="2" charset="-122"/>
                <a:ea typeface="宋体" panose="02010600030101010101" pitchFamily="2" charset="-122"/>
                <a:cs typeface="Times New Roman" panose="02020603050405020304" pitchFamily="18" charset="0"/>
              </a:rPr>
              <a:t>的集中区。</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酵母菌是有活性的</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需要适宜的温度</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如果水温过高会使其活性降低或死亡。因此</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要用温开水将酵母化开。</a:t>
            </a:r>
            <a:endParaRPr lang="zh-CN" altLang="en-US">
              <a:latin typeface="宋体" panose="02010600030101010101" pitchFamily="2" charset="-122"/>
              <a:ea typeface="Times New Roman" panose="02020603050405020304"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4690" name="文本框 2674689"/>
          <p:cNvSpPr txBox="1"/>
          <p:nvPr/>
        </p:nvSpPr>
        <p:spPr>
          <a:xfrm>
            <a:off x="323850" y="862013"/>
            <a:ext cx="11491913" cy="4284662"/>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由以上分析可知</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酵母菌需要适宜的温度</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温暖的环境有利于酵母菌的大量繁殖</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并进行充分发酵。</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(4)</a:t>
            </a:r>
            <a:r>
              <a:rPr lang="zh-CN" altLang="en-US">
                <a:latin typeface="宋体" panose="02010600030101010101" pitchFamily="2" charset="-122"/>
                <a:ea typeface="宋体" panose="02010600030101010101" pitchFamily="2" charset="-122"/>
                <a:cs typeface="Times New Roman" panose="02020603050405020304" pitchFamily="18" charset="0"/>
              </a:rPr>
              <a:t>在适宜的温度下</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酵母菌会分解葡萄糖产生二氧化碳</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二氧化碳是气体</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会遇</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热膨胀</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使得面团松软多孔。</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(5)</a:t>
            </a:r>
            <a:r>
              <a:rPr lang="zh-CN" altLang="en-US">
                <a:latin typeface="宋体" panose="02010600030101010101" pitchFamily="2" charset="-122"/>
                <a:ea typeface="宋体" panose="02010600030101010101" pitchFamily="2" charset="-122"/>
                <a:cs typeface="Times New Roman" panose="02020603050405020304" pitchFamily="18" charset="0"/>
              </a:rPr>
              <a:t>密闭的保温装置中无氧</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在此条件下</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酵母菌发酵能分解葡萄糖产生酒精</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因</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此会有酒味。</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组织语言准确作答。</a:t>
            </a:r>
            <a:endParaRPr lang="zh-CN" altLang="en-US">
              <a:latin typeface="宋体" panose="02010600030101010101" pitchFamily="2" charset="-122"/>
              <a:ea typeface="Times New Roman" panose="02020603050405020304"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1490" name="文本框 2751489"/>
          <p:cNvSpPr txBox="1"/>
          <p:nvPr/>
        </p:nvSpPr>
        <p:spPr>
          <a:xfrm>
            <a:off x="298450" y="595313"/>
            <a:ext cx="12825413" cy="2498725"/>
          </a:xfrm>
          <a:prstGeom prst="rect">
            <a:avLst/>
          </a:prstGeom>
          <a:noFill/>
          <a:ln w="9525">
            <a:noFill/>
          </a:ln>
        </p:spPr>
        <p:txBody>
          <a:bodyPr lIns="117176" tIns="58589" rIns="117176" bIns="58589">
            <a:spAutoFit/>
          </a:bodyPr>
          <a:lstStyle/>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多维训练</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1.</a:t>
            </a:r>
            <a:r>
              <a:rPr lang="zh-CN" altLang="en-US">
                <a:latin typeface="宋体" panose="02010600030101010101" pitchFamily="2" charset="-122"/>
                <a:ea typeface="宋体" panose="02010600030101010101" pitchFamily="2" charset="-122"/>
                <a:cs typeface="Times New Roman" panose="02020603050405020304" pitchFamily="18" charset="0"/>
              </a:rPr>
              <a:t>襄阳人的一天</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是从一碗美味的牛肉面配上地道的老襄阳黄酒开始的。在黄</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a:latin typeface="宋体" panose="02010600030101010101" pitchFamily="2" charset="-122"/>
                <a:ea typeface="宋体" panose="02010600030101010101" pitchFamily="2" charset="-122"/>
                <a:cs typeface="Times New Roman" panose="02020603050405020304" pitchFamily="18" charset="0"/>
              </a:rPr>
              <a:t>酒酿制过程中与转化酒精有关的微生物是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酵母菌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乳酸菌　　</a:t>
            </a:r>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霉菌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醋酸菌</a:t>
            </a:r>
            <a:endParaRPr lang="zh-CN" altLang="en-US">
              <a:latin typeface="宋体" panose="02010600030101010101" pitchFamily="2" charset="-122"/>
              <a:ea typeface="Times New Roman" panose="02020603050405020304" pitchFamily="18" charset="0"/>
            </a:endParaRPr>
          </a:p>
        </p:txBody>
      </p:sp>
      <p:sp>
        <p:nvSpPr>
          <p:cNvPr id="2751491" name="文本框 2751490"/>
          <p:cNvSpPr txBox="1"/>
          <p:nvPr/>
        </p:nvSpPr>
        <p:spPr>
          <a:xfrm>
            <a:off x="7699375" y="1763713"/>
            <a:ext cx="8588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A</a:t>
            </a:r>
            <a:endParaRPr lang="en-US" altLang="zh-CN">
              <a:solidFill>
                <a:srgbClr val="FF0000"/>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51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149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1074" name="文本框 2691073"/>
          <p:cNvSpPr txBox="1"/>
          <p:nvPr/>
        </p:nvSpPr>
        <p:spPr>
          <a:xfrm>
            <a:off x="298450" y="595313"/>
            <a:ext cx="12952413" cy="1903412"/>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2.</a:t>
            </a:r>
            <a:r>
              <a:rPr lang="zh-CN" altLang="en-US">
                <a:latin typeface="宋体" panose="02010600030101010101" pitchFamily="2" charset="-122"/>
                <a:ea typeface="宋体" panose="02010600030101010101" pitchFamily="2" charset="-122"/>
                <a:cs typeface="Times New Roman" panose="02020603050405020304" pitchFamily="18" charset="0"/>
              </a:rPr>
              <a:t>分别将</a:t>
            </a:r>
            <a:r>
              <a:rPr lang="en-US" altLang="zh-CN" err="1">
                <a:latin typeface="宋体" panose="02010600030101010101" pitchFamily="2" charset="-122"/>
                <a:ea typeface="宋体" panose="02010600030101010101" pitchFamily="2" charset="-122"/>
                <a:cs typeface="Times New Roman" panose="02020603050405020304" pitchFamily="18" charset="0"/>
              </a:rPr>
              <a:t>100 mL</a:t>
            </a:r>
            <a:r>
              <a:rPr lang="zh-CN" altLang="en-US">
                <a:latin typeface="宋体" panose="02010600030101010101" pitchFamily="2" charset="-122"/>
                <a:ea typeface="宋体" panose="02010600030101010101" pitchFamily="2" charset="-122"/>
                <a:cs typeface="Times New Roman" panose="02020603050405020304" pitchFamily="18" charset="0"/>
              </a:rPr>
              <a:t>混有乳酸菌的牛奶装入甲</a:t>
            </a:r>
            <a:r>
              <a:rPr lang="en-US" altLang="zh-CN" err="1">
                <a:latin typeface="宋体" panose="02010600030101010101" pitchFamily="2" charset="-122"/>
                <a:ea typeface="宋体" panose="02010600030101010101" pitchFamily="2" charset="-122"/>
                <a:cs typeface="Times New Roman" panose="02020603050405020304" pitchFamily="18" charset="0"/>
              </a:rPr>
              <a:t>(100 mL)</a:t>
            </a:r>
            <a:r>
              <a:rPr lang="zh-CN" altLang="en-US">
                <a:latin typeface="宋体" panose="02010600030101010101" pitchFamily="2" charset="-122"/>
                <a:ea typeface="宋体" panose="02010600030101010101" pitchFamily="2" charset="-122"/>
                <a:cs typeface="Times New Roman" panose="02020603050405020304" pitchFamily="18" charset="0"/>
              </a:rPr>
              <a:t>、乙</a:t>
            </a:r>
            <a:r>
              <a:rPr lang="en-US" altLang="zh-CN" err="1">
                <a:latin typeface="宋体" panose="02010600030101010101" pitchFamily="2" charset="-122"/>
                <a:ea typeface="宋体" panose="02010600030101010101" pitchFamily="2" charset="-122"/>
                <a:cs typeface="Times New Roman" panose="02020603050405020304" pitchFamily="18" charset="0"/>
              </a:rPr>
              <a:t>(150 mL)</a:t>
            </a:r>
            <a:r>
              <a:rPr lang="zh-CN" altLang="en-US">
                <a:latin typeface="宋体" panose="02010600030101010101" pitchFamily="2" charset="-122"/>
                <a:ea typeface="宋体" panose="02010600030101010101" pitchFamily="2" charset="-122"/>
                <a:cs typeface="Times New Roman" panose="02020603050405020304" pitchFamily="18" charset="0"/>
              </a:rPr>
              <a:t>、丙</a:t>
            </a:r>
            <a:endParaRPr lang="zh-CN" altLang="en-US">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err="1">
                <a:latin typeface="宋体" panose="02010600030101010101" pitchFamily="2" charset="-122"/>
                <a:ea typeface="宋体" panose="02010600030101010101" pitchFamily="2" charset="-122"/>
                <a:cs typeface="Times New Roman" panose="02020603050405020304" pitchFamily="18" charset="0"/>
              </a:rPr>
              <a:t>(200 mL)</a:t>
            </a:r>
            <a:r>
              <a:rPr lang="zh-CN" altLang="en-US">
                <a:latin typeface="宋体" panose="02010600030101010101" pitchFamily="2" charset="-122"/>
                <a:ea typeface="宋体" panose="02010600030101010101" pitchFamily="2" charset="-122"/>
                <a:cs typeface="Times New Roman" panose="02020603050405020304" pitchFamily="18" charset="0"/>
              </a:rPr>
              <a:t>、丁</a:t>
            </a:r>
            <a:r>
              <a:rPr lang="en-US" altLang="zh-CN">
                <a:latin typeface="宋体" panose="02010600030101010101" pitchFamily="2" charset="-122"/>
                <a:ea typeface="宋体" panose="02010600030101010101" pitchFamily="2" charset="-122"/>
                <a:cs typeface="Times New Roman" panose="02020603050405020304" pitchFamily="18" charset="0"/>
              </a:rPr>
              <a:t>(500 mL)4</a:t>
            </a:r>
            <a:r>
              <a:rPr lang="zh-CN" altLang="en-US">
                <a:latin typeface="宋体" panose="02010600030101010101" pitchFamily="2" charset="-122"/>
                <a:ea typeface="宋体" panose="02010600030101010101" pitchFamily="2" charset="-122"/>
                <a:cs typeface="Times New Roman" panose="02020603050405020304" pitchFamily="18" charset="0"/>
              </a:rPr>
              <a:t>个锥形瓶中</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加塞保存。其中最先发酵好的是</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en-US">
                <a:latin typeface="宋体" panose="02010600030101010101" pitchFamily="2" charset="-122"/>
                <a:ea typeface="宋体" panose="02010600030101010101" pitchFamily="2" charset="-122"/>
                <a:cs typeface="Times New Roman" panose="02020603050405020304" pitchFamily="18" charset="0"/>
              </a:rPr>
              <a:t>　  　</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A.</a:t>
            </a:r>
            <a:r>
              <a:rPr lang="zh-CN" altLang="en-US">
                <a:latin typeface="宋体" panose="02010600030101010101" pitchFamily="2" charset="-122"/>
                <a:ea typeface="宋体" panose="02010600030101010101" pitchFamily="2" charset="-122"/>
                <a:cs typeface="Times New Roman" panose="02020603050405020304" pitchFamily="18" charset="0"/>
              </a:rPr>
              <a:t>甲　　　</a:t>
            </a:r>
            <a:r>
              <a:rPr lang="en-US" altLang="zh-CN">
                <a:latin typeface="宋体" panose="02010600030101010101" pitchFamily="2" charset="-122"/>
                <a:ea typeface="宋体" panose="02010600030101010101" pitchFamily="2" charset="-122"/>
                <a:cs typeface="Times New Roman" panose="02020603050405020304" pitchFamily="18" charset="0"/>
              </a:rPr>
              <a:t>B.</a:t>
            </a:r>
            <a:r>
              <a:rPr lang="zh-CN" altLang="en-US">
                <a:latin typeface="宋体" panose="02010600030101010101" pitchFamily="2" charset="-122"/>
                <a:ea typeface="宋体" panose="02010600030101010101" pitchFamily="2" charset="-122"/>
                <a:cs typeface="Times New Roman" panose="02020603050405020304" pitchFamily="18" charset="0"/>
              </a:rPr>
              <a:t>乙　　　</a:t>
            </a:r>
            <a:r>
              <a:rPr lang="en-US" altLang="zh-CN">
                <a:latin typeface="宋体" panose="02010600030101010101" pitchFamily="2" charset="-122"/>
                <a:ea typeface="宋体" panose="02010600030101010101" pitchFamily="2" charset="-122"/>
                <a:cs typeface="Times New Roman" panose="02020603050405020304" pitchFamily="18" charset="0"/>
              </a:rPr>
              <a:t>C.</a:t>
            </a:r>
            <a:r>
              <a:rPr lang="zh-CN" altLang="en-US">
                <a:latin typeface="宋体" panose="02010600030101010101" pitchFamily="2" charset="-122"/>
                <a:ea typeface="宋体" panose="02010600030101010101" pitchFamily="2" charset="-122"/>
                <a:cs typeface="Times New Roman" panose="02020603050405020304" pitchFamily="18" charset="0"/>
              </a:rPr>
              <a:t>丙　　　</a:t>
            </a:r>
            <a:r>
              <a:rPr lang="en-US" altLang="zh-CN">
                <a:latin typeface="宋体" panose="02010600030101010101" pitchFamily="2" charset="-122"/>
                <a:ea typeface="宋体" panose="02010600030101010101" pitchFamily="2" charset="-122"/>
                <a:cs typeface="Times New Roman" panose="02020603050405020304" pitchFamily="18" charset="0"/>
              </a:rPr>
              <a:t>D.</a:t>
            </a:r>
            <a:r>
              <a:rPr lang="zh-CN" altLang="en-US">
                <a:latin typeface="宋体" panose="02010600030101010101" pitchFamily="2" charset="-122"/>
                <a:ea typeface="宋体" panose="02010600030101010101" pitchFamily="2" charset="-122"/>
                <a:cs typeface="Times New Roman" panose="02020603050405020304" pitchFamily="18" charset="0"/>
              </a:rPr>
              <a:t>丁</a:t>
            </a:r>
            <a:endParaRPr lang="zh-CN" altLang="en-US">
              <a:latin typeface="宋体" panose="02010600030101010101" pitchFamily="2" charset="-122"/>
              <a:ea typeface="Times New Roman" panose="02020603050405020304" pitchFamily="18" charset="0"/>
            </a:endParaRPr>
          </a:p>
        </p:txBody>
      </p:sp>
      <p:sp>
        <p:nvSpPr>
          <p:cNvPr id="2691173" name="文本框 2691172"/>
          <p:cNvSpPr txBox="1"/>
          <p:nvPr/>
        </p:nvSpPr>
        <p:spPr>
          <a:xfrm>
            <a:off x="10391775" y="1179513"/>
            <a:ext cx="1277938" cy="712787"/>
          </a:xfrm>
          <a:prstGeom prst="rect">
            <a:avLst/>
          </a:prstGeom>
          <a:noFill/>
          <a:ln w="9525">
            <a:noFill/>
          </a:ln>
        </p:spPr>
        <p:txBody>
          <a:bodyPr lIns="117176" tIns="58589" rIns="117176" bIns="58589" anchor="b" anchorCtr="1">
            <a:spAutoFit/>
          </a:bodyPr>
          <a:lstStyle/>
          <a:p>
            <a:pPr defTabSz="1171575"/>
            <a:r>
              <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rPr>
              <a:t>A</a:t>
            </a:r>
            <a:endParaRPr lang="en-US" altLang="zh-CN">
              <a:solidFill>
                <a:srgbClr val="FF0000"/>
              </a:solidFill>
              <a:latin typeface="宋体" panose="02010600030101010101" pitchFamily="2" charset="-122"/>
              <a:ea typeface="Times New Roman" panose="02020603050405020304" pitchFamily="18" charset="0"/>
            </a:endParaRPr>
          </a:p>
        </p:txBody>
      </p:sp>
      <p:grpSp>
        <p:nvGrpSpPr>
          <p:cNvPr id="2691183" name="组合 2691182"/>
          <p:cNvGrpSpPr/>
          <p:nvPr/>
        </p:nvGrpSpPr>
        <p:grpSpPr>
          <a:xfrm>
            <a:off x="495300" y="-1689100"/>
            <a:ext cx="0" cy="0"/>
            <a:chOff x="312" y="-1064"/>
            <a:chExt cx="0" cy="0"/>
          </a:xfrm>
        </p:grpSpPr>
        <p:sp>
          <p:nvSpPr>
            <p:cNvPr id="2691180" name="直接连接符 2691179"/>
            <p:cNvSpPr/>
            <p:nvPr/>
          </p:nvSpPr>
          <p:spPr>
            <a:xfrm flipH="1">
              <a:off x="312" y="-1064"/>
              <a:ext cx="0" cy="0"/>
            </a:xfrm>
            <a:prstGeom prst="line">
              <a:avLst/>
            </a:prstGeom>
            <a:ln w="9525">
              <a:noFill/>
            </a:ln>
          </p:spPr>
          <p:txBody>
            <a:bodyPr/>
            <a:lstStyle/>
            <a:p/>
          </p:txBody>
        </p:sp>
        <p:sp>
          <p:nvSpPr>
            <p:cNvPr id="2691181" name="直接连接符 2691180"/>
            <p:cNvSpPr/>
            <p:nvPr/>
          </p:nvSpPr>
          <p:spPr>
            <a:xfrm flipH="1">
              <a:off x="312" y="-1064"/>
              <a:ext cx="0" cy="0"/>
            </a:xfrm>
            <a:prstGeom prst="line">
              <a:avLst/>
            </a:prstGeom>
            <a:ln w="9525">
              <a:noFill/>
            </a:ln>
          </p:spPr>
          <p:txBody>
            <a:bodyPr/>
            <a:lstStyle/>
            <a:p/>
          </p:txBody>
        </p:sp>
        <p:sp>
          <p:nvSpPr>
            <p:cNvPr id="2691182" name="直接连接符 2691181"/>
            <p:cNvSpPr/>
            <p:nvPr/>
          </p:nvSpPr>
          <p:spPr>
            <a:xfrm flipH="1">
              <a:off x="312" y="-1064"/>
              <a:ext cx="0" cy="0"/>
            </a:xfrm>
            <a:prstGeom prst="line">
              <a:avLst/>
            </a:prstGeom>
            <a:ln w="9525">
              <a:noFill/>
            </a:ln>
          </p:spPr>
          <p:txBody>
            <a:bodyPr/>
            <a:lstStyle/>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91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117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2514" name="文本框 2752513"/>
          <p:cNvSpPr txBox="1"/>
          <p:nvPr/>
        </p:nvSpPr>
        <p:spPr>
          <a:xfrm>
            <a:off x="298450" y="595313"/>
            <a:ext cx="12952413" cy="712787"/>
          </a:xfrm>
          <a:prstGeom prst="rect">
            <a:avLst/>
          </a:prstGeom>
          <a:noFill/>
          <a:ln w="9525">
            <a:noFill/>
          </a:ln>
        </p:spPr>
        <p:txBody>
          <a:bodyPr lIns="117176" tIns="58589" rIns="117176" bIns="58589">
            <a:spAutoFit/>
          </a:bodyPr>
          <a:lstStyle/>
          <a:p>
            <a:pPr defTabSz="1171575"/>
            <a:r>
              <a:rPr lang="en-US" altLang="zh-CN">
                <a:latin typeface="宋体" panose="02010600030101010101" pitchFamily="2" charset="-122"/>
                <a:ea typeface="宋体" panose="02010600030101010101" pitchFamily="2" charset="-122"/>
                <a:cs typeface="Times New Roman" panose="02020603050405020304" pitchFamily="18" charset="0"/>
              </a:rPr>
              <a:t>3.</a:t>
            </a:r>
            <a:r>
              <a:rPr lang="zh-CN" altLang="en-US">
                <a:latin typeface="宋体" panose="02010600030101010101" pitchFamily="2" charset="-122"/>
                <a:ea typeface="宋体" panose="02010600030101010101" pitchFamily="2" charset="-122"/>
                <a:cs typeface="Times New Roman" panose="02020603050405020304" pitchFamily="18" charset="0"/>
              </a:rPr>
              <a:t>某同学对“发酵”实验进行了如下改进</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en-US" altLang="zh-CN">
              <a:latin typeface="宋体" panose="02010600030101010101" pitchFamily="2" charset="-122"/>
              <a:ea typeface="Times New Roman" panose="02020603050405020304" pitchFamily="18" charset="0"/>
            </a:endParaRPr>
          </a:p>
        </p:txBody>
      </p:sp>
      <p:graphicFrame>
        <p:nvGraphicFramePr>
          <p:cNvPr id="2752546" name="表格 2752545"/>
          <p:cNvGraphicFramePr>
            <a:graphicFrameLocks noGrp="1"/>
          </p:cNvGraphicFramePr>
          <p:nvPr/>
        </p:nvGraphicFramePr>
        <p:xfrm>
          <a:off x="665163" y="1854200"/>
          <a:ext cx="10502900" cy="3886200"/>
        </p:xfrm>
        <a:graphic>
          <a:graphicData uri="http://schemas.openxmlformats.org/drawingml/2006/table">
            <a:tbl>
              <a:tblPr/>
              <a:tblGrid>
                <a:gridCol w="1431925"/>
                <a:gridCol w="1909763"/>
                <a:gridCol w="1435100"/>
                <a:gridCol w="1906587"/>
                <a:gridCol w="3819525"/>
              </a:tblGrid>
              <a:tr h="1247775">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编号</a:t>
                      </a:r>
                      <a:endParaRPr lang="zh-CN" altLang="en-US" sz="2600" b="1">
                        <a:latin typeface="宋体" panose="02010600030101010101" pitchFamily="2" charset="-122"/>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纯净水</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白糖</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发酵粉</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瓶口处理方式</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r>
              <a:tr h="1366838">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a:solidFill>
                            <a:srgbClr val="000000"/>
                          </a:solidFill>
                          <a:latin typeface="宋体" panose="02010600030101010101" pitchFamily="2" charset="-122"/>
                          <a:cs typeface="Times New Roman" panose="02020603050405020304" pitchFamily="18" charset="0"/>
                        </a:rPr>
                        <a:t>1</a:t>
                      </a:r>
                      <a:endParaRPr lang="zh-CN" altLang="en-US" sz="2600" b="1">
                        <a:latin typeface="宋体" panose="02010600030101010101" pitchFamily="2" charset="-122"/>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err="1">
                          <a:solidFill>
                            <a:srgbClr val="000000"/>
                          </a:solidFill>
                          <a:latin typeface="宋体" panose="02010600030101010101" pitchFamily="2" charset="-122"/>
                          <a:cs typeface="Times New Roman" panose="02020603050405020304" pitchFamily="18" charset="0"/>
                        </a:rPr>
                        <a:t>400 mL</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a:solidFill>
                            <a:srgbClr val="000000"/>
                          </a:solidFill>
                          <a:latin typeface="宋体" panose="02010600030101010101" pitchFamily="2" charset="-122"/>
                          <a:cs typeface="Times New Roman" panose="02020603050405020304" pitchFamily="18" charset="0"/>
                        </a:rPr>
                        <a:t>10 g</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a:solidFill>
                            <a:srgbClr val="000000"/>
                          </a:solidFill>
                          <a:latin typeface="宋体" panose="02010600030101010101" pitchFamily="2" charset="-122"/>
                          <a:cs typeface="Times New Roman" panose="02020603050405020304" pitchFamily="18" charset="0"/>
                        </a:rPr>
                        <a:t>1 g</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套上气球</a:t>
                      </a:r>
                      <a:r>
                        <a:rPr lang="en-US" altLang="zh-CN" sz="2600" b="1">
                          <a:solidFill>
                            <a:srgbClr val="000000"/>
                          </a:solidFill>
                          <a:latin typeface="宋体" panose="02010600030101010101" pitchFamily="2" charset="-122"/>
                          <a:cs typeface="Times New Roman" panose="02020603050405020304" pitchFamily="18" charset="0"/>
                        </a:rPr>
                        <a:t>,</a:t>
                      </a:r>
                      <a:r>
                        <a:rPr lang="zh-CN" altLang="en-US" sz="2600" b="1">
                          <a:solidFill>
                            <a:srgbClr val="000000"/>
                          </a:solidFill>
                          <a:latin typeface="宋体" panose="02010600030101010101" pitchFamily="2" charset="-122"/>
                          <a:cs typeface="Times New Roman" panose="02020603050405020304" pitchFamily="18" charset="0"/>
                        </a:rPr>
                        <a:t>用线扎紧瓶口</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0" cap="flat" cmpd="sng">
                      <a:solidFill>
                        <a:srgbClr val="000000"/>
                      </a:solidFill>
                      <a:prstDash val="solid"/>
                      <a:headEnd type="none" w="med" len="med"/>
                      <a:tailEnd type="none" w="med" len="med"/>
                    </a:lnB>
                    <a:lnTlToBr>
                      <a:noFill/>
                    </a:lnTlToBr>
                    <a:lnBlToTr>
                      <a:noFill/>
                    </a:lnBlToTr>
                    <a:noFill/>
                  </a:tcPr>
                </a:tc>
              </a:tr>
              <a:tr h="1271587">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a:solidFill>
                            <a:srgbClr val="000000"/>
                          </a:solidFill>
                          <a:latin typeface="宋体" panose="02010600030101010101" pitchFamily="2" charset="-122"/>
                          <a:cs typeface="Times New Roman" panose="02020603050405020304" pitchFamily="18" charset="0"/>
                        </a:rPr>
                        <a:t>2</a:t>
                      </a:r>
                      <a:endParaRPr lang="zh-CN" altLang="en-US" sz="2600" b="1">
                        <a:latin typeface="宋体" panose="02010600030101010101" pitchFamily="2" charset="-122"/>
                      </a:endParaRPr>
                    </a:p>
                  </a:txBody>
                  <a:tcPr marL="117176" marR="117176" marT="58589" marB="58589" vert="horz" anchor="ctr">
                    <a:lnL w="2540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err="1">
                          <a:solidFill>
                            <a:srgbClr val="000000"/>
                          </a:solidFill>
                          <a:latin typeface="宋体" panose="02010600030101010101" pitchFamily="2" charset="-122"/>
                          <a:cs typeface="Times New Roman" panose="02020603050405020304" pitchFamily="18" charset="0"/>
                        </a:rPr>
                        <a:t>400 mL</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en-US" altLang="zh-CN" sz="2600" b="1">
                          <a:solidFill>
                            <a:srgbClr val="000000"/>
                          </a:solidFill>
                          <a:latin typeface="宋体" panose="02010600030101010101" pitchFamily="2" charset="-122"/>
                          <a:cs typeface="Times New Roman" panose="02020603050405020304" pitchFamily="18" charset="0"/>
                        </a:rPr>
                        <a:t>10 g</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不加</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wrap="square"/>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00000"/>
                        </a:lnSpc>
                        <a:spcBef>
                          <a:spcPct val="0"/>
                        </a:spcBef>
                        <a:buFontTx/>
                        <a:buNone/>
                      </a:pPr>
                      <a:r>
                        <a:rPr lang="zh-CN" altLang="en-US" sz="2600" b="1">
                          <a:solidFill>
                            <a:srgbClr val="000000"/>
                          </a:solidFill>
                          <a:latin typeface="宋体" panose="02010600030101010101" pitchFamily="2" charset="-122"/>
                          <a:cs typeface="Times New Roman" panose="02020603050405020304" pitchFamily="18" charset="0"/>
                        </a:rPr>
                        <a:t>套上气球</a:t>
                      </a:r>
                      <a:r>
                        <a:rPr lang="en-US" altLang="zh-CN" sz="2600" b="1">
                          <a:solidFill>
                            <a:srgbClr val="000000"/>
                          </a:solidFill>
                          <a:latin typeface="宋体" panose="02010600030101010101" pitchFamily="2" charset="-122"/>
                          <a:cs typeface="Times New Roman" panose="02020603050405020304" pitchFamily="18" charset="0"/>
                        </a:rPr>
                        <a:t>,</a:t>
                      </a:r>
                      <a:r>
                        <a:rPr lang="zh-CN" altLang="en-US" sz="2600" b="1">
                          <a:solidFill>
                            <a:srgbClr val="000000"/>
                          </a:solidFill>
                          <a:latin typeface="宋体" panose="02010600030101010101" pitchFamily="2" charset="-122"/>
                          <a:cs typeface="Times New Roman" panose="02020603050405020304" pitchFamily="18" charset="0"/>
                        </a:rPr>
                        <a:t>用线扎紧瓶口</a:t>
                      </a:r>
                      <a:endParaRPr lang="zh-CN" altLang="en-US" sz="2600" b="1">
                        <a:latin typeface="宋体" panose="02010600030101010101" pitchFamily="2" charset="-122"/>
                      </a:endParaRPr>
                    </a:p>
                  </a:txBody>
                  <a:tcPr marL="117176" marR="117176" marT="58589" marB="58589" vert="horz" anchor="ctr">
                    <a:lnL w="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2752542" name="组合 2752541"/>
          <p:cNvGrpSpPr/>
          <p:nvPr/>
        </p:nvGrpSpPr>
        <p:grpSpPr>
          <a:xfrm>
            <a:off x="495300" y="-1689100"/>
            <a:ext cx="0" cy="0"/>
            <a:chOff x="312" y="-1064"/>
            <a:chExt cx="0" cy="0"/>
          </a:xfrm>
        </p:grpSpPr>
        <p:sp>
          <p:nvSpPr>
            <p:cNvPr id="2752543" name="直接连接符 2752542"/>
            <p:cNvSpPr/>
            <p:nvPr/>
          </p:nvSpPr>
          <p:spPr>
            <a:xfrm flipH="1">
              <a:off x="312" y="-1064"/>
              <a:ext cx="0" cy="0"/>
            </a:xfrm>
            <a:prstGeom prst="line">
              <a:avLst/>
            </a:prstGeom>
            <a:ln w="9525">
              <a:noFill/>
            </a:ln>
          </p:spPr>
          <p:txBody>
            <a:bodyPr/>
            <a:lstStyle/>
            <a:p/>
          </p:txBody>
        </p:sp>
        <p:sp>
          <p:nvSpPr>
            <p:cNvPr id="2752544" name="直接连接符 2752543"/>
            <p:cNvSpPr/>
            <p:nvPr/>
          </p:nvSpPr>
          <p:spPr>
            <a:xfrm flipH="1">
              <a:off x="312" y="-1064"/>
              <a:ext cx="0" cy="0"/>
            </a:xfrm>
            <a:prstGeom prst="line">
              <a:avLst/>
            </a:prstGeom>
            <a:ln w="9525">
              <a:noFill/>
            </a:ln>
          </p:spPr>
          <p:txBody>
            <a:bodyPr/>
            <a:lstStyle/>
            <a:p/>
          </p:txBody>
        </p:sp>
        <p:sp>
          <p:nvSpPr>
            <p:cNvPr id="2752545" name="直接连接符 2752544"/>
            <p:cNvSpPr/>
            <p:nvPr/>
          </p:nvSpPr>
          <p:spPr>
            <a:xfrm flipH="1">
              <a:off x="312" y="-1064"/>
              <a:ext cx="0" cy="0"/>
            </a:xfrm>
            <a:prstGeom prst="line">
              <a:avLst/>
            </a:prstGeom>
            <a:ln w="9525">
              <a:noFill/>
            </a:ln>
          </p:spPr>
          <p:txBody>
            <a:bodyPr/>
            <a:lstStyle/>
            <a:p/>
          </p:txBody>
        </p:sp>
      </p:grpSp>
    </p:spTree>
  </p:cSld>
  <p:clrMapOvr>
    <a:masterClrMapping/>
  </p:clrMapOvr>
  <p:transition/>
</p:sld>
</file>

<file path=ppt/tags/tag1.xml><?xml version="1.0" encoding="utf-8"?>
<p:tagLst xmlns:p="http://schemas.openxmlformats.org/presentationml/2006/main">
  <p:tag name="ARTICULATE_PROJECT_OPEN" val="0"/>
  <p:tag name="AS_OS" val="Unix 3.10 unknown"/>
  <p:tag name="AS_RELEASE_DATE" val="2020.11.30"/>
  <p:tag name="AS_TITLE" val="Aspose.Slides for Java"/>
  <p:tag name="AS_VERSION" val="20.11"/>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2403</Words>
  <Application>WPS 演示</Application>
  <PresentationFormat/>
  <Paragraphs>205</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17</vt:i4>
      </vt:variant>
    </vt:vector>
  </HeadingPairs>
  <TitlesOfParts>
    <vt:vector size="29" baseType="lpstr">
      <vt:lpstr>Arial</vt:lpstr>
      <vt:lpstr>宋体</vt:lpstr>
      <vt:lpstr>Wingdings</vt:lpstr>
      <vt:lpstr>Times New Roman</vt:lpstr>
      <vt:lpstr>黑体</vt:lpstr>
      <vt:lpstr>等线</vt:lpstr>
      <vt:lpstr>楷体_GB2312</vt:lpstr>
      <vt:lpstr>微软雅黑</vt:lpstr>
      <vt:lpstr>Arial Unicode MS</vt:lpstr>
      <vt:lpstr>Calibri</vt:lpstr>
      <vt:lpstr>演示文稿1</vt:lpstr>
      <vt:lpstr>1_演示文稿1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3</cp:revision>
  <cp:lastPrinted>2021-01-06T21:03:00Z</cp:lastPrinted>
  <dcterms:created xsi:type="dcterms:W3CDTF">2021-01-06T21:03:00Z</dcterms:created>
  <dcterms:modified xsi:type="dcterms:W3CDTF">2023-11-17T06:19:16Z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2052-12.1.0.15933</vt:lpwstr>
  </property>
  <property fmtid="{D5CDD505-2E9C-101B-9397-08002B2CF9AE}" pid="7" name="ICV">
    <vt:lpwstr>57B905ABDE784D2694CA7CE1CE8AC66E_12</vt:lpwstr>
  </property>
</Properties>
</file>