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96" r:id="rId5"/>
    <p:sldId id="279" r:id="rId6"/>
    <p:sldId id="280" r:id="rId7"/>
    <p:sldId id="281" r:id="rId8"/>
    <p:sldId id="282" r:id="rId9"/>
    <p:sldId id="283" r:id="rId10"/>
    <p:sldId id="284" r:id="rId11"/>
    <p:sldId id="297" r:id="rId12"/>
    <p:sldId id="285" r:id="rId13"/>
    <p:sldId id="286" r:id="rId14"/>
    <p:sldId id="289" r:id="rId15"/>
    <p:sldId id="293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2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32"/>
        <p:guide pos="28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F753B-94A1-44CC-92AF-C32703B3B3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08B94-8639-48AE-B559-718FF12126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5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27.png"/><Relationship Id="rId11" Type="http://schemas.openxmlformats.org/officeDocument/2006/relationships/image" Target="../media/image26.png"/><Relationship Id="rId10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microsoft.com/office/2007/relationships/hdphoto" Target="../media/image17.wdp"/><Relationship Id="rId4" Type="http://schemas.openxmlformats.org/officeDocument/2006/relationships/image" Target="../media/image16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5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2011219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练习十五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 Box 5"/>
              <p:cNvSpPr txBox="1">
                <a:spLocks noChangeArrowheads="1"/>
              </p:cNvSpPr>
              <p:nvPr/>
            </p:nvSpPr>
            <p:spPr bwMode="auto">
              <a:xfrm>
                <a:off x="1075435" y="593901"/>
                <a:ext cx="7745095" cy="20378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fontAlgn="auto"/>
                <a:r>
                  <a:rPr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长江发源于“世界屋脊”——青藏高原的唐古拉山脉各拉丹冬峰西南侧。在世界大河中居第三位。</a:t>
                </a:r>
                <a:r>
                  <a:rPr 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全长约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6300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千米，其中中游段占全长的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63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沱沱河的长度约是长江中游段的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沱沱河有多长？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75435" y="593901"/>
                <a:ext cx="7745095" cy="2037802"/>
              </a:xfrm>
              <a:prstGeom prst="rect">
                <a:avLst/>
              </a:prstGeom>
              <a:blipFill rotWithShape="1">
                <a:blip r:embed="rId1"/>
                <a:stretch>
                  <a:fillRect l="-5" t="-9" r="5" b="1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3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1075435" y="2524719"/>
                <a:ext cx="2531110" cy="78553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15000"/>
                  </a:lnSpc>
                </a:pPr>
                <a:r>
                  <a:rPr 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6300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63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50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75435" y="2524719"/>
                <a:ext cx="2531110" cy="785536"/>
              </a:xfrm>
              <a:prstGeom prst="rect">
                <a:avLst/>
              </a:prstGeom>
              <a:blipFill rotWithShape="1">
                <a:blip r:embed="rId4"/>
                <a:stretch>
                  <a:fillRect l="-15" t="-76" r="15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 Box 5"/>
              <p:cNvSpPr txBox="1">
                <a:spLocks noChangeArrowheads="1"/>
              </p:cNvSpPr>
              <p:nvPr/>
            </p:nvSpPr>
            <p:spPr bwMode="auto">
              <a:xfrm>
                <a:off x="1106649" y="3186248"/>
                <a:ext cx="2531110" cy="7869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fontAlgn="auto">
                  <a:lnSpc>
                    <a:spcPct val="115000"/>
                  </a:lnSpc>
                </a:pPr>
                <a:r>
                  <a:rPr 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=1000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06649" y="3186248"/>
                <a:ext cx="2531110" cy="786947"/>
              </a:xfrm>
              <a:prstGeom prst="rect">
                <a:avLst/>
              </a:prstGeom>
              <a:blipFill rotWithShape="1">
                <a:blip r:embed="rId5"/>
                <a:stretch>
                  <a:fillRect l="-19" t="-58" r="19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075690" y="3910965"/>
            <a:ext cx="2531110" cy="4628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15000"/>
              </a:lnSpc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075690" y="4373784"/>
            <a:ext cx="3123565" cy="5156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11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答：沱沱河长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7580" y="2255520"/>
            <a:ext cx="2320925" cy="171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8203"/>
          <p:cNvSpPr txBox="1">
            <a:spLocks noChangeArrowheads="1"/>
          </p:cNvSpPr>
          <p:nvPr/>
        </p:nvSpPr>
        <p:spPr bwMode="auto">
          <a:xfrm>
            <a:off x="4716017" y="2415458"/>
            <a:ext cx="3600400" cy="10587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1+25%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12×10÷15=8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8203"/>
          <p:cNvSpPr txBox="1">
            <a:spLocks noChangeArrowheads="1"/>
          </p:cNvSpPr>
          <p:nvPr/>
        </p:nvSpPr>
        <p:spPr bwMode="auto">
          <a:xfrm>
            <a:off x="899592" y="555526"/>
            <a:ext cx="806489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一种食用油，原来每升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售价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，现在由于成本提高，单价提高了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。原来买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 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的钱，现在能买多少升？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8203"/>
          <p:cNvSpPr txBox="1">
            <a:spLocks noChangeArrowheads="1"/>
          </p:cNvSpPr>
          <p:nvPr/>
        </p:nvSpPr>
        <p:spPr bwMode="auto">
          <a:xfrm>
            <a:off x="4716017" y="3491998"/>
            <a:ext cx="3404758" cy="4985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答：现在能买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L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547664" y="1275606"/>
            <a:ext cx="1440160" cy="371498"/>
          </a:xfrm>
          <a:prstGeom prst="roundRect">
            <a:avLst/>
          </a:prstGeom>
          <a:solidFill>
            <a:schemeClr val="accent2">
              <a:lumMod val="40000"/>
              <a:lumOff val="60000"/>
              <a:alpha val="29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4"/>
          <p:cNvGrpSpPr/>
          <p:nvPr/>
        </p:nvGrpSpPr>
        <p:grpSpPr bwMode="auto">
          <a:xfrm flipH="1">
            <a:off x="573970" y="1945799"/>
            <a:ext cx="2093554" cy="553943"/>
            <a:chOff x="3174341" y="998093"/>
            <a:chExt cx="2345760" cy="50224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3" name="云形标注 82"/>
            <p:cNvSpPr>
              <a:spLocks noChangeArrowheads="1"/>
            </p:cNvSpPr>
            <p:nvPr/>
          </p:nvSpPr>
          <p:spPr bwMode="auto">
            <a:xfrm>
              <a:off x="3218868" y="998093"/>
              <a:ext cx="2301233" cy="502243"/>
            </a:xfrm>
            <a:prstGeom prst="cloudCallout">
              <a:avLst>
                <a:gd name="adj1" fmla="val -19567"/>
                <a:gd name="adj2" fmla="val -78131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4"/>
            <p:cNvSpPr>
              <a:spLocks noChangeArrowheads="1"/>
            </p:cNvSpPr>
            <p:nvPr/>
          </p:nvSpPr>
          <p:spPr bwMode="auto">
            <a:xfrm>
              <a:off x="3174341" y="1087270"/>
              <a:ext cx="2142276" cy="3627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比原来多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圆角矩形标注 14"/>
          <p:cNvSpPr/>
          <p:nvPr/>
        </p:nvSpPr>
        <p:spPr>
          <a:xfrm>
            <a:off x="720587" y="2699235"/>
            <a:ext cx="3346154" cy="944047"/>
          </a:xfrm>
          <a:prstGeom prst="wedgeRoundRectCallout">
            <a:avLst>
              <a:gd name="adj1" fmla="val -6690"/>
              <a:gd name="adj2" fmla="val -77425"/>
              <a:gd name="adj3" fmla="val 16667"/>
            </a:avLst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也就是现在每升食用油的售价是原来的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1+25%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7999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uild="p"/>
      <p:bldP spid="55" grpId="0" build="p"/>
      <p:bldP spid="11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834673" y="555526"/>
            <a:ext cx="79857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六年级办公室，买进一包白纸，计划每天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，由于注意了节约用纸，实际每天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，实际比计划多用多少天？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81460" y="1851670"/>
            <a:ext cx="3536964" cy="721814"/>
            <a:chOff x="2933989" y="1664225"/>
            <a:chExt cx="5095009" cy="721814"/>
          </a:xfrm>
        </p:grpSpPr>
        <p:sp>
          <p:nvSpPr>
            <p:cNvPr id="19" name="圆角矩形 18"/>
            <p:cNvSpPr/>
            <p:nvPr/>
          </p:nvSpPr>
          <p:spPr>
            <a:xfrm>
              <a:off x="3068331" y="1664225"/>
              <a:ext cx="4910891" cy="470928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933989" y="1678153"/>
              <a:ext cx="5095009" cy="70788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实际比计划多用多少天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780340" y="3398436"/>
            <a:ext cx="63953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43608" y="2658489"/>
            <a:ext cx="2273037" cy="461555"/>
            <a:chOff x="715416" y="1862879"/>
            <a:chExt cx="4021030" cy="922161"/>
          </a:xfrm>
        </p:grpSpPr>
        <p:sp>
          <p:nvSpPr>
            <p:cNvPr id="28" name="矩形 27"/>
            <p:cNvSpPr/>
            <p:nvPr/>
          </p:nvSpPr>
          <p:spPr>
            <a:xfrm>
              <a:off x="934775" y="1985643"/>
              <a:ext cx="3801671" cy="799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实际用了多少天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715416" y="1862879"/>
              <a:ext cx="3801672" cy="913456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531297" y="2662548"/>
            <a:ext cx="2857189" cy="438740"/>
            <a:chOff x="4560608" y="1664790"/>
            <a:chExt cx="2257091" cy="525100"/>
          </a:xfrm>
        </p:grpSpPr>
        <p:sp>
          <p:nvSpPr>
            <p:cNvPr id="31" name="矩形 30"/>
            <p:cNvSpPr/>
            <p:nvPr/>
          </p:nvSpPr>
          <p:spPr>
            <a:xfrm>
              <a:off x="4560608" y="1691771"/>
              <a:ext cx="2257091" cy="478866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原计划用了多少天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560608" y="1664790"/>
              <a:ext cx="1993314" cy="525100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3" name="直接箭头连接符 32"/>
          <p:cNvCxnSpPr/>
          <p:nvPr/>
        </p:nvCxnSpPr>
        <p:spPr>
          <a:xfrm flipH="1">
            <a:off x="2090461" y="2279271"/>
            <a:ext cx="205358" cy="34712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4131032" y="2291923"/>
            <a:ext cx="193502" cy="378849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059762" y="2665914"/>
            <a:ext cx="63953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ker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282666" y="3400070"/>
            <a:ext cx="2704626" cy="457199"/>
            <a:chOff x="433880" y="957645"/>
            <a:chExt cx="3912052" cy="913457"/>
          </a:xfrm>
        </p:grpSpPr>
        <p:sp>
          <p:nvSpPr>
            <p:cNvPr id="37" name="矩形 36"/>
            <p:cNvSpPr/>
            <p:nvPr/>
          </p:nvSpPr>
          <p:spPr>
            <a:xfrm>
              <a:off x="544262" y="972022"/>
              <a:ext cx="3801670" cy="799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实际每天用多少张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33880" y="957645"/>
              <a:ext cx="3801672" cy="913457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1489" y="3406815"/>
            <a:ext cx="2381238" cy="457199"/>
            <a:chOff x="934775" y="1952562"/>
            <a:chExt cx="3801671" cy="913457"/>
          </a:xfrm>
        </p:grpSpPr>
        <p:sp>
          <p:nvSpPr>
            <p:cNvPr id="40" name="矩形 39"/>
            <p:cNvSpPr/>
            <p:nvPr/>
          </p:nvSpPr>
          <p:spPr>
            <a:xfrm>
              <a:off x="934775" y="1985642"/>
              <a:ext cx="3801671" cy="799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一包白纸多少张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956136" y="1952562"/>
              <a:ext cx="3441423" cy="913457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721473" y="4191315"/>
            <a:ext cx="2507199" cy="457199"/>
            <a:chOff x="685668" y="2858355"/>
            <a:chExt cx="4002768" cy="913457"/>
          </a:xfrm>
        </p:grpSpPr>
        <p:sp>
          <p:nvSpPr>
            <p:cNvPr id="43" name="矩形 42"/>
            <p:cNvSpPr/>
            <p:nvPr/>
          </p:nvSpPr>
          <p:spPr>
            <a:xfrm>
              <a:off x="886766" y="2886882"/>
              <a:ext cx="3801670" cy="799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计划用的天数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685668" y="2858355"/>
              <a:ext cx="3441422" cy="913457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5" name="直接箭头连接符 44"/>
          <p:cNvCxnSpPr/>
          <p:nvPr/>
        </p:nvCxnSpPr>
        <p:spPr>
          <a:xfrm flipH="1">
            <a:off x="1788337" y="3054240"/>
            <a:ext cx="205358" cy="34712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箭头连接符 45"/>
          <p:cNvCxnSpPr/>
          <p:nvPr/>
        </p:nvCxnSpPr>
        <p:spPr>
          <a:xfrm>
            <a:off x="3101641" y="3095991"/>
            <a:ext cx="193502" cy="378849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251519" y="4192839"/>
            <a:ext cx="2285305" cy="479677"/>
            <a:chOff x="934773" y="1985642"/>
            <a:chExt cx="4039394" cy="958367"/>
          </a:xfrm>
        </p:grpSpPr>
        <p:sp>
          <p:nvSpPr>
            <p:cNvPr id="49" name="矩形 48"/>
            <p:cNvSpPr/>
            <p:nvPr/>
          </p:nvSpPr>
          <p:spPr>
            <a:xfrm>
              <a:off x="934773" y="1985642"/>
              <a:ext cx="4039394" cy="799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计划每天用多少张</a:t>
              </a:r>
              <a:endParaRPr lang="zh-CN" altLang="en-US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1009004" y="2030552"/>
              <a:ext cx="3762313" cy="913457"/>
            </a:xfrm>
            <a:prstGeom prst="roundRect">
              <a:avLst/>
            </a:prstGeom>
            <a:solidFill>
              <a:srgbClr val="FFC000">
                <a:alpha val="2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1" name="直接箭头连接符 50"/>
          <p:cNvCxnSpPr/>
          <p:nvPr/>
        </p:nvCxnSpPr>
        <p:spPr>
          <a:xfrm flipH="1">
            <a:off x="1525640" y="3890605"/>
            <a:ext cx="205358" cy="347125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2746757" y="3888950"/>
            <a:ext cx="193502" cy="378849"/>
          </a:xfrm>
          <a:prstGeom prst="straightConnector1">
            <a:avLst/>
          </a:prstGeom>
          <a:ln w="254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2217059" y="4187797"/>
            <a:ext cx="639532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kern="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3673" y="2287773"/>
            <a:ext cx="2278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25×20÷20-20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096055" y="2626539"/>
            <a:ext cx="242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=500÷20-20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26302" y="2983761"/>
            <a:ext cx="177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=25-20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147520" y="3322527"/>
            <a:ext cx="1771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283424" y="4017036"/>
            <a:ext cx="3796983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答：实际比</a:t>
            </a:r>
            <a:r>
              <a:rPr lang="zh-CN" altLang="en-US" sz="2400" b="1" ker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计划</a:t>
            </a:r>
            <a:r>
              <a:rPr lang="zh-CN" altLang="en-US" sz="24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en-US" altLang="zh-CN" sz="24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kern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06" y="68782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5" grpId="0"/>
      <p:bldP spid="53" grpId="0"/>
      <p:bldP spid="8" grpId="0"/>
      <p:bldP spid="56" grpId="0"/>
      <p:bldP spid="57" grpId="0"/>
      <p:bldP spid="58" grpId="0"/>
      <p:bldP spid="5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27584" y="555526"/>
            <a:ext cx="81530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小明一家三口开车从北京去距离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560km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的外公家。汽车每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耗油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，按照这个耗油量，出发时加满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汽油，能到达外公家吗？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MH_SubTitle_2"/>
          <p:cNvSpPr/>
          <p:nvPr/>
        </p:nvSpPr>
        <p:spPr>
          <a:xfrm>
            <a:off x="395536" y="1788927"/>
            <a:ext cx="1027444" cy="946581"/>
          </a:xfrm>
          <a:custGeom>
            <a:avLst/>
            <a:gdLst>
              <a:gd name="connsiteX0" fmla="*/ 812771 w 1622608"/>
              <a:gd name="connsiteY0" fmla="*/ 0 h 1622608"/>
              <a:gd name="connsiteX1" fmla="*/ 1622608 w 1622608"/>
              <a:gd name="connsiteY1" fmla="*/ 809837 h 1622608"/>
              <a:gd name="connsiteX2" fmla="*/ 809837 w 1622608"/>
              <a:gd name="connsiteY2" fmla="*/ 1622608 h 1622608"/>
              <a:gd name="connsiteX3" fmla="*/ 0 w 1622608"/>
              <a:gd name="connsiteY3" fmla="*/ 812771 h 162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2608" h="1622608">
                <a:moveTo>
                  <a:pt x="812771" y="0"/>
                </a:moveTo>
                <a:lnTo>
                  <a:pt x="1622608" y="809837"/>
                </a:lnTo>
                <a:lnTo>
                  <a:pt x="809837" y="1622608"/>
                </a:lnTo>
                <a:lnTo>
                  <a:pt x="0" y="8127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endParaRPr lang="en-US" altLang="zh-CN" sz="2400" b="1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31640" y="1966042"/>
            <a:ext cx="2666171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560km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的耗油量与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60L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汽油进行比较。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57449" y="2797039"/>
            <a:ext cx="2252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560÷100×8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62017" y="3104816"/>
            <a:ext cx="2252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=5.6×8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59632" y="3426819"/>
            <a:ext cx="2252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=44.8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MH_SubTitle_2"/>
          <p:cNvSpPr/>
          <p:nvPr/>
        </p:nvSpPr>
        <p:spPr>
          <a:xfrm>
            <a:off x="4336644" y="1788927"/>
            <a:ext cx="1027444" cy="946582"/>
          </a:xfrm>
          <a:custGeom>
            <a:avLst/>
            <a:gdLst>
              <a:gd name="connsiteX0" fmla="*/ 812771 w 1622608"/>
              <a:gd name="connsiteY0" fmla="*/ 0 h 1622608"/>
              <a:gd name="connsiteX1" fmla="*/ 1622608 w 1622608"/>
              <a:gd name="connsiteY1" fmla="*/ 809837 h 1622608"/>
              <a:gd name="connsiteX2" fmla="*/ 809837 w 1622608"/>
              <a:gd name="connsiteY2" fmla="*/ 1622608 h 1622608"/>
              <a:gd name="connsiteX3" fmla="*/ 0 w 1622608"/>
              <a:gd name="connsiteY3" fmla="*/ 812771 h 162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2608" h="1622608">
                <a:moveTo>
                  <a:pt x="812771" y="0"/>
                </a:moveTo>
                <a:lnTo>
                  <a:pt x="1622608" y="809837"/>
                </a:lnTo>
                <a:lnTo>
                  <a:pt x="809837" y="1622608"/>
                </a:lnTo>
                <a:lnTo>
                  <a:pt x="0" y="8127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en-US" altLang="zh-CN" sz="2400" b="1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05260" y="1932943"/>
            <a:ext cx="2599511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60L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汽油跑的路程与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560km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进行比较。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539141" y="2725031"/>
            <a:ext cx="2302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60÷8×100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36096" y="3032807"/>
            <a:ext cx="1828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=7.5×100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36096" y="3367847"/>
            <a:ext cx="1828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31840" y="3458952"/>
            <a:ext cx="2252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44.8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90385" y="3373103"/>
            <a:ext cx="1828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43608" y="3884189"/>
            <a:ext cx="304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答：能到达外公家。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0"/>
          <p:cNvSpPr txBox="1"/>
          <p:nvPr/>
        </p:nvSpPr>
        <p:spPr>
          <a:xfrm>
            <a:off x="4932040" y="3877159"/>
            <a:ext cx="3044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答：能到达外公家。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06" y="685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4" grpId="0" animBg="1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63638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9592" y="1807550"/>
            <a:ext cx="7175513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知道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四则运算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，并能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数学思想方法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采取合适的运用</a:t>
            </a:r>
            <a:r>
              <a:rPr lang="zh-CN" altLang="en-US" sz="28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策略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，提高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运算能力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74980" y="1263015"/>
            <a:ext cx="8193405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“+”、“-”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的由来：</a:t>
            </a:r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据说，当时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酒商在售出酒后，曾用横线标出酒桶里的存酒，而当桶里的酒又增加时，便用竖线条把原来画的横线划掉。于是就出现用以表示减少的“-”和用来表示增加的“+”</a:t>
            </a:r>
            <a:r>
              <a:rPr 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1489年，德国数学家魏德曼在他的著作中首先使用“+”、“-”这两个符号表示剩余和不足，直到1630年，才得到大家的公认。</a:t>
            </a:r>
            <a:endParaRPr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×”—三百多年前英国著名数学家欧德莱最先使用的，他认为乘法是加法的一种特殊形式，于是他便把前人所发明的“×”转动45°角，这样乘号“×”也就面世了。“×”既表示了乘法与加法的关系，又表示了相乘的方法。除号“÷”—最初这个符号是作为减号在欧洲大陆流行，最早人们用“：”表示除或比，也有人用分数线“-”表示比，后来有人把二者结合起来就变成了“÷”。</a:t>
            </a:r>
            <a:endParaRPr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60370" y="712470"/>
            <a:ext cx="30518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运算符号的由来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059832" y="576273"/>
            <a:ext cx="2880320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四则运算的关系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64133" y="1394173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34013" y="2283718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4012" y="3147814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endParaRPr lang="zh-CN" altLang="en-US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11560" y="4024104"/>
            <a:ext cx="69762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2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1403648" y="1294552"/>
            <a:ext cx="67505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把两个（或几个</a:t>
            </a:r>
            <a:r>
              <a:rPr lang="en-US" altLang="zh-CN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数合并成一个数的运算。  </a:t>
            </a:r>
            <a:endParaRPr lang="zh-CN" altLang="en-US" sz="2000" b="1" dirty="0">
              <a:solidFill>
                <a:srgbClr val="0087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一个加数＋另一个加数＝和   一个加数＝和</a:t>
            </a:r>
            <a:r>
              <a:rPr lang="en-US" altLang="zh-CN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0087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另一个加数</a:t>
            </a:r>
            <a:endParaRPr lang="zh-CN" altLang="en-US" sz="2000" b="1" dirty="0">
              <a:solidFill>
                <a:srgbClr val="0087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1403648" y="2151896"/>
            <a:ext cx="915193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已知两个数的和与其中的一个加数，求另一个加数的运算。 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被减数－减数＝差 ；被减数－差＝减数 ；减数＋差＝被减数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403648" y="3015992"/>
            <a:ext cx="88026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求相同加数和的简便运算。 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另一个因数＝积 ； 积</a:t>
            </a:r>
            <a:r>
              <a:rPr lang="en-US" altLang="zh-CN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一个因数＝另一个因数 </a:t>
            </a:r>
            <a:endParaRPr lang="zh-CN" altLang="en-US" sz="20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445120" y="3880088"/>
            <a:ext cx="85994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已知两个因数的积与其中一个因数，求另一个因数的运算。                            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除数＝商 ；被除数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商＝除数  ；商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除数＝被除数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8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777501" y="557943"/>
            <a:ext cx="3811905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整数、小数、分数运算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62788" y="1130267"/>
            <a:ext cx="1133536" cy="776242"/>
            <a:chOff x="1198339" y="2045191"/>
            <a:chExt cx="1191600" cy="82335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8339" y="2045191"/>
              <a:ext cx="949793" cy="823355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1221908" y="2196514"/>
              <a:ext cx="1168031" cy="424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相同点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0578" y="2241755"/>
            <a:ext cx="1045167" cy="698235"/>
            <a:chOff x="6663719" y="1995686"/>
            <a:chExt cx="1168031" cy="88594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3719" y="1995686"/>
              <a:ext cx="1020757" cy="88594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6663719" y="2169019"/>
              <a:ext cx="1168031" cy="507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不同点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58532" y="1867782"/>
            <a:ext cx="5760640" cy="400110"/>
            <a:chOff x="1619672" y="1653081"/>
            <a:chExt cx="5760640" cy="400110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619672" y="1653081"/>
              <a:ext cx="56044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整数、小数、分数的运算都遵循四则运算法则。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619672" y="1704056"/>
              <a:ext cx="5760640" cy="339775"/>
            </a:xfrm>
            <a:prstGeom prst="rect">
              <a:avLst/>
            </a:prstGeom>
            <a:noFill/>
            <a:ln w="12700"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4941" y="2858459"/>
            <a:ext cx="8293523" cy="1801523"/>
            <a:chOff x="416081" y="2858459"/>
            <a:chExt cx="8293523" cy="1801523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428684" y="2939790"/>
              <a:ext cx="8280920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整数对齐数位就可以加减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小数要对齐数位和小数点后才可以加减；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分数通分后才可以加减。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整数直接乘除；小数乘法要按整数乘法法则计算，小数除法把除数转化整数后，再按整数除法法则计算；分数除法转化为分数乘法，先分子乘分子，分母乘分母，然后约分计算。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16081" y="2858459"/>
              <a:ext cx="8260375" cy="1801523"/>
            </a:xfrm>
            <a:prstGeom prst="rect">
              <a:avLst/>
            </a:prstGeom>
            <a:noFill/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758950" y="2372360"/>
            <a:ext cx="5848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小组讨论：整数、分数、小数运算时，有什么不同？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2945880" y="785758"/>
            <a:ext cx="3138288" cy="5618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四则混合运算顺序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99592" y="1874281"/>
            <a:ext cx="4372988" cy="2016224"/>
            <a:chOff x="899592" y="1630723"/>
            <a:chExt cx="4372988" cy="2016224"/>
          </a:xfrm>
        </p:grpSpPr>
        <p:grpSp>
          <p:nvGrpSpPr>
            <p:cNvPr id="64" name="组合 63"/>
            <p:cNvGrpSpPr/>
            <p:nvPr/>
          </p:nvGrpSpPr>
          <p:grpSpPr>
            <a:xfrm>
              <a:off x="899592" y="1630723"/>
              <a:ext cx="4241394" cy="2016224"/>
              <a:chOff x="1990152" y="1427066"/>
              <a:chExt cx="4119185" cy="2286633"/>
            </a:xfrm>
          </p:grpSpPr>
          <p:sp>
            <p:nvSpPr>
              <p:cNvPr id="65" name="MH_Other_1"/>
              <p:cNvSpPr/>
              <p:nvPr/>
            </p:nvSpPr>
            <p:spPr>
              <a:xfrm>
                <a:off x="2301247" y="2165929"/>
                <a:ext cx="350837" cy="105966"/>
              </a:xfrm>
              <a:custGeom>
                <a:avLst/>
                <a:gdLst>
                  <a:gd name="connsiteX0" fmla="*/ 137160 w 365760"/>
                  <a:gd name="connsiteY0" fmla="*/ 0 h 146304"/>
                  <a:gd name="connsiteX1" fmla="*/ 365760 w 365760"/>
                  <a:gd name="connsiteY1" fmla="*/ 146304 h 146304"/>
                  <a:gd name="connsiteX2" fmla="*/ 0 w 365760"/>
                  <a:gd name="connsiteY2" fmla="*/ 27432 h 146304"/>
                  <a:gd name="connsiteX3" fmla="*/ 137160 w 365760"/>
                  <a:gd name="connsiteY3" fmla="*/ 0 h 146304"/>
                  <a:gd name="connsiteX0-1" fmla="*/ 124460 w 353060"/>
                  <a:gd name="connsiteY0-2" fmla="*/ 0 h 146304"/>
                  <a:gd name="connsiteX1-3" fmla="*/ 353060 w 353060"/>
                  <a:gd name="connsiteY1-4" fmla="*/ 146304 h 146304"/>
                  <a:gd name="connsiteX2-5" fmla="*/ 0 w 353060"/>
                  <a:gd name="connsiteY2-6" fmla="*/ 59182 h 146304"/>
                  <a:gd name="connsiteX3-7" fmla="*/ 124460 w 353060"/>
                  <a:gd name="connsiteY3-8" fmla="*/ 0 h 146304"/>
                  <a:gd name="connsiteX0-9" fmla="*/ 194310 w 353060"/>
                  <a:gd name="connsiteY0-10" fmla="*/ 0 h 159004"/>
                  <a:gd name="connsiteX1-11" fmla="*/ 353060 w 353060"/>
                  <a:gd name="connsiteY1-12" fmla="*/ 159004 h 159004"/>
                  <a:gd name="connsiteX2-13" fmla="*/ 0 w 353060"/>
                  <a:gd name="connsiteY2-14" fmla="*/ 71882 h 159004"/>
                  <a:gd name="connsiteX3-15" fmla="*/ 194310 w 353060"/>
                  <a:gd name="connsiteY3-16" fmla="*/ 0 h 159004"/>
                  <a:gd name="connsiteX0-17" fmla="*/ 166093 w 353060"/>
                  <a:gd name="connsiteY0-18" fmla="*/ 0 h 133867"/>
                  <a:gd name="connsiteX1-19" fmla="*/ 353060 w 353060"/>
                  <a:gd name="connsiteY1-20" fmla="*/ 133867 h 133867"/>
                  <a:gd name="connsiteX2-21" fmla="*/ 0 w 353060"/>
                  <a:gd name="connsiteY2-22" fmla="*/ 46745 h 133867"/>
                  <a:gd name="connsiteX3-23" fmla="*/ 166093 w 353060"/>
                  <a:gd name="connsiteY3-24" fmla="*/ 0 h 133867"/>
                  <a:gd name="connsiteX0-25" fmla="*/ 132234 w 353060"/>
                  <a:gd name="connsiteY0-26" fmla="*/ 0 h 126326"/>
                  <a:gd name="connsiteX1-27" fmla="*/ 353060 w 353060"/>
                  <a:gd name="connsiteY1-28" fmla="*/ 126326 h 126326"/>
                  <a:gd name="connsiteX2-29" fmla="*/ 0 w 353060"/>
                  <a:gd name="connsiteY2-30" fmla="*/ 39204 h 126326"/>
                  <a:gd name="connsiteX3-31" fmla="*/ 132234 w 353060"/>
                  <a:gd name="connsiteY3-32" fmla="*/ 0 h 1263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MH_Other_2"/>
              <p:cNvSpPr/>
              <p:nvPr/>
            </p:nvSpPr>
            <p:spPr>
              <a:xfrm>
                <a:off x="2038628" y="1427066"/>
                <a:ext cx="1643384" cy="791846"/>
              </a:xfrm>
              <a:custGeom>
                <a:avLst/>
                <a:gdLst>
                  <a:gd name="connsiteX0" fmla="*/ 1493837 w 1493837"/>
                  <a:gd name="connsiteY0" fmla="*/ 0 h 803275"/>
                  <a:gd name="connsiteX1" fmla="*/ 1368103 w 1493837"/>
                  <a:gd name="connsiteY1" fmla="*/ 465047 h 803275"/>
                  <a:gd name="connsiteX2" fmla="*/ 356838 w 1493837"/>
                  <a:gd name="connsiteY2" fmla="*/ 584805 h 803275"/>
                  <a:gd name="connsiteX3" fmla="*/ 347525 w 1493837"/>
                  <a:gd name="connsiteY3" fmla="*/ 762124 h 803275"/>
                  <a:gd name="connsiteX4" fmla="*/ 218454 w 1493837"/>
                  <a:gd name="connsiteY4" fmla="*/ 803275 h 803275"/>
                  <a:gd name="connsiteX5" fmla="*/ 148430 w 1493837"/>
                  <a:gd name="connsiteY5" fmla="*/ 609485 h 803275"/>
                  <a:gd name="connsiteX6" fmla="*/ 0 w 1493837"/>
                  <a:gd name="connsiteY6" fmla="*/ 627063 h 803275"/>
                  <a:gd name="connsiteX7" fmla="*/ 14968 w 1493837"/>
                  <a:gd name="connsiteY7" fmla="*/ 156016 h 80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3837" h="803275">
                    <a:moveTo>
                      <a:pt x="1493837" y="0"/>
                    </a:moveTo>
                    <a:lnTo>
                      <a:pt x="1368103" y="465047"/>
                    </a:lnTo>
                    <a:lnTo>
                      <a:pt x="356838" y="584805"/>
                    </a:lnTo>
                    <a:lnTo>
                      <a:pt x="347525" y="762124"/>
                    </a:lnTo>
                    <a:lnTo>
                      <a:pt x="218454" y="803275"/>
                    </a:lnTo>
                    <a:lnTo>
                      <a:pt x="148430" y="609485"/>
                    </a:lnTo>
                    <a:lnTo>
                      <a:pt x="0" y="627063"/>
                    </a:lnTo>
                    <a:lnTo>
                      <a:pt x="14968" y="156016"/>
                    </a:lnTo>
                    <a:close/>
                  </a:path>
                </a:pathLst>
              </a:custGeom>
              <a:solidFill>
                <a:srgbClr val="007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MH_Other_4"/>
              <p:cNvSpPr/>
              <p:nvPr/>
            </p:nvSpPr>
            <p:spPr>
              <a:xfrm>
                <a:off x="3104433" y="1669264"/>
                <a:ext cx="3004904" cy="2044435"/>
              </a:xfrm>
              <a:prstGeom prst="roundRect">
                <a:avLst>
                  <a:gd name="adj" fmla="val 2183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MH_Other_5"/>
              <p:cNvSpPr/>
              <p:nvPr/>
            </p:nvSpPr>
            <p:spPr>
              <a:xfrm>
                <a:off x="3311525" y="1913867"/>
                <a:ext cx="2449512" cy="1406128"/>
              </a:xfrm>
              <a:prstGeom prst="roundRect">
                <a:avLst>
                  <a:gd name="adj" fmla="val 2570"/>
                </a:avLst>
              </a:prstGeom>
              <a:solidFill>
                <a:srgbClr val="0097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MH_Text_1"/>
              <p:cNvSpPr/>
              <p:nvPr/>
            </p:nvSpPr>
            <p:spPr>
              <a:xfrm>
                <a:off x="3245814" y="1847192"/>
                <a:ext cx="2760644" cy="1727623"/>
              </a:xfrm>
              <a:prstGeom prst="roundRect">
                <a:avLst>
                  <a:gd name="adj" fmla="val 219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90000" rIns="180000" bIns="90000" anchor="ctr">
                <a:no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MH_SubTitle_1"/>
              <p:cNvSpPr/>
              <p:nvPr/>
            </p:nvSpPr>
            <p:spPr>
              <a:xfrm rot="21196639">
                <a:off x="1990152" y="1509356"/>
                <a:ext cx="1612803" cy="470543"/>
              </a:xfrm>
              <a:custGeom>
                <a:avLst/>
                <a:gdLst>
                  <a:gd name="connsiteX0" fmla="*/ 2353768 w 2353768"/>
                  <a:gd name="connsiteY0" fmla="*/ 28003 h 703073"/>
                  <a:gd name="connsiteX1" fmla="*/ 2082849 w 2353768"/>
                  <a:gd name="connsiteY1" fmla="*/ 702482 h 703073"/>
                  <a:gd name="connsiteX2" fmla="*/ 0 w 2353768"/>
                  <a:gd name="connsiteY2" fmla="*/ 703073 h 703073"/>
                  <a:gd name="connsiteX3" fmla="*/ 105662 w 2353768"/>
                  <a:gd name="connsiteY3" fmla="*/ 0 h 70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3768" h="703073">
                    <a:moveTo>
                      <a:pt x="2353768" y="28003"/>
                    </a:moveTo>
                    <a:lnTo>
                      <a:pt x="2082849" y="702482"/>
                    </a:lnTo>
                    <a:lnTo>
                      <a:pt x="0" y="703073"/>
                    </a:lnTo>
                    <a:lnTo>
                      <a:pt x="105662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没有括号</a:t>
                </a:r>
                <a:endPara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2175318" y="2196793"/>
              <a:ext cx="309726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先算乘除，后算加减；如果只含同级运算，则从左往右依次计算。</a:t>
              </a:r>
              <a:endParaRPr lang="zh-CN" altLang="en-US" sz="2000" b="1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92080" y="2457513"/>
            <a:ext cx="2809189" cy="1050234"/>
            <a:chOff x="5292080" y="2213955"/>
            <a:chExt cx="2809189" cy="1050234"/>
          </a:xfrm>
        </p:grpSpPr>
        <p:sp>
          <p:nvSpPr>
            <p:cNvPr id="71" name="AutoShape 3"/>
            <p:cNvSpPr>
              <a:spLocks noChangeArrowheads="1"/>
            </p:cNvSpPr>
            <p:nvPr/>
          </p:nvSpPr>
          <p:spPr bwMode="invGray">
            <a:xfrm>
              <a:off x="5292080" y="2213955"/>
              <a:ext cx="2809189" cy="1050234"/>
            </a:xfrm>
            <a:prstGeom prst="roundRect">
              <a:avLst>
                <a:gd name="adj" fmla="val 16667"/>
              </a:avLst>
            </a:prstGeom>
            <a:solidFill>
              <a:srgbClr val="C0C0C0">
                <a:alpha val="50000"/>
              </a:srgbClr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613135" y="2381874"/>
              <a:ext cx="22538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如果能用简便算法计算的，就要简算。</a:t>
              </a:r>
              <a:endParaRPr lang="zh-CN" altLang="en-US" sz="2000" b="1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046932" y="4079130"/>
            <a:ext cx="3596403" cy="508844"/>
            <a:chOff x="2171421" y="4236506"/>
            <a:chExt cx="3596403" cy="508844"/>
          </a:xfrm>
        </p:grpSpPr>
        <p:sp>
          <p:nvSpPr>
            <p:cNvPr id="24" name="Freeform 5"/>
            <p:cNvSpPr/>
            <p:nvPr/>
          </p:nvSpPr>
          <p:spPr bwMode="gray">
            <a:xfrm>
              <a:off x="2171421" y="4255754"/>
              <a:ext cx="3566203" cy="489596"/>
            </a:xfrm>
            <a:custGeom>
              <a:avLst/>
              <a:gdLst>
                <a:gd name="T0" fmla="*/ 0 w 3454"/>
                <a:gd name="T1" fmla="*/ 0 h 267"/>
                <a:gd name="T2" fmla="*/ 87 w 3454"/>
                <a:gd name="T3" fmla="*/ 267 h 267"/>
                <a:gd name="T4" fmla="*/ 3454 w 3454"/>
                <a:gd name="T5" fmla="*/ 267 h 267"/>
                <a:gd name="T6" fmla="*/ 3292 w 3454"/>
                <a:gd name="T7" fmla="*/ 8 h 267"/>
                <a:gd name="T8" fmla="*/ 0 w 3454"/>
                <a:gd name="T9" fmla="*/ 0 h 2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54"/>
                <a:gd name="T16" fmla="*/ 0 h 267"/>
                <a:gd name="T17" fmla="*/ 3454 w 3454"/>
                <a:gd name="T18" fmla="*/ 267 h 2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54" h="267">
                  <a:moveTo>
                    <a:pt x="0" y="0"/>
                  </a:moveTo>
                  <a:lnTo>
                    <a:pt x="87" y="267"/>
                  </a:lnTo>
                  <a:lnTo>
                    <a:pt x="3454" y="267"/>
                  </a:lnTo>
                  <a:lnTo>
                    <a:pt x="3292" y="8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A1F28"/>
                </a:gs>
                <a:gs pos="100000">
                  <a:srgbClr val="DA1F28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12700">
              <a:noFill/>
              <a:prstDash val="dash"/>
              <a:rou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2173078" y="4236506"/>
              <a:ext cx="3594746" cy="412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有括号的要先算括号里面的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9506" y="2613505"/>
            <a:ext cx="695706" cy="1317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740535" y="1414145"/>
            <a:ext cx="55486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举手回答：说一说四则运算的运算顺序。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203"/>
          <p:cNvSpPr txBox="1">
            <a:spLocks noChangeArrowheads="1"/>
          </p:cNvSpPr>
          <p:nvPr/>
        </p:nvSpPr>
        <p:spPr bwMode="auto">
          <a:xfrm>
            <a:off x="899592" y="1524907"/>
            <a:ext cx="221907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73.05-3.96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358129" y="2211385"/>
            <a:ext cx="3141862" cy="1766686"/>
            <a:chOff x="2126214" y="2610336"/>
            <a:chExt cx="3142534" cy="1766483"/>
          </a:xfrm>
        </p:grpSpPr>
        <p:sp>
          <p:nvSpPr>
            <p:cNvPr id="4" name="TextBox 12"/>
            <p:cNvSpPr txBox="1">
              <a:spLocks noChangeArrowheads="1"/>
            </p:cNvSpPr>
            <p:nvPr/>
          </p:nvSpPr>
          <p:spPr bwMode="auto">
            <a:xfrm>
              <a:off x="2786755" y="2610336"/>
              <a:ext cx="2200746" cy="54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7 3 . 0  5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12"/>
            <p:cNvSpPr txBox="1">
              <a:spLocks noChangeArrowheads="1"/>
            </p:cNvSpPr>
            <p:nvPr/>
          </p:nvSpPr>
          <p:spPr bwMode="auto">
            <a:xfrm>
              <a:off x="3085269" y="3145262"/>
              <a:ext cx="2183479" cy="609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3 . 9  6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组合 15"/>
            <p:cNvGrpSpPr/>
            <p:nvPr/>
          </p:nvGrpSpPr>
          <p:grpSpPr bwMode="auto">
            <a:xfrm>
              <a:off x="2126214" y="3145262"/>
              <a:ext cx="2782418" cy="622229"/>
              <a:chOff x="2126214" y="3145262"/>
              <a:chExt cx="2782418" cy="622229"/>
            </a:xfrm>
          </p:grpSpPr>
          <p:sp>
            <p:nvSpPr>
              <p:cNvPr id="8" name="TextBox 12"/>
              <p:cNvSpPr txBox="1">
                <a:spLocks noChangeArrowheads="1"/>
              </p:cNvSpPr>
              <p:nvPr/>
            </p:nvSpPr>
            <p:spPr bwMode="auto">
              <a:xfrm>
                <a:off x="2126214" y="3145262"/>
                <a:ext cx="579562" cy="540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defRPr/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－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2196079" y="3761141"/>
                <a:ext cx="2712553" cy="635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2775640" y="3767491"/>
              <a:ext cx="2493108" cy="609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6 9 . 0  9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4762674" y="2297138"/>
            <a:ext cx="303212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=0.208+4.71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=4.918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1066376" y="775150"/>
            <a:ext cx="645795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计算下面各题，先想一想需要注意什么。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8203"/>
          <p:cNvSpPr txBox="1">
            <a:spLocks noChangeArrowheads="1"/>
          </p:cNvSpPr>
          <p:nvPr/>
        </p:nvSpPr>
        <p:spPr bwMode="auto">
          <a:xfrm>
            <a:off x="5004048" y="1546925"/>
            <a:ext cx="309634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3.12÷15+4.71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16" y="9584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8203"/>
          <p:cNvSpPr txBox="1">
            <a:spLocks noChangeArrowheads="1"/>
          </p:cNvSpPr>
          <p:nvPr/>
        </p:nvSpPr>
        <p:spPr bwMode="auto">
          <a:xfrm>
            <a:off x="2968654" y="1531822"/>
            <a:ext cx="1171298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69.09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1115616" y="578984"/>
            <a:ext cx="640871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计算下面各题，先想一想需要注意什么。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6" y="706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862640" y="1024072"/>
                <a:ext cx="1495922" cy="92121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400" b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2640" y="1024072"/>
                <a:ext cx="1495922" cy="921214"/>
              </a:xfrm>
              <a:prstGeom prst="rect">
                <a:avLst/>
              </a:prstGeom>
              <a:blipFill rotWithShape="1">
                <a:blip r:embed="rId3"/>
                <a:stretch>
                  <a:fillRect l="-12" t="-49" r="-6407" b="-7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596717" y="1706024"/>
                <a:ext cx="2185214" cy="9983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717" y="1706024"/>
                <a:ext cx="2185214" cy="998350"/>
              </a:xfrm>
              <a:prstGeom prst="rect">
                <a:avLst/>
              </a:prstGeom>
              <a:blipFill rotWithShape="1">
                <a:blip r:embed="rId4"/>
                <a:stretch>
                  <a:fillRect l="-15" t="-41" r="-413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600215" y="2476504"/>
                <a:ext cx="1564852" cy="10195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24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15" y="2476504"/>
                <a:ext cx="1564852" cy="1019510"/>
              </a:xfrm>
              <a:prstGeom prst="rect">
                <a:avLst/>
              </a:prstGeom>
              <a:blipFill rotWithShape="1">
                <a:blip r:embed="rId5"/>
                <a:stretch>
                  <a:fillRect l="-1" r="-10942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1596179" y="3039872"/>
                <a:ext cx="787395" cy="9983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6179" y="3039872"/>
                <a:ext cx="787395" cy="998350"/>
              </a:xfrm>
              <a:prstGeom prst="rect">
                <a:avLst/>
              </a:prstGeom>
              <a:blipFill rotWithShape="1">
                <a:blip r:embed="rId6"/>
                <a:stretch>
                  <a:fillRect l="-54" t="-13" r="-1333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1601148" y="3665408"/>
                <a:ext cx="787395" cy="9983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1148" y="3665408"/>
                <a:ext cx="787395" cy="998350"/>
              </a:xfrm>
              <a:prstGeom prst="rect">
                <a:avLst/>
              </a:prstGeom>
              <a:blipFill rotWithShape="1">
                <a:blip r:embed="rId7"/>
                <a:stretch>
                  <a:fillRect l="-40" t="-19" r="-1334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860032" y="1047798"/>
                <a:ext cx="2494594" cy="996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÷</a:t>
                </a:r>
                <a:r>
                  <a:rPr lang="en-US" altLang="zh-CN" sz="24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en-US" altLang="zh-CN" sz="2400" b="1" i="1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047798"/>
                <a:ext cx="2494594" cy="996555"/>
              </a:xfrm>
              <a:prstGeom prst="rect">
                <a:avLst/>
              </a:prstGeom>
              <a:blipFill rotWithShape="1">
                <a:blip r:embed="rId8"/>
                <a:stretch>
                  <a:fillRect l="-15" t="-5" r="-3434" b="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4660008" y="1729997"/>
                <a:ext cx="2717411" cy="9983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×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×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08" y="1729997"/>
                <a:ext cx="2717411" cy="998350"/>
              </a:xfrm>
              <a:prstGeom prst="rect">
                <a:avLst/>
              </a:prstGeom>
              <a:blipFill rotWithShape="1">
                <a:blip r:embed="rId9"/>
                <a:stretch>
                  <a:fillRect l="-14" t="-26" r="-3155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4660008" y="2506704"/>
                <a:ext cx="1186543" cy="989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08" y="2506704"/>
                <a:ext cx="1186543" cy="989310"/>
              </a:xfrm>
              <a:prstGeom prst="rect">
                <a:avLst/>
              </a:prstGeom>
              <a:blipFill rotWithShape="1">
                <a:blip r:embed="rId10"/>
                <a:stretch>
                  <a:fillRect l="-32" t="-36" r="-4058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660008" y="3161664"/>
                <a:ext cx="1031051" cy="996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08" y="3161664"/>
                <a:ext cx="1031051" cy="996555"/>
              </a:xfrm>
              <a:prstGeom prst="rect">
                <a:avLst/>
              </a:prstGeom>
              <a:blipFill rotWithShape="1">
                <a:blip r:embed="rId11"/>
                <a:stretch>
                  <a:fillRect l="-37" t="-64" r="-4847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4660008" y="3772118"/>
                <a:ext cx="720069" cy="996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0008" y="3772118"/>
                <a:ext cx="720069" cy="996555"/>
              </a:xfrm>
              <a:prstGeom prst="rect">
                <a:avLst/>
              </a:prstGeom>
              <a:blipFill rotWithShape="1">
                <a:blip r:embed="rId12"/>
                <a:stretch>
                  <a:fillRect l="-52" t="-22" r="-7446" b="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115616" y="771550"/>
            <a:ext cx="803212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估算得数大约是多少，在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里画 “√”。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1079822" y="1635646"/>
            <a:ext cx="698341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298+405 (600 □  700 □   800 □)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1079822" y="2643709"/>
            <a:ext cx="68405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802-396 (400 □  500 □   600 □)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079822" y="3531121"/>
            <a:ext cx="77406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38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51 (1500 □  2400 □   2000 □)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4896246" y="1707654"/>
            <a:ext cx="50323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3456905" y="2715766"/>
            <a:ext cx="50323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7201321" y="3579862"/>
            <a:ext cx="503237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16" y="9584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 autoUpdateAnimBg="0"/>
      <p:bldP spid="20" grpId="0" autoUpdateAnimBg="0"/>
      <p:bldP spid="21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1075531" y="824394"/>
            <a:ext cx="673682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能简算的要简算。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 Box 5"/>
              <p:cNvSpPr txBox="1">
                <a:spLocks noChangeArrowheads="1"/>
              </p:cNvSpPr>
              <p:nvPr/>
            </p:nvSpPr>
            <p:spPr bwMode="auto">
              <a:xfrm>
                <a:off x="467544" y="1347614"/>
                <a:ext cx="2357454" cy="989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400" b="1" i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1347614"/>
                <a:ext cx="2357454" cy="989310"/>
              </a:xfrm>
              <a:prstGeom prst="rect">
                <a:avLst/>
              </a:prstGeom>
              <a:blipFill rotWithShape="1">
                <a:blip r:embed="rId1"/>
                <a:stretch>
                  <a:fillRect l="-8" t="-15" r="22" b="1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Text Box 5"/>
              <p:cNvSpPr txBox="1">
                <a:spLocks noChangeArrowheads="1"/>
              </p:cNvSpPr>
              <p:nvPr/>
            </p:nvSpPr>
            <p:spPr bwMode="auto">
              <a:xfrm>
                <a:off x="6039520" y="1347614"/>
                <a:ext cx="3429024" cy="992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×48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0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9520" y="1347614"/>
                <a:ext cx="3429024" cy="992901"/>
              </a:xfrm>
              <a:prstGeom prst="rect">
                <a:avLst/>
              </a:prstGeom>
              <a:blipFill rotWithShape="1">
                <a:blip r:embed="rId2"/>
                <a:stretch>
                  <a:fillRect l="-1" t="-15" r="2" b="5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" name="Text Box 5"/>
              <p:cNvSpPr txBox="1">
                <a:spLocks noChangeArrowheads="1"/>
              </p:cNvSpPr>
              <p:nvPr/>
            </p:nvSpPr>
            <p:spPr bwMode="auto">
              <a:xfrm>
                <a:off x="3510690" y="1347614"/>
                <a:ext cx="2357454" cy="9946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1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10690" y="1347614"/>
                <a:ext cx="2357454" cy="994696"/>
              </a:xfrm>
              <a:prstGeom prst="rect">
                <a:avLst/>
              </a:prstGeom>
              <a:blipFill rotWithShape="1">
                <a:blip r:embed="rId3"/>
                <a:stretch>
                  <a:fillRect l="-17" t="-14" r="5" b="-327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" name="Text Box 5"/>
          <p:cNvSpPr txBox="1">
            <a:spLocks noChangeArrowheads="1"/>
          </p:cNvSpPr>
          <p:nvPr/>
        </p:nvSpPr>
        <p:spPr bwMode="auto">
          <a:xfrm>
            <a:off x="568425" y="2931790"/>
            <a:ext cx="257332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8×1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Text Box 5"/>
          <p:cNvSpPr txBox="1">
            <a:spLocks noChangeArrowheads="1"/>
          </p:cNvSpPr>
          <p:nvPr/>
        </p:nvSpPr>
        <p:spPr bwMode="auto">
          <a:xfrm>
            <a:off x="577499" y="3547023"/>
            <a:ext cx="142876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Text Box 5"/>
          <p:cNvSpPr txBox="1">
            <a:spLocks noChangeArrowheads="1"/>
          </p:cNvSpPr>
          <p:nvPr/>
        </p:nvSpPr>
        <p:spPr bwMode="auto">
          <a:xfrm>
            <a:off x="6039520" y="3056222"/>
            <a:ext cx="257332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8 - 6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7" name="Text Box 5"/>
          <p:cNvSpPr txBox="1">
            <a:spLocks noChangeArrowheads="1"/>
          </p:cNvSpPr>
          <p:nvPr/>
        </p:nvSpPr>
        <p:spPr bwMode="auto">
          <a:xfrm>
            <a:off x="6039520" y="3651870"/>
            <a:ext cx="142876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</a:t>
            </a:r>
            <a:endParaRPr lang="en-US" altLang="zh-CN" sz="2400" b="1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16" y="9584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 Box 5"/>
              <p:cNvSpPr txBox="1">
                <a:spLocks noChangeArrowheads="1"/>
              </p:cNvSpPr>
              <p:nvPr/>
            </p:nvSpPr>
            <p:spPr bwMode="auto">
              <a:xfrm>
                <a:off x="568425" y="2066912"/>
                <a:ext cx="2357454" cy="989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8×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400" b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8425" y="2066912"/>
                <a:ext cx="2357454" cy="989310"/>
              </a:xfrm>
              <a:prstGeom prst="rect">
                <a:avLst/>
              </a:prstGeom>
              <a:blipFill rotWithShape="1">
                <a:blip r:embed="rId6"/>
                <a:stretch>
                  <a:fillRect l="-4" t="-63" r="18" b="6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Text Box 5"/>
              <p:cNvSpPr txBox="1">
                <a:spLocks noChangeArrowheads="1"/>
              </p:cNvSpPr>
              <p:nvPr/>
            </p:nvSpPr>
            <p:spPr bwMode="auto">
              <a:xfrm>
                <a:off x="3265218" y="2139702"/>
                <a:ext cx="2357454" cy="9195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-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65218" y="2139702"/>
                <a:ext cx="2357454" cy="919547"/>
              </a:xfrm>
              <a:prstGeom prst="rect">
                <a:avLst/>
              </a:prstGeom>
              <a:blipFill rotWithShape="1">
                <a:blip r:embed="rId7"/>
                <a:stretch>
                  <a:fillRect l="-2" t="-42" r="16" b="-1169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 Box 5"/>
              <p:cNvSpPr txBox="1">
                <a:spLocks noChangeArrowheads="1"/>
              </p:cNvSpPr>
              <p:nvPr/>
            </p:nvSpPr>
            <p:spPr bwMode="auto">
              <a:xfrm>
                <a:off x="3250265" y="2884732"/>
                <a:ext cx="2357454" cy="989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-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50265" y="2884732"/>
                <a:ext cx="2357454" cy="989310"/>
              </a:xfrm>
              <a:prstGeom prst="rect">
                <a:avLst/>
              </a:prstGeom>
              <a:blipFill rotWithShape="1">
                <a:blip r:embed="rId8"/>
                <a:stretch>
                  <a:fillRect l="-14" t="-57" r="1" b="55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5"/>
              <p:cNvSpPr txBox="1">
                <a:spLocks noChangeArrowheads="1"/>
              </p:cNvSpPr>
              <p:nvPr/>
            </p:nvSpPr>
            <p:spPr bwMode="auto">
              <a:xfrm>
                <a:off x="3250264" y="3612137"/>
                <a:ext cx="745671" cy="98931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50264" y="3612137"/>
                <a:ext cx="745671" cy="989310"/>
              </a:xfrm>
              <a:prstGeom prst="rect">
                <a:avLst/>
              </a:prstGeom>
              <a:blipFill rotWithShape="1">
                <a:blip r:embed="rId9"/>
                <a:stretch>
                  <a:fillRect l="-45" t="-26" r="69" b="2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 Box 5"/>
              <p:cNvSpPr txBox="1">
                <a:spLocks noChangeArrowheads="1"/>
              </p:cNvSpPr>
              <p:nvPr/>
            </p:nvSpPr>
            <p:spPr bwMode="auto">
              <a:xfrm>
                <a:off x="6024885" y="2136111"/>
                <a:ext cx="3429024" cy="99290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× 48 -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48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24885" y="2136111"/>
                <a:ext cx="3429024" cy="992901"/>
              </a:xfrm>
              <a:prstGeom prst="rect">
                <a:avLst/>
              </a:prstGeom>
              <a:blipFill rotWithShape="1">
                <a:blip r:embed="rId10"/>
                <a:stretch>
                  <a:fillRect t="-61" r="1" b="3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105" grpId="0"/>
      <p:bldP spid="146" grpId="0"/>
      <p:bldP spid="147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2173</Words>
  <Application>WPS 演示</Application>
  <PresentationFormat>全屏显示(16:9)</PresentationFormat>
  <Paragraphs>231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Calibri</vt:lpstr>
      <vt:lpstr>楷体</vt:lpstr>
      <vt:lpstr>Times New Roman</vt:lpstr>
      <vt:lpstr>Cambria Math</vt:lpstr>
      <vt:lpstr>Cambria Math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54</cp:revision>
  <dcterms:created xsi:type="dcterms:W3CDTF">2018-09-11T05:46:00Z</dcterms:created>
  <dcterms:modified xsi:type="dcterms:W3CDTF">2023-10-10T01:49:33Z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53FCB922E6BA4FD98C7101890F4F52B1_12</vt:lpwstr>
  </property>
</Properties>
</file>