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wmf" ContentType="image/x-wmf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8" r:id="rId17"/>
    <p:sldId id="291" r:id="rId18"/>
    <p:sldId id="295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38"/>
      </p:cViewPr>
      <p:guideLst>
        <p:guide orient="horz" pos="163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65F7EE-8911-446D-B169-B0DE1F7759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AF6FF9-A99A-48F2-A96E-955264B26A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23.tiff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5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19.png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audio" Target="../media/audio1.wav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2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867203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练习十八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18520" y="699542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厘米的长方形纸中，剪半径是一厘米的圆，能剪多少个？画一画剪一剪。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389"/>
          <p:cNvSpPr>
            <a:spLocks noChangeArrowheads="1"/>
          </p:cNvSpPr>
          <p:nvPr/>
        </p:nvSpPr>
        <p:spPr bwMode="auto">
          <a:xfrm>
            <a:off x="4404574" y="2327454"/>
            <a:ext cx="2982649" cy="17713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365"/>
          <p:cNvSpPr>
            <a:spLocks noChangeArrowheads="1"/>
          </p:cNvSpPr>
          <p:nvPr/>
        </p:nvSpPr>
        <p:spPr bwMode="auto">
          <a:xfrm>
            <a:off x="4559717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Oval 366"/>
          <p:cNvSpPr>
            <a:spLocks noChangeArrowheads="1"/>
          </p:cNvSpPr>
          <p:nvPr/>
        </p:nvSpPr>
        <p:spPr bwMode="auto">
          <a:xfrm>
            <a:off x="5025146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367"/>
          <p:cNvSpPr>
            <a:spLocks noChangeArrowheads="1"/>
          </p:cNvSpPr>
          <p:nvPr/>
        </p:nvSpPr>
        <p:spPr bwMode="auto">
          <a:xfrm>
            <a:off x="5491602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Oval 368"/>
          <p:cNvSpPr>
            <a:spLocks noChangeArrowheads="1"/>
          </p:cNvSpPr>
          <p:nvPr/>
        </p:nvSpPr>
        <p:spPr bwMode="auto">
          <a:xfrm>
            <a:off x="5958058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Oval 369"/>
          <p:cNvSpPr>
            <a:spLocks noChangeArrowheads="1"/>
          </p:cNvSpPr>
          <p:nvPr/>
        </p:nvSpPr>
        <p:spPr bwMode="auto">
          <a:xfrm>
            <a:off x="6423487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Oval 370"/>
          <p:cNvSpPr>
            <a:spLocks noChangeArrowheads="1"/>
          </p:cNvSpPr>
          <p:nvPr/>
        </p:nvSpPr>
        <p:spPr bwMode="auto">
          <a:xfrm>
            <a:off x="4792945" y="2735346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371"/>
          <p:cNvSpPr>
            <a:spLocks noChangeArrowheads="1"/>
          </p:cNvSpPr>
          <p:nvPr/>
        </p:nvSpPr>
        <p:spPr bwMode="auto">
          <a:xfrm>
            <a:off x="5258374" y="2735346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Oval 372"/>
          <p:cNvSpPr>
            <a:spLocks noChangeArrowheads="1"/>
          </p:cNvSpPr>
          <p:nvPr/>
        </p:nvSpPr>
        <p:spPr bwMode="auto">
          <a:xfrm>
            <a:off x="5724830" y="2735346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373"/>
          <p:cNvSpPr>
            <a:spLocks noChangeArrowheads="1"/>
          </p:cNvSpPr>
          <p:nvPr/>
        </p:nvSpPr>
        <p:spPr bwMode="auto">
          <a:xfrm>
            <a:off x="6191287" y="2735346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374"/>
          <p:cNvSpPr>
            <a:spLocks noChangeArrowheads="1"/>
          </p:cNvSpPr>
          <p:nvPr/>
        </p:nvSpPr>
        <p:spPr bwMode="auto">
          <a:xfrm>
            <a:off x="6656715" y="2735346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Oval 375"/>
          <p:cNvSpPr>
            <a:spLocks noChangeArrowheads="1"/>
          </p:cNvSpPr>
          <p:nvPr/>
        </p:nvSpPr>
        <p:spPr bwMode="auto">
          <a:xfrm>
            <a:off x="6889944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Oval 378"/>
          <p:cNvSpPr>
            <a:spLocks noChangeArrowheads="1"/>
          </p:cNvSpPr>
          <p:nvPr/>
        </p:nvSpPr>
        <p:spPr bwMode="auto">
          <a:xfrm>
            <a:off x="4559717" y="314221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Oval 379"/>
          <p:cNvSpPr>
            <a:spLocks noChangeArrowheads="1"/>
          </p:cNvSpPr>
          <p:nvPr/>
        </p:nvSpPr>
        <p:spPr bwMode="auto">
          <a:xfrm>
            <a:off x="5025146" y="314221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Oval 380"/>
          <p:cNvSpPr>
            <a:spLocks noChangeArrowheads="1"/>
          </p:cNvSpPr>
          <p:nvPr/>
        </p:nvSpPr>
        <p:spPr bwMode="auto">
          <a:xfrm>
            <a:off x="5491602" y="314221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Oval 381"/>
          <p:cNvSpPr>
            <a:spLocks noChangeArrowheads="1"/>
          </p:cNvSpPr>
          <p:nvPr/>
        </p:nvSpPr>
        <p:spPr bwMode="auto">
          <a:xfrm>
            <a:off x="5958058" y="314221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Oval 382"/>
          <p:cNvSpPr>
            <a:spLocks noChangeArrowheads="1"/>
          </p:cNvSpPr>
          <p:nvPr/>
        </p:nvSpPr>
        <p:spPr bwMode="auto">
          <a:xfrm>
            <a:off x="6423487" y="314221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Oval 383"/>
          <p:cNvSpPr>
            <a:spLocks noChangeArrowheads="1"/>
          </p:cNvSpPr>
          <p:nvPr/>
        </p:nvSpPr>
        <p:spPr bwMode="auto">
          <a:xfrm>
            <a:off x="4792945" y="355010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Oval 384"/>
          <p:cNvSpPr>
            <a:spLocks noChangeArrowheads="1"/>
          </p:cNvSpPr>
          <p:nvPr/>
        </p:nvSpPr>
        <p:spPr bwMode="auto">
          <a:xfrm>
            <a:off x="5289197" y="355010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Oval 385"/>
          <p:cNvSpPr>
            <a:spLocks noChangeArrowheads="1"/>
          </p:cNvSpPr>
          <p:nvPr/>
        </p:nvSpPr>
        <p:spPr bwMode="auto">
          <a:xfrm>
            <a:off x="5755653" y="355010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Oval 386"/>
          <p:cNvSpPr>
            <a:spLocks noChangeArrowheads="1"/>
          </p:cNvSpPr>
          <p:nvPr/>
        </p:nvSpPr>
        <p:spPr bwMode="auto">
          <a:xfrm>
            <a:off x="6191287" y="355010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Oval 387"/>
          <p:cNvSpPr>
            <a:spLocks noChangeArrowheads="1"/>
          </p:cNvSpPr>
          <p:nvPr/>
        </p:nvSpPr>
        <p:spPr bwMode="auto">
          <a:xfrm>
            <a:off x="6656715" y="355010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Oval 388"/>
          <p:cNvSpPr>
            <a:spLocks noChangeArrowheads="1"/>
          </p:cNvSpPr>
          <p:nvPr/>
        </p:nvSpPr>
        <p:spPr bwMode="auto">
          <a:xfrm>
            <a:off x="6889944" y="314221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Rectangle 389"/>
          <p:cNvSpPr>
            <a:spLocks noChangeArrowheads="1"/>
          </p:cNvSpPr>
          <p:nvPr/>
        </p:nvSpPr>
        <p:spPr bwMode="auto">
          <a:xfrm>
            <a:off x="967907" y="2329480"/>
            <a:ext cx="2982649" cy="17713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Oval 365"/>
          <p:cNvSpPr>
            <a:spLocks noChangeArrowheads="1"/>
          </p:cNvSpPr>
          <p:nvPr/>
        </p:nvSpPr>
        <p:spPr bwMode="auto">
          <a:xfrm>
            <a:off x="960970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Oval 365"/>
          <p:cNvSpPr>
            <a:spLocks noChangeArrowheads="1"/>
          </p:cNvSpPr>
          <p:nvPr/>
        </p:nvSpPr>
        <p:spPr bwMode="auto">
          <a:xfrm>
            <a:off x="1439257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Oval 365"/>
          <p:cNvSpPr>
            <a:spLocks noChangeArrowheads="1"/>
          </p:cNvSpPr>
          <p:nvPr/>
        </p:nvSpPr>
        <p:spPr bwMode="auto">
          <a:xfrm>
            <a:off x="1910588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Oval 365"/>
          <p:cNvSpPr>
            <a:spLocks noChangeArrowheads="1"/>
          </p:cNvSpPr>
          <p:nvPr/>
        </p:nvSpPr>
        <p:spPr bwMode="auto">
          <a:xfrm>
            <a:off x="2365572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Oval 365"/>
          <p:cNvSpPr>
            <a:spLocks noChangeArrowheads="1"/>
          </p:cNvSpPr>
          <p:nvPr/>
        </p:nvSpPr>
        <p:spPr bwMode="auto">
          <a:xfrm>
            <a:off x="2839692" y="2327454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Oval 365"/>
          <p:cNvSpPr>
            <a:spLocks noChangeArrowheads="1"/>
          </p:cNvSpPr>
          <p:nvPr/>
        </p:nvSpPr>
        <p:spPr bwMode="auto">
          <a:xfrm>
            <a:off x="3325986" y="2356805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Oval 365"/>
          <p:cNvSpPr>
            <a:spLocks noChangeArrowheads="1"/>
          </p:cNvSpPr>
          <p:nvPr/>
        </p:nvSpPr>
        <p:spPr bwMode="auto">
          <a:xfrm>
            <a:off x="985248" y="2793910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Oval 365"/>
          <p:cNvSpPr>
            <a:spLocks noChangeArrowheads="1"/>
          </p:cNvSpPr>
          <p:nvPr/>
        </p:nvSpPr>
        <p:spPr bwMode="auto">
          <a:xfrm>
            <a:off x="1451190" y="280312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Oval 365"/>
          <p:cNvSpPr>
            <a:spLocks noChangeArrowheads="1"/>
          </p:cNvSpPr>
          <p:nvPr/>
        </p:nvSpPr>
        <p:spPr bwMode="auto">
          <a:xfrm>
            <a:off x="1923945" y="2812332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Oval 365"/>
          <p:cNvSpPr>
            <a:spLocks noChangeArrowheads="1"/>
          </p:cNvSpPr>
          <p:nvPr/>
        </p:nvSpPr>
        <p:spPr bwMode="auto">
          <a:xfrm>
            <a:off x="2402815" y="2793910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Oval 365"/>
          <p:cNvSpPr>
            <a:spLocks noChangeArrowheads="1"/>
          </p:cNvSpPr>
          <p:nvPr/>
        </p:nvSpPr>
        <p:spPr bwMode="auto">
          <a:xfrm>
            <a:off x="2868243" y="2818515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Oval 365"/>
          <p:cNvSpPr>
            <a:spLocks noChangeArrowheads="1"/>
          </p:cNvSpPr>
          <p:nvPr/>
        </p:nvSpPr>
        <p:spPr bwMode="auto">
          <a:xfrm>
            <a:off x="3345824" y="280312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Oval 365"/>
          <p:cNvSpPr>
            <a:spLocks noChangeArrowheads="1"/>
          </p:cNvSpPr>
          <p:nvPr/>
        </p:nvSpPr>
        <p:spPr bwMode="auto">
          <a:xfrm>
            <a:off x="985248" y="3276762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Oval 365"/>
          <p:cNvSpPr>
            <a:spLocks noChangeArrowheads="1"/>
          </p:cNvSpPr>
          <p:nvPr/>
        </p:nvSpPr>
        <p:spPr bwMode="auto">
          <a:xfrm>
            <a:off x="1458641" y="3284971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Oval 365"/>
          <p:cNvSpPr>
            <a:spLocks noChangeArrowheads="1"/>
          </p:cNvSpPr>
          <p:nvPr/>
        </p:nvSpPr>
        <p:spPr bwMode="auto">
          <a:xfrm>
            <a:off x="1936359" y="3271953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Oval 365"/>
          <p:cNvSpPr>
            <a:spLocks noChangeArrowheads="1"/>
          </p:cNvSpPr>
          <p:nvPr/>
        </p:nvSpPr>
        <p:spPr bwMode="auto">
          <a:xfrm>
            <a:off x="2396186" y="3258340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Oval 365"/>
          <p:cNvSpPr>
            <a:spLocks noChangeArrowheads="1"/>
          </p:cNvSpPr>
          <p:nvPr/>
        </p:nvSpPr>
        <p:spPr bwMode="auto">
          <a:xfrm>
            <a:off x="2869395" y="3271953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Oval 365"/>
          <p:cNvSpPr>
            <a:spLocks noChangeArrowheads="1"/>
          </p:cNvSpPr>
          <p:nvPr/>
        </p:nvSpPr>
        <p:spPr bwMode="auto">
          <a:xfrm>
            <a:off x="3354440" y="3255067"/>
            <a:ext cx="466456" cy="46645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56192" y="1684447"/>
            <a:ext cx="1843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168036" y="1652583"/>
            <a:ext cx="18430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endParaRPr lang="zh-CN" altLang="en-US" sz="2800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13347" y="1671033"/>
            <a:ext cx="2991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325715" y="1635646"/>
            <a:ext cx="29913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可以剪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0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35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0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60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65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70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75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80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85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90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5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15" grpId="0"/>
      <p:bldP spid="64" grpId="0"/>
      <p:bldP spid="16" grpId="0"/>
      <p:bldP spid="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18"/>
          <p:cNvSpPr txBox="1">
            <a:spLocks noChangeArrowheads="1"/>
          </p:cNvSpPr>
          <p:nvPr/>
        </p:nvSpPr>
        <p:spPr bwMode="auto">
          <a:xfrm>
            <a:off x="611561" y="627534"/>
            <a:ext cx="8208911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把一块棱长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的正方体铁块熔铸成一个底面直径是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的圆锥形铁块。这个圆锥形铁块的高约是多少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?(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得数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保留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小数。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266123" y="2499742"/>
            <a:ext cx="5876695" cy="603909"/>
            <a:chOff x="2518761" y="2453920"/>
            <a:chExt cx="2976563" cy="603909"/>
          </a:xfrm>
        </p:grpSpPr>
        <p:sp>
          <p:nvSpPr>
            <p:cNvPr id="47" name="Text Box 26"/>
            <p:cNvSpPr txBox="1">
              <a:spLocks noChangeArrowheads="1"/>
            </p:cNvSpPr>
            <p:nvPr/>
          </p:nvSpPr>
          <p:spPr bwMode="auto">
            <a:xfrm>
              <a:off x="2518761" y="2453920"/>
              <a:ext cx="29765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V       =10</a:t>
              </a:r>
              <a:r>
                <a:rPr kumimoji="0" lang="en-US" altLang="zh-CN" sz="24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=1000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cm</a:t>
              </a:r>
              <a:r>
                <a:rPr kumimoji="0" lang="en-US" altLang="zh-CN" sz="2400" b="1" i="0" u="none" strike="noStrike" kern="0" cap="none" spc="0" normalizeH="0" baseline="300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kumimoji="0" lang="zh-CN" altLang="en-US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591706" y="2596164"/>
              <a:ext cx="79208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正方体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295233" y="3059635"/>
            <a:ext cx="4134280" cy="693908"/>
            <a:chOff x="5108344" y="2785691"/>
            <a:chExt cx="2094024" cy="693908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3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5108344" y="2785691"/>
                  <a:ext cx="2094024" cy="6939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algn="just">
                    <a:lnSpc>
                      <a:spcPct val="110000"/>
                    </a:lnSpc>
                    <a:spcBef>
                      <a:spcPts val="1800"/>
                    </a:spcBef>
                    <a:buClr>
                      <a:schemeClr val="accent1"/>
                    </a:buClr>
                    <a:buSzPct val="70000"/>
                    <a:buFont typeface="Wingdings" panose="05000000000000000000" pitchFamily="2" charset="2"/>
                    <a:buChar char=""/>
                    <a:defRPr sz="2000">
                      <a:solidFill>
                        <a:srgbClr val="949D2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 algn="just">
                    <a:lnSpc>
                      <a:spcPct val="130000"/>
                    </a:lnSpc>
                    <a:spcAft>
                      <a:spcPts val="600"/>
                    </a:spcAft>
                    <a:buClr>
                      <a:srgbClr val="DCE382"/>
                    </a:buClr>
                    <a:buFont typeface="幼圆" panose="02010509060101010101" pitchFamily="49" charset="-122"/>
                    <a:buChar char=" "/>
                    <a:defRPr sz="1600">
                      <a:solidFill>
                        <a:srgbClr val="7D7D7D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9pPr>
                </a:lstStyle>
                <a:p>
                  <a:pPr lvl="0" algn="l" fontAlgn="base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None/>
                    <a:defRPr/>
                  </a:pPr>
                  <a:r>
                    <a:rPr kumimoji="0" lang="en-US" altLang="zh-CN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V    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kern="0">
                              <a:solidFill>
                                <a:srgbClr val="FF3300"/>
                              </a:solidFill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kern="0">
                              <a:solidFill>
                                <a:srgbClr val="FF33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kern="0">
                              <a:solidFill>
                                <a:srgbClr val="FF33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kumimoji="0" lang="en-US" altLang="zh-CN" sz="24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πr</a:t>
                  </a:r>
                  <a:r>
                    <a:rPr kumimoji="0" lang="en-US" altLang="zh-CN" sz="2400" b="1" i="0" u="none" strike="noStrike" kern="0" cap="none" spc="0" normalizeH="0" baseline="3000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</a:t>
                  </a:r>
                  <a:r>
                    <a:rPr lang="en-US" altLang="zh-CN" sz="2400" b="1" kern="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h</a:t>
                  </a:r>
                  <a:endParaRPr kumimoji="0" lang="zh-CN" altLang="en-US" sz="2400" b="1" i="0" u="none" strike="noStrike" kern="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63" name="Text 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108344" y="2785691"/>
                  <a:ext cx="2094024" cy="693908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4" name="文本框 63"/>
            <p:cNvSpPr txBox="1"/>
            <p:nvPr/>
          </p:nvSpPr>
          <p:spPr>
            <a:xfrm>
              <a:off x="5166544" y="2988269"/>
              <a:ext cx="437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圆锥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 Box 26"/>
          <p:cNvSpPr txBox="1">
            <a:spLocks noChangeArrowheads="1"/>
          </p:cNvSpPr>
          <p:nvPr/>
        </p:nvSpPr>
        <p:spPr bwMode="auto">
          <a:xfrm>
            <a:off x="2295232" y="3723878"/>
            <a:ext cx="60195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rgbClr val="949D23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30000"/>
              </a:lnSpc>
              <a:spcAft>
                <a:spcPts val="600"/>
              </a:spcAft>
              <a:buClr>
                <a:srgbClr val="DCE382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h=1000×3÷π÷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20÷2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0" lang="en-US" altLang="zh-CN" sz="2400" b="1" i="0" u="none" strike="noStrike" kern="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zh-CN" altLang="en-US" sz="2400" b="1" i="0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26"/>
          <p:cNvSpPr txBox="1">
            <a:spLocks noChangeArrowheads="1"/>
          </p:cNvSpPr>
          <p:nvPr/>
        </p:nvSpPr>
        <p:spPr bwMode="auto">
          <a:xfrm>
            <a:off x="6217885" y="3609253"/>
            <a:ext cx="26729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rgbClr val="949D23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30000"/>
              </a:lnSpc>
              <a:spcAft>
                <a:spcPts val="600"/>
              </a:spcAft>
              <a:buClr>
                <a:srgbClr val="DCE382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≈10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kumimoji="0" lang="zh-CN" altLang="en-US" sz="2400" b="1" i="0" u="none" strike="noStrike" kern="0" cap="none" spc="0" normalizeH="0" baseline="300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18"/>
          <p:cNvSpPr txBox="1">
            <a:spLocks noChangeArrowheads="1"/>
          </p:cNvSpPr>
          <p:nvPr/>
        </p:nvSpPr>
        <p:spPr bwMode="auto">
          <a:xfrm>
            <a:off x="1546044" y="4200122"/>
            <a:ext cx="504056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答：这个圆锥形铁块的高约是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1947" y="1923678"/>
            <a:ext cx="7825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正方体铁块变成圆锥形铁块，形状变了，前后体积没变。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9" y="79976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"/>
          <p:cNvSpPr txBox="1">
            <a:spLocks noChangeArrowheads="1"/>
          </p:cNvSpPr>
          <p:nvPr/>
        </p:nvSpPr>
        <p:spPr bwMode="auto">
          <a:xfrm>
            <a:off x="637911" y="493953"/>
            <a:ext cx="847059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把一个棱长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的正方体切成棱长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的小正方体，可以得到多少个小正方体？它们的表面积之和比原来大正方形的表面积增加了多少？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"/>
          <p:cNvSpPr txBox="1">
            <a:spLocks noChangeArrowheads="1"/>
          </p:cNvSpPr>
          <p:nvPr/>
        </p:nvSpPr>
        <p:spPr bwMode="auto">
          <a:xfrm>
            <a:off x="819239" y="1836798"/>
            <a:ext cx="2520280" cy="115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大正方体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=6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(cm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小正方体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(cm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216÷8=27(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6"/>
          <p:cNvSpPr txBox="1">
            <a:spLocks noChangeArrowheads="1"/>
          </p:cNvSpPr>
          <p:nvPr/>
        </p:nvSpPr>
        <p:spPr bwMode="auto">
          <a:xfrm>
            <a:off x="3339520" y="1761777"/>
            <a:ext cx="2984867" cy="1151277"/>
          </a:xfrm>
          <a:prstGeom prst="rect">
            <a:avLst/>
          </a:prstGeom>
          <a:solidFill>
            <a:schemeClr val="bg1">
              <a:alpha val="5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大正方体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=6×6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216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(cm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S</a:t>
            </a:r>
            <a:r>
              <a:rPr lang="zh-CN" altLang="en-US" sz="2000" b="1" baseline="-2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小正方体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=6×2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(cm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24×27-216=432(cm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立方体 5"/>
          <p:cNvSpPr/>
          <p:nvPr/>
        </p:nvSpPr>
        <p:spPr>
          <a:xfrm>
            <a:off x="6372200" y="1759220"/>
            <a:ext cx="1368152" cy="1368152"/>
          </a:xfrm>
          <a:prstGeom prst="cub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6691760" y="1759220"/>
            <a:ext cx="292508" cy="337809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7416316" y="2101639"/>
            <a:ext cx="324036" cy="37422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7416316" y="2427395"/>
            <a:ext cx="324036" cy="37422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032081" y="1758952"/>
            <a:ext cx="324036" cy="374220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6697990" y="2113009"/>
            <a:ext cx="0" cy="1014363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7046242" y="2107323"/>
            <a:ext cx="0" cy="1014363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16200000">
            <a:off x="6879382" y="2292912"/>
            <a:ext cx="0" cy="1014363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16200000">
            <a:off x="6879382" y="1960719"/>
            <a:ext cx="0" cy="1014363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16200000">
            <a:off x="7167414" y="1338227"/>
            <a:ext cx="0" cy="1014363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rot="16200000">
            <a:off x="6984268" y="1474572"/>
            <a:ext cx="0" cy="1014363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7524328" y="1981753"/>
            <a:ext cx="0" cy="1014363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7668344" y="1839853"/>
            <a:ext cx="0" cy="1039061"/>
          </a:xfrm>
          <a:prstGeom prst="line">
            <a:avLst/>
          </a:prstGeom>
          <a:ln w="19050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MH_Text_1"/>
          <p:cNvSpPr/>
          <p:nvPr/>
        </p:nvSpPr>
        <p:spPr>
          <a:xfrm>
            <a:off x="819238" y="1778818"/>
            <a:ext cx="5371571" cy="1362734"/>
          </a:xfrm>
          <a:prstGeom prst="rect">
            <a:avLst/>
          </a:prstGeom>
          <a:noFill/>
          <a:ln w="12700" cap="flat" cmpd="sng" algn="ctr">
            <a:solidFill>
              <a:srgbClr val="CC0066"/>
            </a:solidFill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1400" b="1" kern="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348173" y="3423166"/>
            <a:ext cx="25361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12×6</a:t>
            </a:r>
            <a:r>
              <a:rPr lang="en-US" altLang="zh-CN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=432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4"/>
          <p:cNvSpPr txBox="1">
            <a:spLocks noChangeArrowheads="1"/>
          </p:cNvSpPr>
          <p:nvPr/>
        </p:nvSpPr>
        <p:spPr bwMode="auto">
          <a:xfrm>
            <a:off x="1725335" y="4094061"/>
            <a:ext cx="5816458" cy="781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答：可以得到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个小正方体。它们的表面积之和比原来大正方形的表面积增加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432cm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96458" y="3168158"/>
            <a:ext cx="5651715" cy="981506"/>
            <a:chOff x="696458" y="3102412"/>
            <a:chExt cx="5651715" cy="905413"/>
          </a:xfrm>
        </p:grpSpPr>
        <p:sp>
          <p:nvSpPr>
            <p:cNvPr id="15" name="文本框 14"/>
            <p:cNvSpPr txBox="1"/>
            <p:nvPr/>
          </p:nvSpPr>
          <p:spPr>
            <a:xfrm>
              <a:off x="696458" y="3247772"/>
              <a:ext cx="56166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沿长、宽、高三个方向各切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次，共切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次，每切一次增加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个大正方形的面积，共增加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个大正方形的面积。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波形 15"/>
            <p:cNvSpPr/>
            <p:nvPr/>
          </p:nvSpPr>
          <p:spPr>
            <a:xfrm>
              <a:off x="720244" y="3102412"/>
              <a:ext cx="5627929" cy="905413"/>
            </a:xfrm>
            <a:prstGeom prst="wave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863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 animBg="1"/>
      <p:bldP spid="72" grpId="0" animBg="1"/>
      <p:bldP spid="74" grpId="0"/>
      <p:bldP spid="7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578228" y="555985"/>
            <a:ext cx="8602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右图，是由棱长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厘米的正方体搭成的，所有表面涂成了绿色。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726425" y="1454824"/>
            <a:ext cx="1838876" cy="1550935"/>
            <a:chOff x="1743423" y="2578362"/>
            <a:chExt cx="1243093" cy="1048443"/>
          </a:xfrm>
        </p:grpSpPr>
        <p:sp>
          <p:nvSpPr>
            <p:cNvPr id="22" name="立方体 21"/>
            <p:cNvSpPr/>
            <p:nvPr/>
          </p:nvSpPr>
          <p:spPr>
            <a:xfrm>
              <a:off x="1959447" y="2578362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立方体 18"/>
            <p:cNvSpPr/>
            <p:nvPr/>
          </p:nvSpPr>
          <p:spPr>
            <a:xfrm>
              <a:off x="2302541" y="2918236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立方体 9"/>
            <p:cNvSpPr/>
            <p:nvPr/>
          </p:nvSpPr>
          <p:spPr>
            <a:xfrm>
              <a:off x="1743423" y="3154426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立方体 16"/>
            <p:cNvSpPr/>
            <p:nvPr/>
          </p:nvSpPr>
          <p:spPr>
            <a:xfrm>
              <a:off x="1847108" y="2682046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立方体 17"/>
            <p:cNvSpPr/>
            <p:nvPr/>
          </p:nvSpPr>
          <p:spPr>
            <a:xfrm>
              <a:off x="2203012" y="3025755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立方体 20"/>
            <p:cNvSpPr/>
            <p:nvPr/>
          </p:nvSpPr>
          <p:spPr>
            <a:xfrm>
              <a:off x="2083297" y="3154426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立方体 22"/>
            <p:cNvSpPr/>
            <p:nvPr/>
          </p:nvSpPr>
          <p:spPr>
            <a:xfrm>
              <a:off x="2514137" y="3077034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立方体 23"/>
            <p:cNvSpPr/>
            <p:nvPr/>
          </p:nvSpPr>
          <p:spPr>
            <a:xfrm>
              <a:off x="2430787" y="3154426"/>
              <a:ext cx="472379" cy="472379"/>
            </a:xfrm>
            <a:prstGeom prst="cube">
              <a:avLst/>
            </a:prstGeom>
            <a:solidFill>
              <a:srgbClr val="33CC33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3995936" y="3297160"/>
            <a:ext cx="5184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答：只有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个面涂色的正方体有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b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个面涂色的正方体有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b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只有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个面涂色的正方体有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2413" y="1168074"/>
            <a:ext cx="55059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其中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共有多少个正方体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这个几何体的体积是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2)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个面涂色的正方体有多少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3)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个面涂色的正方体有多少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4)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个面涂色的正方体有多少个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72413" y="3314469"/>
            <a:ext cx="3744416" cy="1302195"/>
            <a:chOff x="768007" y="3251140"/>
            <a:chExt cx="3383657" cy="1302195"/>
          </a:xfrm>
        </p:grpSpPr>
        <p:sp>
          <p:nvSpPr>
            <p:cNvPr id="29" name="文本框 28"/>
            <p:cNvSpPr txBox="1"/>
            <p:nvPr/>
          </p:nvSpPr>
          <p:spPr>
            <a:xfrm>
              <a:off x="768007" y="3251140"/>
              <a:ext cx="3383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5×5×5×10=1250(cm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860789" y="3722338"/>
              <a:ext cx="308221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答：一共有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个正方体，它的体积是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1250cm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80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568" y="403959"/>
            <a:ext cx="8352928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一个正方体的内部有一个四分之一圆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涂色部分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已知正方形的面积是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的，涂色部分的面积是多少？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1842137" y="2643758"/>
            <a:ext cx="5015544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39637" tIns="0" rIns="0" bIns="0" numCol="1" anchor="ctr" anchorCtr="0" compatLnSpc="1"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10=31.4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(cm</a:t>
            </a:r>
            <a:r>
              <a:rPr lang="en-US" altLang="zh-CN" sz="28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59632" y="1465251"/>
            <a:ext cx="3368043" cy="1100372"/>
            <a:chOff x="3183306" y="1465251"/>
            <a:chExt cx="3368043" cy="1100372"/>
          </a:xfrm>
        </p:grpSpPr>
        <p:sp>
          <p:nvSpPr>
            <p:cNvPr id="39" name="AutoShape 18" descr="40%"/>
            <p:cNvSpPr>
              <a:spLocks noChangeArrowheads="1"/>
            </p:cNvSpPr>
            <p:nvPr/>
          </p:nvSpPr>
          <p:spPr bwMode="auto">
            <a:xfrm>
              <a:off x="3707903" y="1465251"/>
              <a:ext cx="2690799" cy="1070495"/>
            </a:xfrm>
            <a:prstGeom prst="cloudCallout">
              <a:avLst>
                <a:gd name="adj1" fmla="val -70495"/>
                <a:gd name="adj2" fmla="val 4183"/>
              </a:avLst>
            </a:prstGeom>
            <a:noFill/>
            <a:ln w="9525">
              <a:solidFill>
                <a:schemeClr val="accent1"/>
              </a:solidFill>
              <a:rou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800" b="1"/>
            </a:p>
          </p:txBody>
        </p:sp>
        <p:sp>
          <p:nvSpPr>
            <p:cNvPr id="41" name="Rectangle 1"/>
            <p:cNvSpPr>
              <a:spLocks noChangeArrowheads="1"/>
            </p:cNvSpPr>
            <p:nvPr/>
          </p:nvSpPr>
          <p:spPr bwMode="auto">
            <a:xfrm>
              <a:off x="3183306" y="1673071"/>
              <a:ext cx="3368043" cy="892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239637" tIns="0" rIns="0" bIns="0" numCol="1" anchor="ctr" anchorCtr="0" compatLnSpc="1"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457200" marR="0" lvl="1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r>
                <a:rPr kumimoji="0" lang="zh-CN" altLang="zh-CN" sz="2000" b="1" i="0" u="none" strike="noStrike" cap="none" normalizeH="0" baseline="0" dirty="0">
                  <a:ln>
                    <a:noFill/>
                  </a:ln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正方形的面积是10</a:t>
              </a:r>
              <a:r>
                <a:rPr kumimoji="0" lang="en-US" altLang="zh-CN" sz="2000" b="1" i="0" u="none" strike="noStrike" cap="none" normalizeH="0" baseline="0" dirty="0">
                  <a:ln>
                    <a:noFill/>
                  </a:ln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kumimoji="0" lang="zh-CN" altLang="zh-CN" sz="2000" b="1" i="0" u="none" strike="noStrike" cap="none" normalizeH="0" baseline="0" dirty="0">
                  <a:ln>
                    <a:noFill/>
                  </a:ln>
                  <a:effectLst/>
                  <a:latin typeface="楷体" panose="02010609060101010101" pitchFamily="49" charset="-122"/>
                  <a:ea typeface="楷体" panose="02010609060101010101" pitchFamily="49" charset="-122"/>
                </a:rPr>
                <a:t>圆半径的平方就是10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kumimoji="0" lang="zh-CN" altLang="zh-CN" sz="2000" b="1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zh-CN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Rectangle 1"/>
              <p:cNvSpPr>
                <a:spLocks noChangeArrowheads="1"/>
              </p:cNvSpPr>
              <p:nvPr/>
            </p:nvSpPr>
            <p:spPr bwMode="auto">
              <a:xfrm>
                <a:off x="1979713" y="3065468"/>
                <a:ext cx="4505944" cy="7003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239637" tIns="0" rIns="0" bIns="0" numCol="1" anchor="ctr" anchorCtr="0" compatLnSpc="1"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2860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7432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2004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657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lang="zh-CN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31.4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=7.85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(cm</a:t>
                </a:r>
                <a:r>
                  <a:rPr lang="en-US" altLang="zh-CN" sz="2800" b="1" baseline="30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)</a:t>
                </a:r>
                <a:r>
                  <a:rPr lang="zh-CN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79713" y="3065468"/>
                <a:ext cx="4505944" cy="700385"/>
              </a:xfrm>
              <a:prstGeom prst="rect">
                <a:avLst/>
              </a:prstGeom>
              <a:blipFill rotWithShape="1">
                <a:blip r:embed="rId1"/>
                <a:stretch>
                  <a:fillRect l="-9" t="-11470" r="9" b="4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文本框 42"/>
          <p:cNvSpPr txBox="1"/>
          <p:nvPr/>
        </p:nvSpPr>
        <p:spPr>
          <a:xfrm>
            <a:off x="707660" y="3827615"/>
            <a:ext cx="6743988" cy="637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答：涂色部分的面积是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7.85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3568" y="1807265"/>
            <a:ext cx="758952" cy="1437437"/>
          </a:xfrm>
          <a:prstGeom prst="rect">
            <a:avLst/>
          </a:prstGeom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80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722" y="1697044"/>
            <a:ext cx="149542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2" grpId="0"/>
      <p:bldP spid="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1973" y="545564"/>
            <a:ext cx="8352928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近年来，中国的建筑行业蓬勃发展，基建事业不断发展。2020年1月份新冠肺炎疫情爆发，医院床位紧张。1月23日，由中建三局牵头，指挥7500名建设者和近千台机械设备，承诺用十天时间建成一所可容纳1000张床位的救命医院——火神山医院。9天的时间，一座医院平地而起，第10天就开始启用，与疫情赛跑，与时间博弈，火神山医院的建立，是“中国速度"的又一个奇迹。在施工现场有一个圆锥形石子堆，底面周长为12.56米，高是18分米，用这些石子铺满一条长16米、宽3米的地面，能铺多厚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80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414145" y="2890520"/>
            <a:ext cx="18561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18分米=1.8米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400" y="3286125"/>
            <a:ext cx="2854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12.56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034" y="3655695"/>
            <a:ext cx="3255199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3.14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2²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3=0.157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4400" y="4362450"/>
            <a:ext cx="2854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答：能铺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0.157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米厚。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4245" y="2790825"/>
            <a:ext cx="3636645" cy="1874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83569" y="497138"/>
            <a:ext cx="7999742" cy="1113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用一根长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24 cm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的铁丝围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一个长方体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或正方体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框架。在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长方体的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表面糊一层纸，怎样围框架用纸最多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750966" y="1147678"/>
            <a:ext cx="2994301" cy="463226"/>
          </a:xfrm>
          <a:prstGeom prst="roundRect">
            <a:avLst/>
          </a:prstGeom>
          <a:solidFill>
            <a:schemeClr val="accent6">
              <a:lumMod val="40000"/>
              <a:lumOff val="60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AutoShape 27"/>
          <p:cNvSpPr>
            <a:spLocks noChangeArrowheads="1"/>
          </p:cNvSpPr>
          <p:nvPr/>
        </p:nvSpPr>
        <p:spPr bwMode="auto">
          <a:xfrm>
            <a:off x="7122712" y="1661885"/>
            <a:ext cx="1876087" cy="706489"/>
          </a:xfrm>
          <a:prstGeom prst="wedgeRoundRectCallout">
            <a:avLst>
              <a:gd name="adj1" fmla="val -57093"/>
              <a:gd name="adj2" fmla="val -2460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91440" tIns="45720" rIns="91440" bIns="4572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用纸最多就是表面积最大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9622" y="2638842"/>
            <a:ext cx="36223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24÷12=2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2×2×6=24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11560" y="2199706"/>
            <a:ext cx="2524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围成正方体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15519" y="2336992"/>
            <a:ext cx="43489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棱长之和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:24÷4=6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假设长为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，高为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表面积：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3×2×2+3×1×2+2×1×2=22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r>
              <a:rPr lang="en-US" altLang="zh-CN" sz="2000" b="1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72000" y="1958754"/>
            <a:ext cx="21583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围成长方体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907704" y="3982293"/>
            <a:ext cx="664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答：围成正方体用纸多，最多是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23131" y="3601033"/>
            <a:ext cx="14551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2" grpId="0" build="p"/>
      <p:bldP spid="30" grpId="0"/>
      <p:bldP spid="23" grpId="0" build="p"/>
      <p:bldP spid="31" grpId="0"/>
      <p:bldP spid="32" grpId="0"/>
      <p:bldP spid="3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607758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918651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608" y="2000699"/>
            <a:ext cx="6889222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平面图形的周长面积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的意义及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  公式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，灵活正确进行周长和面积计算。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体积公式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，解决实际问题。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体会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代数思想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，发展创新思维。</a:t>
            </a:r>
            <a:endParaRPr lang="zh-CN" altLang="en-US" sz="28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2555776" y="552708"/>
            <a:ext cx="3811905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平面图形的周长和面积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39"/>
          <p:cNvSpPr txBox="1">
            <a:spLocks noChangeArrowheads="1"/>
          </p:cNvSpPr>
          <p:nvPr/>
        </p:nvSpPr>
        <p:spPr bwMode="auto">
          <a:xfrm>
            <a:off x="900386" y="1665272"/>
            <a:ext cx="7835900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77900" indent="-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</a:t>
            </a:r>
            <a:r>
              <a:rPr lang="en-US" altLang="zh-CN" sz="24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物体的表面或围成的平面图形的大小。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40"/>
          <p:cNvSpPr txBox="1">
            <a:spLocks noChangeArrowheads="1"/>
          </p:cNvSpPr>
          <p:nvPr/>
        </p:nvSpPr>
        <p:spPr bwMode="auto">
          <a:xfrm>
            <a:off x="899592" y="1275606"/>
            <a:ext cx="7837487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977900" indent="-977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</a:t>
            </a:r>
            <a:r>
              <a:rPr lang="en-US" altLang="zh-CN" sz="24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围成一个图形的所有边长的总和。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8"/>
          <p:cNvSpPr>
            <a:spLocks noChangeArrowheads="1"/>
          </p:cNvSpPr>
          <p:nvPr/>
        </p:nvSpPr>
        <p:spPr bwMode="auto">
          <a:xfrm>
            <a:off x="1415437" y="2212803"/>
            <a:ext cx="1123266" cy="1123266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" name="等腰三角形 9"/>
          <p:cNvSpPr>
            <a:spLocks noChangeArrowheads="1"/>
          </p:cNvSpPr>
          <p:nvPr/>
        </p:nvSpPr>
        <p:spPr bwMode="auto">
          <a:xfrm>
            <a:off x="4025274" y="2143273"/>
            <a:ext cx="1325454" cy="1123266"/>
          </a:xfrm>
          <a:prstGeom prst="triangle">
            <a:avLst>
              <a:gd name="adj" fmla="val 50000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2" name="平行四边形 10"/>
          <p:cNvSpPr>
            <a:spLocks noChangeArrowheads="1"/>
          </p:cNvSpPr>
          <p:nvPr/>
        </p:nvSpPr>
        <p:spPr bwMode="auto">
          <a:xfrm>
            <a:off x="6696918" y="2213606"/>
            <a:ext cx="1529889" cy="1017680"/>
          </a:xfrm>
          <a:prstGeom prst="parallelogram">
            <a:avLst>
              <a:gd name="adj" fmla="val 25062"/>
            </a:avLst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" name="梯形 45"/>
          <p:cNvSpPr/>
          <p:nvPr/>
        </p:nvSpPr>
        <p:spPr bwMode="auto">
          <a:xfrm>
            <a:off x="1268540" y="3541215"/>
            <a:ext cx="1323207" cy="1017680"/>
          </a:xfrm>
          <a:prstGeom prst="trapezoid">
            <a:avLst/>
          </a:prstGeom>
          <a:solidFill>
            <a:srgbClr val="FFFFCC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47" name="椭圆 17"/>
          <p:cNvSpPr>
            <a:spLocks noChangeArrowheads="1"/>
          </p:cNvSpPr>
          <p:nvPr/>
        </p:nvSpPr>
        <p:spPr bwMode="auto">
          <a:xfrm>
            <a:off x="4244853" y="3563682"/>
            <a:ext cx="1118773" cy="1123266"/>
          </a:xfrm>
          <a:prstGeom prst="ellipse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419569" y="2207537"/>
            <a:ext cx="1121019" cy="1121020"/>
          </a:xfrm>
          <a:prstGeom prst="rect">
            <a:avLst/>
          </a:prstGeom>
          <a:solidFill>
            <a:srgbClr val="33CCF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9" name="等腰三角形 48"/>
          <p:cNvSpPr>
            <a:spLocks noChangeArrowheads="1"/>
          </p:cNvSpPr>
          <p:nvPr/>
        </p:nvSpPr>
        <p:spPr bwMode="auto">
          <a:xfrm>
            <a:off x="4038172" y="2150076"/>
            <a:ext cx="1325454" cy="1121020"/>
          </a:xfrm>
          <a:prstGeom prst="triangle">
            <a:avLst>
              <a:gd name="adj" fmla="val 50000"/>
            </a:avLst>
          </a:prstGeom>
          <a:solidFill>
            <a:srgbClr val="33CCF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" name="平行四边形 49"/>
          <p:cNvSpPr>
            <a:spLocks noChangeArrowheads="1"/>
          </p:cNvSpPr>
          <p:nvPr/>
        </p:nvSpPr>
        <p:spPr bwMode="auto">
          <a:xfrm>
            <a:off x="6686576" y="2224787"/>
            <a:ext cx="1529889" cy="1017680"/>
          </a:xfrm>
          <a:prstGeom prst="parallelogram">
            <a:avLst>
              <a:gd name="adj" fmla="val 25062"/>
            </a:avLst>
          </a:prstGeom>
          <a:solidFill>
            <a:srgbClr val="33CCF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1" name="梯形 50"/>
          <p:cNvSpPr/>
          <p:nvPr/>
        </p:nvSpPr>
        <p:spPr bwMode="auto">
          <a:xfrm>
            <a:off x="1282827" y="3537927"/>
            <a:ext cx="1323207" cy="1017680"/>
          </a:xfrm>
          <a:prstGeom prst="trapezoid">
            <a:avLst/>
          </a:prstGeom>
          <a:solidFill>
            <a:srgbClr val="33CCFF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2" name="椭圆 51"/>
          <p:cNvSpPr>
            <a:spLocks noChangeArrowheads="1"/>
          </p:cNvSpPr>
          <p:nvPr/>
        </p:nvSpPr>
        <p:spPr bwMode="auto">
          <a:xfrm>
            <a:off x="4249091" y="3556425"/>
            <a:ext cx="1118773" cy="1121020"/>
          </a:xfrm>
          <a:prstGeom prst="ellipse">
            <a:avLst/>
          </a:prstGeom>
          <a:solidFill>
            <a:srgbClr val="33CCF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427869" y="2207781"/>
            <a:ext cx="1103487" cy="1112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9"/>
          <p:cNvSpPr>
            <a:spLocks noChangeArrowheads="1"/>
          </p:cNvSpPr>
          <p:nvPr/>
        </p:nvSpPr>
        <p:spPr bwMode="auto">
          <a:xfrm>
            <a:off x="4027830" y="2143273"/>
            <a:ext cx="1325454" cy="1123266"/>
          </a:xfrm>
          <a:prstGeom prst="triangle">
            <a:avLst>
              <a:gd name="adj" fmla="val 50000"/>
            </a:avLst>
          </a:prstGeom>
          <a:noFill/>
          <a:ln w="12700">
            <a:solidFill>
              <a:srgbClr val="FF0000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5" name="平行四边形 10"/>
          <p:cNvSpPr>
            <a:spLocks noChangeArrowheads="1"/>
          </p:cNvSpPr>
          <p:nvPr/>
        </p:nvSpPr>
        <p:spPr bwMode="auto">
          <a:xfrm>
            <a:off x="6682631" y="2212098"/>
            <a:ext cx="1529889" cy="1017680"/>
          </a:xfrm>
          <a:prstGeom prst="parallelogram">
            <a:avLst>
              <a:gd name="adj" fmla="val 25062"/>
            </a:avLst>
          </a:prstGeom>
          <a:noFill/>
          <a:ln w="12700">
            <a:solidFill>
              <a:srgbClr val="FF0000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" name="梯形 55"/>
          <p:cNvSpPr/>
          <p:nvPr/>
        </p:nvSpPr>
        <p:spPr bwMode="auto">
          <a:xfrm>
            <a:off x="1282828" y="3550751"/>
            <a:ext cx="1323207" cy="1017680"/>
          </a:xfrm>
          <a:prstGeom prst="trapezoid">
            <a:avLst/>
          </a:prstGeom>
          <a:noFill/>
          <a:ln w="127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7" name="椭圆 17"/>
          <p:cNvSpPr>
            <a:spLocks noChangeArrowheads="1"/>
          </p:cNvSpPr>
          <p:nvPr/>
        </p:nvSpPr>
        <p:spPr bwMode="auto">
          <a:xfrm>
            <a:off x="4259140" y="3556425"/>
            <a:ext cx="1118773" cy="1123266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" name="矩形 8"/>
          <p:cNvSpPr>
            <a:spLocks noChangeArrowheads="1"/>
          </p:cNvSpPr>
          <p:nvPr/>
        </p:nvSpPr>
        <p:spPr bwMode="auto">
          <a:xfrm>
            <a:off x="6491831" y="3512589"/>
            <a:ext cx="1734314" cy="1123266"/>
          </a:xfrm>
          <a:prstGeom prst="rect">
            <a:avLst/>
          </a:prstGeom>
          <a:solidFill>
            <a:srgbClr val="FFFFCC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6495963" y="3507323"/>
            <a:ext cx="1730844" cy="1121020"/>
          </a:xfrm>
          <a:prstGeom prst="rect">
            <a:avLst/>
          </a:prstGeom>
          <a:solidFill>
            <a:srgbClr val="33CCFF"/>
          </a:solidFill>
          <a:ln w="12700">
            <a:solidFill>
              <a:schemeClr val="tx1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504263" y="3507567"/>
            <a:ext cx="1703775" cy="1112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/>
      <p:bldP spid="48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65697" y="1280614"/>
            <a:ext cx="45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21"/>
          <p:cNvSpPr>
            <a:spLocks noChangeArrowheads="1"/>
          </p:cNvSpPr>
          <p:nvPr/>
        </p:nvSpPr>
        <p:spPr bwMode="auto">
          <a:xfrm>
            <a:off x="920350" y="1696244"/>
            <a:ext cx="1611765" cy="1137840"/>
          </a:xfrm>
          <a:prstGeom prst="rect">
            <a:avLst/>
          </a:prstGeom>
          <a:noFill/>
          <a:ln w="28575">
            <a:solidFill>
              <a:srgbClr val="FF00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122"/>
          <p:cNvSpPr>
            <a:spLocks noChangeArrowheads="1"/>
          </p:cNvSpPr>
          <p:nvPr/>
        </p:nvSpPr>
        <p:spPr bwMode="auto">
          <a:xfrm>
            <a:off x="3924400" y="1696844"/>
            <a:ext cx="1231790" cy="1137841"/>
          </a:xfrm>
          <a:prstGeom prst="rect">
            <a:avLst/>
          </a:prstGeom>
          <a:noFill/>
          <a:ln w="28575" algn="ctr">
            <a:solidFill>
              <a:srgbClr val="FF0066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Oval 123"/>
          <p:cNvSpPr>
            <a:spLocks noChangeArrowheads="1"/>
          </p:cNvSpPr>
          <p:nvPr/>
        </p:nvSpPr>
        <p:spPr bwMode="auto">
          <a:xfrm>
            <a:off x="6516216" y="1511447"/>
            <a:ext cx="1609677" cy="1609678"/>
          </a:xfrm>
          <a:prstGeom prst="ellipse">
            <a:avLst/>
          </a:prstGeom>
          <a:noFill/>
          <a:ln w="28575" algn="ctr">
            <a:solidFill>
              <a:srgbClr val="FF00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00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32114" y="2034331"/>
            <a:ext cx="45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1736" y="2034330"/>
            <a:ext cx="45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8528" y="2034329"/>
            <a:ext cx="45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7309179" y="1924686"/>
            <a:ext cx="704740" cy="427225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7178528" y="1511447"/>
            <a:ext cx="227855" cy="1609678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596224" y="2085453"/>
            <a:ext cx="45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endParaRPr lang="zh-CN" altLang="en-US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15454" y="2239624"/>
            <a:ext cx="4557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000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40181" y="3564102"/>
            <a:ext cx="2103627" cy="807848"/>
            <a:chOff x="2119150" y="3827485"/>
            <a:chExt cx="2103627" cy="807848"/>
          </a:xfrm>
        </p:grpSpPr>
        <p:sp>
          <p:nvSpPr>
            <p:cNvPr id="14" name="剪去同侧角的矩形 13"/>
            <p:cNvSpPr/>
            <p:nvPr/>
          </p:nvSpPr>
          <p:spPr>
            <a:xfrm>
              <a:off x="2119150" y="3827485"/>
              <a:ext cx="1735884" cy="807848"/>
            </a:xfrm>
            <a:prstGeom prst="snip2SameRect">
              <a:avLst/>
            </a:prstGeom>
            <a:solidFill>
              <a:srgbClr val="92D050">
                <a:alpha val="9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Text Box 124"/>
            <p:cNvSpPr txBox="1">
              <a:spLocks noChangeArrowheads="1"/>
            </p:cNvSpPr>
            <p:nvPr/>
          </p:nvSpPr>
          <p:spPr bwMode="auto">
            <a:xfrm>
              <a:off x="2259039" y="4023725"/>
              <a:ext cx="1963738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C=2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 err="1"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lang="en-US" altLang="zh-CN" sz="2400" b="1" i="1" dirty="0" err="1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63573" y="3554334"/>
            <a:ext cx="1735884" cy="807848"/>
            <a:chOff x="5310752" y="3979885"/>
            <a:chExt cx="1735884" cy="807848"/>
          </a:xfrm>
        </p:grpSpPr>
        <p:sp>
          <p:nvSpPr>
            <p:cNvPr id="17" name="剪去同侧角的矩形 16"/>
            <p:cNvSpPr/>
            <p:nvPr/>
          </p:nvSpPr>
          <p:spPr>
            <a:xfrm>
              <a:off x="5310752" y="3979885"/>
              <a:ext cx="1735884" cy="807848"/>
            </a:xfrm>
            <a:prstGeom prst="snip2SameRect">
              <a:avLst/>
            </a:prstGeom>
            <a:solidFill>
              <a:srgbClr val="92D050">
                <a:alpha val="9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125"/>
            <p:cNvSpPr txBox="1">
              <a:spLocks noChangeArrowheads="1"/>
            </p:cNvSpPr>
            <p:nvPr/>
          </p:nvSpPr>
          <p:spPr bwMode="auto">
            <a:xfrm>
              <a:off x="5596249" y="4195739"/>
              <a:ext cx="1387026" cy="4616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C=4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endPara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38441" y="3519610"/>
            <a:ext cx="2206819" cy="830997"/>
            <a:chOff x="8411571" y="3827485"/>
            <a:chExt cx="2206819" cy="830997"/>
          </a:xfrm>
        </p:grpSpPr>
        <p:sp>
          <p:nvSpPr>
            <p:cNvPr id="20" name="剪去同侧角的矩形 19"/>
            <p:cNvSpPr/>
            <p:nvPr/>
          </p:nvSpPr>
          <p:spPr>
            <a:xfrm>
              <a:off x="8411571" y="3850634"/>
              <a:ext cx="1735884" cy="807848"/>
            </a:xfrm>
            <a:prstGeom prst="snip2SameRect">
              <a:avLst/>
            </a:prstGeom>
            <a:solidFill>
              <a:srgbClr val="92D050">
                <a:alpha val="9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 Box 126"/>
            <p:cNvSpPr txBox="1">
              <a:spLocks noChangeArrowheads="1"/>
            </p:cNvSpPr>
            <p:nvPr/>
          </p:nvSpPr>
          <p:spPr bwMode="auto">
            <a:xfrm>
              <a:off x="8654652" y="3827485"/>
              <a:ext cx="1963738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C=2π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r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C=π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endPara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267744" y="624716"/>
            <a:ext cx="4174450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平面图形的周长计算公式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2666399" y="381674"/>
            <a:ext cx="4174450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平面图形面积之间的关系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Oval 39"/>
          <p:cNvSpPr>
            <a:spLocks noChangeArrowheads="1"/>
          </p:cNvSpPr>
          <p:nvPr/>
        </p:nvSpPr>
        <p:spPr bwMode="auto">
          <a:xfrm>
            <a:off x="3648573" y="3572828"/>
            <a:ext cx="983191" cy="983191"/>
          </a:xfrm>
          <a:prstGeom prst="ellipse">
            <a:avLst/>
          </a:prstGeom>
          <a:solidFill>
            <a:srgbClr val="00CC99"/>
          </a:solidFill>
          <a:ln w="9525">
            <a:solidFill>
              <a:srgbClr val="000000"/>
            </a:solidFill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S=π</a:t>
            </a:r>
            <a:r>
              <a:rPr kumimoji="0" lang="en-US" altLang="zh-CN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楷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en-US" altLang="zh-CN" sz="2000" b="1" i="0" u="none" strike="noStrike" kern="0" cap="none" spc="0" normalizeH="0" baseline="48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i="0" u="none" strike="noStrike" kern="0" cap="none" spc="0" normalizeH="0" baseline="48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Group 3"/>
          <p:cNvGrpSpPr/>
          <p:nvPr/>
        </p:nvGrpSpPr>
        <p:grpSpPr bwMode="auto">
          <a:xfrm>
            <a:off x="980380" y="2499430"/>
            <a:ext cx="1135676" cy="861430"/>
            <a:chOff x="0" y="0"/>
            <a:chExt cx="998" cy="757"/>
          </a:xfrm>
        </p:grpSpPr>
        <p:sp>
          <p:nvSpPr>
            <p:cNvPr id="22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998" cy="757"/>
            </a:xfrm>
            <a:prstGeom prst="rect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5"/>
            <p:cNvSpPr txBox="1">
              <a:spLocks noChangeArrowheads="1"/>
            </p:cNvSpPr>
            <p:nvPr/>
          </p:nvSpPr>
          <p:spPr bwMode="auto">
            <a:xfrm>
              <a:off x="25" y="241"/>
              <a:ext cx="960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S=</a:t>
              </a:r>
              <a:r>
                <a:rPr kumimoji="0" lang="en-US" altLang="zh-CN" sz="20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ab</a:t>
              </a:r>
              <a:endParaRPr kumimoji="0" lang="en-US" altLang="zh-CN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Group 6"/>
          <p:cNvGrpSpPr/>
          <p:nvPr/>
        </p:nvGrpSpPr>
        <p:grpSpPr bwMode="auto">
          <a:xfrm>
            <a:off x="3345310" y="2492080"/>
            <a:ext cx="1589719" cy="764704"/>
            <a:chOff x="0" y="0"/>
            <a:chExt cx="1397" cy="672"/>
          </a:xfrm>
        </p:grpSpPr>
        <p:sp>
          <p:nvSpPr>
            <p:cNvPr id="2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397" cy="672"/>
            </a:xfrm>
            <a:prstGeom prst="parallelogram">
              <a:avLst>
                <a:gd name="adj" fmla="val 51972"/>
              </a:avLst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8"/>
            <p:cNvSpPr txBox="1">
              <a:spLocks noChangeArrowheads="1"/>
            </p:cNvSpPr>
            <p:nvPr/>
          </p:nvSpPr>
          <p:spPr bwMode="auto">
            <a:xfrm>
              <a:off x="318" y="182"/>
              <a:ext cx="768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S=</a:t>
              </a:r>
              <a:r>
                <a:rPr kumimoji="0" lang="en-US" altLang="zh-CN" sz="20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ah</a:t>
              </a:r>
              <a:endParaRPr kumimoji="0" lang="en-US" altLang="zh-CN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Group 9"/>
          <p:cNvGrpSpPr/>
          <p:nvPr/>
        </p:nvGrpSpPr>
        <p:grpSpPr bwMode="auto">
          <a:xfrm>
            <a:off x="2357808" y="2802236"/>
            <a:ext cx="1033260" cy="540527"/>
            <a:chOff x="-175" y="-16"/>
            <a:chExt cx="908" cy="475"/>
          </a:xfrm>
        </p:grpSpPr>
        <p:sp>
          <p:nvSpPr>
            <p:cNvPr id="29" name="Line 10"/>
            <p:cNvSpPr>
              <a:spLocks noChangeShapeType="1"/>
            </p:cNvSpPr>
            <p:nvPr/>
          </p:nvSpPr>
          <p:spPr bwMode="auto">
            <a:xfrm rot="1555355" flipV="1">
              <a:off x="61" y="-16"/>
              <a:ext cx="513" cy="24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11"/>
            <p:cNvSpPr txBox="1">
              <a:spLocks noChangeArrowheads="1"/>
            </p:cNvSpPr>
            <p:nvPr/>
          </p:nvSpPr>
          <p:spPr bwMode="auto">
            <a:xfrm>
              <a:off x="-175" y="107"/>
              <a:ext cx="908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推导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Group 12"/>
          <p:cNvGrpSpPr/>
          <p:nvPr/>
        </p:nvGrpSpPr>
        <p:grpSpPr bwMode="auto">
          <a:xfrm>
            <a:off x="4786705" y="1817220"/>
            <a:ext cx="1258575" cy="2328249"/>
            <a:chOff x="-88" y="-199"/>
            <a:chExt cx="1106" cy="2046"/>
          </a:xfrm>
        </p:grpSpPr>
        <p:sp>
          <p:nvSpPr>
            <p:cNvPr id="33" name="Line 13"/>
            <p:cNvSpPr>
              <a:spLocks noChangeShapeType="1"/>
            </p:cNvSpPr>
            <p:nvPr/>
          </p:nvSpPr>
          <p:spPr bwMode="auto">
            <a:xfrm rot="20499240" flipH="1">
              <a:off x="218" y="414"/>
              <a:ext cx="699" cy="103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14"/>
            <p:cNvSpPr>
              <a:spLocks noChangeShapeType="1"/>
            </p:cNvSpPr>
            <p:nvPr/>
          </p:nvSpPr>
          <p:spPr bwMode="auto">
            <a:xfrm flipH="1" flipV="1">
              <a:off x="211" y="1276"/>
              <a:ext cx="670" cy="468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15"/>
            <p:cNvSpPr txBox="1">
              <a:spLocks noChangeArrowheads="1"/>
            </p:cNvSpPr>
            <p:nvPr/>
          </p:nvSpPr>
          <p:spPr bwMode="auto">
            <a:xfrm>
              <a:off x="66" y="-199"/>
              <a:ext cx="952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转化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16"/>
            <p:cNvSpPr txBox="1">
              <a:spLocks noChangeArrowheads="1"/>
            </p:cNvSpPr>
            <p:nvPr/>
          </p:nvSpPr>
          <p:spPr bwMode="auto">
            <a:xfrm>
              <a:off x="-88" y="1495"/>
              <a:ext cx="862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转化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17"/>
          <p:cNvGrpSpPr/>
          <p:nvPr/>
        </p:nvGrpSpPr>
        <p:grpSpPr bwMode="auto">
          <a:xfrm>
            <a:off x="5163019" y="2673292"/>
            <a:ext cx="1186884" cy="1234678"/>
            <a:chOff x="54" y="-173"/>
            <a:chExt cx="1043" cy="1085"/>
          </a:xfrm>
        </p:grpSpPr>
        <p:grpSp>
          <p:nvGrpSpPr>
            <p:cNvPr id="38" name="Group 18"/>
            <p:cNvGrpSpPr/>
            <p:nvPr/>
          </p:nvGrpSpPr>
          <p:grpSpPr bwMode="auto">
            <a:xfrm>
              <a:off x="87" y="-173"/>
              <a:ext cx="730" cy="1085"/>
              <a:chOff x="87" y="-173"/>
              <a:chExt cx="730" cy="1085"/>
            </a:xfrm>
          </p:grpSpPr>
          <p:sp>
            <p:nvSpPr>
              <p:cNvPr id="40" name="Line 19"/>
              <p:cNvSpPr>
                <a:spLocks noChangeShapeType="1"/>
              </p:cNvSpPr>
              <p:nvPr/>
            </p:nvSpPr>
            <p:spPr bwMode="auto">
              <a:xfrm rot="19591879">
                <a:off x="87" y="-173"/>
                <a:ext cx="730" cy="9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Line 20"/>
              <p:cNvSpPr>
                <a:spLocks noChangeShapeType="1"/>
              </p:cNvSpPr>
              <p:nvPr/>
            </p:nvSpPr>
            <p:spPr bwMode="auto">
              <a:xfrm>
                <a:off x="116" y="430"/>
                <a:ext cx="654" cy="482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9" name="Text Box 21"/>
            <p:cNvSpPr txBox="1">
              <a:spLocks noChangeArrowheads="1"/>
            </p:cNvSpPr>
            <p:nvPr/>
          </p:nvSpPr>
          <p:spPr bwMode="auto">
            <a:xfrm>
              <a:off x="54" y="193"/>
              <a:ext cx="1043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推导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Group 22"/>
          <p:cNvGrpSpPr/>
          <p:nvPr/>
        </p:nvGrpSpPr>
        <p:grpSpPr bwMode="auto">
          <a:xfrm>
            <a:off x="5928092" y="1980811"/>
            <a:ext cx="2409045" cy="2902915"/>
            <a:chOff x="-121" y="0"/>
            <a:chExt cx="2117" cy="2551"/>
          </a:xfrm>
        </p:grpSpPr>
        <p:grpSp>
          <p:nvGrpSpPr>
            <p:cNvPr id="43" name="Group 23"/>
            <p:cNvGrpSpPr/>
            <p:nvPr/>
          </p:nvGrpSpPr>
          <p:grpSpPr bwMode="auto">
            <a:xfrm>
              <a:off x="-47" y="0"/>
              <a:ext cx="2043" cy="2145"/>
              <a:chOff x="-47" y="0"/>
              <a:chExt cx="2043" cy="2145"/>
            </a:xfrm>
          </p:grpSpPr>
          <p:sp>
            <p:nvSpPr>
              <p:cNvPr id="46" name="Line 24"/>
              <p:cNvSpPr>
                <a:spLocks noChangeShapeType="1"/>
              </p:cNvSpPr>
              <p:nvPr/>
            </p:nvSpPr>
            <p:spPr bwMode="auto">
              <a:xfrm flipH="1">
                <a:off x="1361" y="46"/>
                <a:ext cx="624" cy="72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prstDash val="dash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47" name="Group 25"/>
              <p:cNvGrpSpPr/>
              <p:nvPr/>
            </p:nvGrpSpPr>
            <p:grpSpPr bwMode="auto">
              <a:xfrm>
                <a:off x="-47" y="0"/>
                <a:ext cx="2043" cy="2145"/>
                <a:chOff x="-47" y="0"/>
                <a:chExt cx="2043" cy="2145"/>
              </a:xfrm>
            </p:grpSpPr>
            <p:grpSp>
              <p:nvGrpSpPr>
                <p:cNvPr id="48" name="Group 26"/>
                <p:cNvGrpSpPr/>
                <p:nvPr/>
              </p:nvGrpSpPr>
              <p:grpSpPr bwMode="auto">
                <a:xfrm>
                  <a:off x="141" y="0"/>
                  <a:ext cx="1855" cy="720"/>
                  <a:chOff x="0" y="0"/>
                  <a:chExt cx="1824" cy="720"/>
                </a:xfrm>
              </p:grpSpPr>
              <p:sp>
                <p:nvSpPr>
                  <p:cNvPr id="52" name="AutoShape 2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200" cy="720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00CC99"/>
                  </a:solidFill>
                  <a:ln w="38100">
                    <a:solidFill>
                      <a:srgbClr val="000000"/>
                    </a:solidFill>
                    <a:miter lim="800000"/>
                  </a:ln>
                </p:spPr>
                <p:txBody>
                  <a:bodyPr wrap="none" anchor="ctr"/>
                  <a:lstStyle>
                    <a:lvl1pPr>
                      <a:spcBef>
                        <a:spcPct val="20000"/>
                      </a:spcBef>
                      <a:buChar char="•"/>
                      <a:defRPr sz="3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spcBef>
                        <a:spcPct val="20000"/>
                      </a:spcBef>
                      <a:buChar char="–"/>
                      <a:defRPr sz="28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spcBef>
                        <a:spcPct val="20000"/>
                      </a:spcBef>
                      <a:buChar char="•"/>
                      <a:defRPr sz="24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spcBef>
                        <a:spcPct val="20000"/>
                      </a:spcBef>
                      <a:buChar char="–"/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spcBef>
                        <a:spcPct val="20000"/>
                      </a:spcBef>
                      <a:buChar char="»"/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har char="»"/>
                      <a:defRPr sz="2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defRPr>
                    </a:lvl9pPr>
                  </a:lstStyle>
                  <a:p>
                    <a:pPr marL="0" marR="0" lvl="0" indent="0" algn="ctr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3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624" y="0"/>
                    <a:ext cx="12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00"/>
                    </a:solidFill>
                    <a:prstDash val="sysDot"/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grpSp>
              <p:nvGrpSpPr>
                <p:cNvPr id="49" name="Group 29"/>
                <p:cNvGrpSpPr/>
                <p:nvPr/>
              </p:nvGrpSpPr>
              <p:grpSpPr bwMode="auto">
                <a:xfrm>
                  <a:off x="-47" y="1377"/>
                  <a:ext cx="1769" cy="768"/>
                  <a:chOff x="-51" y="-145"/>
                  <a:chExt cx="1920" cy="528"/>
                </a:xfrm>
              </p:grpSpPr>
              <p:sp>
                <p:nvSpPr>
                  <p:cNvPr id="50" name="AutoShape 30"/>
                  <p:cNvSpPr/>
                  <p:nvPr/>
                </p:nvSpPr>
                <p:spPr bwMode="auto">
                  <a:xfrm rot="10784961">
                    <a:off x="-51" y="-145"/>
                    <a:ext cx="1152" cy="52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 w 21600"/>
                      <a:gd name="T3" fmla="*/ 0 h 21600"/>
                      <a:gd name="T4" fmla="*/ 2 w 21600"/>
                      <a:gd name="T5" fmla="*/ 0 h 21600"/>
                      <a:gd name="T6" fmla="*/ 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00 w 21600"/>
                      <a:gd name="T13" fmla="*/ 4500 h 21600"/>
                      <a:gd name="T14" fmla="*/ 17100 w 21600"/>
                      <a:gd name="T15" fmla="*/ 171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CC99"/>
                  </a:solidFill>
                  <a:ln w="38100" cmpd="sng">
                    <a:solidFill>
                      <a:srgbClr val="000000"/>
                    </a:solidFill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51" name="AutoShape 31"/>
                  <p:cNvSpPr/>
                  <p:nvPr/>
                </p:nvSpPr>
                <p:spPr bwMode="auto">
                  <a:xfrm>
                    <a:off x="813" y="-145"/>
                    <a:ext cx="1056" cy="52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1 w 21600"/>
                      <a:gd name="T3" fmla="*/ 0 h 21600"/>
                      <a:gd name="T4" fmla="*/ 2 w 21600"/>
                      <a:gd name="T5" fmla="*/ 0 h 21600"/>
                      <a:gd name="T6" fmla="*/ 3 w 21600"/>
                      <a:gd name="T7" fmla="*/ 0 h 2160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4500 w 21600"/>
                      <a:gd name="T13" fmla="*/ 4500 h 21600"/>
                      <a:gd name="T14" fmla="*/ 17100 w 21600"/>
                      <a:gd name="T15" fmla="*/ 17100 h 21600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21600" h="21600">
                        <a:moveTo>
                          <a:pt x="0" y="0"/>
                        </a:moveTo>
                        <a:lnTo>
                          <a:pt x="5400" y="21600"/>
                        </a:lnTo>
                        <a:lnTo>
                          <a:pt x="16200" y="21600"/>
                        </a:lnTo>
                        <a:lnTo>
                          <a:pt x="21600" y="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38100" cmpd="sng">
                    <a:solidFill>
                      <a:srgbClr val="000000"/>
                    </a:solidFill>
                    <a:prstDash val="dashDot"/>
                    <a:round/>
                  </a:ln>
                </p:spPr>
                <p:txBody>
                  <a:bodyPr wrap="none" anchor="ctr"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0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sp>
          <p:nvSpPr>
            <p:cNvPr id="44" name="Text Box 32"/>
            <p:cNvSpPr txBox="1">
              <a:spLocks noChangeArrowheads="1"/>
            </p:cNvSpPr>
            <p:nvPr/>
          </p:nvSpPr>
          <p:spPr bwMode="auto">
            <a:xfrm>
              <a:off x="-121" y="2145"/>
              <a:ext cx="1881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S=(</a:t>
              </a:r>
              <a:r>
                <a:rPr kumimoji="0" lang="en-US" altLang="zh-CN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kumimoji="0" lang="en-US" altLang="zh-CN" sz="2400" b="1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r>
                <a:rPr kumimoji="0" lang="en-US" altLang="zh-CN" sz="2400" b="1" i="1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÷2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33"/>
            <p:cNvSpPr txBox="1">
              <a:spLocks noChangeArrowheads="1"/>
            </p:cNvSpPr>
            <p:nvPr/>
          </p:nvSpPr>
          <p:spPr bwMode="auto">
            <a:xfrm>
              <a:off x="279" y="788"/>
              <a:ext cx="1296" cy="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S=</a:t>
              </a:r>
              <a:r>
                <a:rPr kumimoji="0" lang="en-US" altLang="zh-CN" sz="2400" b="1" i="1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ea typeface="楷体" panose="02010609060101010101" pitchFamily="49" charset="-122"/>
                  <a:cs typeface="Times New Roman" panose="02020603050405020304" pitchFamily="18" charset="0"/>
                </a:rPr>
                <a:t>ah</a:t>
              </a:r>
              <a:r>
                <a:rPr kumimoji="0" lang="en-US" altLang="zh-CN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÷2</a:t>
              </a:r>
              <a:endPara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Group 34"/>
          <p:cNvGrpSpPr/>
          <p:nvPr/>
        </p:nvGrpSpPr>
        <p:grpSpPr bwMode="auto">
          <a:xfrm>
            <a:off x="2499413" y="2407015"/>
            <a:ext cx="979776" cy="567838"/>
            <a:chOff x="-50" y="139"/>
            <a:chExt cx="861" cy="499"/>
          </a:xfrm>
        </p:grpSpPr>
        <p:grpSp>
          <p:nvGrpSpPr>
            <p:cNvPr id="55" name="Group 35"/>
            <p:cNvGrpSpPr/>
            <p:nvPr/>
          </p:nvGrpSpPr>
          <p:grpSpPr bwMode="auto">
            <a:xfrm>
              <a:off x="-50" y="139"/>
              <a:ext cx="861" cy="499"/>
              <a:chOff x="-50" y="139"/>
              <a:chExt cx="861" cy="499"/>
            </a:xfrm>
          </p:grpSpPr>
          <p:sp>
            <p:nvSpPr>
              <p:cNvPr id="57" name="Line 36"/>
              <p:cNvSpPr>
                <a:spLocks noChangeShapeType="1"/>
              </p:cNvSpPr>
              <p:nvPr/>
            </p:nvSpPr>
            <p:spPr bwMode="auto">
              <a:xfrm rot="1740784" flipH="1">
                <a:off x="0" y="272"/>
                <a:ext cx="613" cy="36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8" name="Text Box 37"/>
              <p:cNvSpPr txBox="1">
                <a:spLocks noChangeArrowheads="1"/>
              </p:cNvSpPr>
              <p:nvPr/>
            </p:nvSpPr>
            <p:spPr bwMode="auto">
              <a:xfrm>
                <a:off x="-50" y="139"/>
                <a:ext cx="861" cy="3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转化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6" name="Line 38"/>
            <p:cNvSpPr>
              <a:spLocks noChangeShapeType="1"/>
            </p:cNvSpPr>
            <p:nvPr/>
          </p:nvSpPr>
          <p:spPr bwMode="auto">
            <a:xfrm flipH="1">
              <a:off x="45" y="454"/>
              <a:ext cx="59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9" name="Rectangle 40"/>
          <p:cNvSpPr>
            <a:spLocks noChangeArrowheads="1"/>
          </p:cNvSpPr>
          <p:nvPr/>
        </p:nvSpPr>
        <p:spPr bwMode="auto">
          <a:xfrm>
            <a:off x="3805257" y="1423692"/>
            <a:ext cx="805669" cy="723737"/>
          </a:xfrm>
          <a:prstGeom prst="rect">
            <a:avLst/>
          </a:prstGeom>
          <a:solidFill>
            <a:srgbClr val="00CC99"/>
          </a:solidFill>
          <a:ln w="9525">
            <a:solidFill>
              <a:srgbClr val="000000"/>
            </a:solidFill>
            <a:miter lim="800000"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S=</a:t>
            </a:r>
            <a:r>
              <a:rPr kumimoji="0" lang="en-US" altLang="zh-CN" sz="2000" b="1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0" lang="en-US" altLang="zh-CN" sz="2000" b="1" i="0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kumimoji="0" lang="en-US" altLang="zh-CN" sz="2000" b="1" i="0" u="none" strike="noStrike" kern="0" cap="none" spc="0" normalizeH="0" baseline="3000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Group 42"/>
          <p:cNvGrpSpPr/>
          <p:nvPr/>
        </p:nvGrpSpPr>
        <p:grpSpPr bwMode="auto">
          <a:xfrm>
            <a:off x="2017559" y="3797919"/>
            <a:ext cx="1388303" cy="633843"/>
            <a:chOff x="-361" y="-56"/>
            <a:chExt cx="1220" cy="557"/>
          </a:xfrm>
        </p:grpSpPr>
        <p:grpSp>
          <p:nvGrpSpPr>
            <p:cNvPr id="61" name="Group 43"/>
            <p:cNvGrpSpPr/>
            <p:nvPr/>
          </p:nvGrpSpPr>
          <p:grpSpPr bwMode="auto">
            <a:xfrm rot="2407530">
              <a:off x="-361" y="-56"/>
              <a:ext cx="935" cy="557"/>
              <a:chOff x="-537" y="51"/>
              <a:chExt cx="1152" cy="592"/>
            </a:xfrm>
          </p:grpSpPr>
          <p:sp>
            <p:nvSpPr>
              <p:cNvPr id="63" name="Line 44"/>
              <p:cNvSpPr>
                <a:spLocks noChangeShapeType="1"/>
              </p:cNvSpPr>
              <p:nvPr/>
            </p:nvSpPr>
            <p:spPr bwMode="auto">
              <a:xfrm rot="1740784" flipH="1">
                <a:off x="2" y="277"/>
                <a:ext cx="613" cy="366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Text Box 45"/>
              <p:cNvSpPr txBox="1">
                <a:spLocks noChangeArrowheads="1"/>
              </p:cNvSpPr>
              <p:nvPr/>
            </p:nvSpPr>
            <p:spPr bwMode="auto">
              <a:xfrm rot="19362705">
                <a:off x="-537" y="51"/>
                <a:ext cx="860" cy="3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转化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2" name="Line 46"/>
            <p:cNvSpPr>
              <a:spLocks noChangeShapeType="1"/>
            </p:cNvSpPr>
            <p:nvPr/>
          </p:nvSpPr>
          <p:spPr bwMode="auto">
            <a:xfrm rot="2097938" flipH="1" flipV="1">
              <a:off x="-213" y="-10"/>
              <a:ext cx="1072" cy="139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624512" y="3233193"/>
            <a:ext cx="723114" cy="1169821"/>
            <a:chOff x="3641440" y="3739078"/>
            <a:chExt cx="917752" cy="1631959"/>
          </a:xfrm>
        </p:grpSpPr>
        <p:sp>
          <p:nvSpPr>
            <p:cNvPr id="66" name="Text Box 41"/>
            <p:cNvSpPr txBox="1">
              <a:spLocks noChangeArrowheads="1"/>
            </p:cNvSpPr>
            <p:nvPr/>
          </p:nvSpPr>
          <p:spPr bwMode="auto">
            <a:xfrm rot="2700000">
              <a:off x="3635467" y="4238215"/>
              <a:ext cx="1339644" cy="507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推导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Line 47"/>
            <p:cNvSpPr>
              <a:spLocks noChangeShapeType="1"/>
            </p:cNvSpPr>
            <p:nvPr/>
          </p:nvSpPr>
          <p:spPr bwMode="auto">
            <a:xfrm rot="4004260" flipV="1">
              <a:off x="3190291" y="4190227"/>
              <a:ext cx="1631959" cy="72966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07803" y="1673547"/>
            <a:ext cx="1228988" cy="741700"/>
            <a:chOff x="3253935" y="1443578"/>
            <a:chExt cx="1714500" cy="1034709"/>
          </a:xfrm>
        </p:grpSpPr>
        <p:sp>
          <p:nvSpPr>
            <p:cNvPr id="69" name="Line 49"/>
            <p:cNvSpPr>
              <a:spLocks noChangeShapeType="1"/>
            </p:cNvSpPr>
            <p:nvPr/>
          </p:nvSpPr>
          <p:spPr bwMode="auto">
            <a:xfrm flipV="1">
              <a:off x="3253935" y="1563887"/>
              <a:ext cx="1714500" cy="9144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Text Box 50"/>
            <p:cNvSpPr txBox="1">
              <a:spLocks noChangeArrowheads="1"/>
            </p:cNvSpPr>
            <p:nvPr/>
          </p:nvSpPr>
          <p:spPr bwMode="auto">
            <a:xfrm rot="20043464">
              <a:off x="3319913" y="1443578"/>
              <a:ext cx="1174749" cy="558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推导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79500" y="963295"/>
            <a:ext cx="7348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小组交流：说一说平面图形面积之间有什么样的关系？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19" grpId="0" bldLvl="0" animBg="1"/>
      <p:bldP spid="59" grpId="0" bldLvl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圆角矩形 55"/>
          <p:cNvSpPr/>
          <p:nvPr/>
        </p:nvSpPr>
        <p:spPr>
          <a:xfrm>
            <a:off x="2339752" y="627534"/>
            <a:ext cx="4113995" cy="5618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立体图形体积之间的关系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1240996" y="1520757"/>
            <a:ext cx="1847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rgbClr val="949D23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30000"/>
              </a:lnSpc>
              <a:spcAft>
                <a:spcPts val="600"/>
              </a:spcAft>
              <a:buClr>
                <a:srgbClr val="DCE382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>
              <a:solidFill>
                <a:srgbClr val="3F414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Group 6"/>
          <p:cNvGrpSpPr/>
          <p:nvPr/>
        </p:nvGrpSpPr>
        <p:grpSpPr bwMode="auto">
          <a:xfrm>
            <a:off x="6991707" y="1336048"/>
            <a:ext cx="1026955" cy="1393250"/>
            <a:chOff x="-1" y="0"/>
            <a:chExt cx="1135" cy="817"/>
          </a:xfrm>
        </p:grpSpPr>
        <p:sp>
          <p:nvSpPr>
            <p:cNvPr id="25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134" cy="817"/>
            </a:xfrm>
            <a:prstGeom prst="cube">
              <a:avLst>
                <a:gd name="adj" fmla="val 25000"/>
              </a:avLst>
            </a:prstGeom>
            <a:solidFill>
              <a:srgbClr val="83B40D"/>
            </a:solidFill>
            <a:ln w="9525">
              <a:solidFill>
                <a:srgbClr val="FF0000"/>
              </a:solidFill>
              <a:miter lim="800000"/>
            </a:ln>
          </p:spPr>
          <p:txBody>
            <a:bodyPr wrap="none" anchor="ctr"/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marL="0" marR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Line 8"/>
            <p:cNvSpPr>
              <a:spLocks noChangeShapeType="1"/>
            </p:cNvSpPr>
            <p:nvPr/>
          </p:nvSpPr>
          <p:spPr bwMode="auto">
            <a:xfrm flipH="1">
              <a:off x="-1" y="661"/>
              <a:ext cx="283" cy="156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9"/>
            <p:cNvSpPr>
              <a:spLocks noChangeShapeType="1"/>
            </p:cNvSpPr>
            <p:nvPr/>
          </p:nvSpPr>
          <p:spPr bwMode="auto">
            <a:xfrm flipH="1">
              <a:off x="282" y="658"/>
              <a:ext cx="852" cy="0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Line 10"/>
            <p:cNvSpPr>
              <a:spLocks noChangeShapeType="1"/>
            </p:cNvSpPr>
            <p:nvPr/>
          </p:nvSpPr>
          <p:spPr bwMode="auto">
            <a:xfrm>
              <a:off x="263" y="0"/>
              <a:ext cx="19" cy="655"/>
            </a:xfrm>
            <a:prstGeom prst="line">
              <a:avLst/>
            </a:prstGeom>
            <a:noFill/>
            <a:ln w="9525" cap="rnd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258826" y="2443796"/>
            <a:ext cx="1551784" cy="773027"/>
            <a:chOff x="4256011" y="2952193"/>
            <a:chExt cx="1551784" cy="773027"/>
          </a:xfrm>
        </p:grpSpPr>
        <p:sp>
          <p:nvSpPr>
            <p:cNvPr id="30" name="Text Box 31"/>
            <p:cNvSpPr txBox="1">
              <a:spLocks noChangeArrowheads="1"/>
            </p:cNvSpPr>
            <p:nvPr/>
          </p:nvSpPr>
          <p:spPr bwMode="auto">
            <a:xfrm>
              <a:off x="4406032" y="3263555"/>
              <a:ext cx="140176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推导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下箭头 30"/>
            <p:cNvSpPr>
              <a:spLocks noChangeArrowheads="1"/>
            </p:cNvSpPr>
            <p:nvPr/>
          </p:nvSpPr>
          <p:spPr bwMode="auto">
            <a:xfrm rot="5400000">
              <a:off x="4691673" y="2516531"/>
              <a:ext cx="209353" cy="1080678"/>
            </a:xfrm>
            <a:prstGeom prst="downArrow">
              <a:avLst>
                <a:gd name="adj1" fmla="val 48713"/>
                <a:gd name="adj2" fmla="val 88194"/>
              </a:avLst>
            </a:prstGeom>
            <a:solidFill>
              <a:srgbClr val="0000FF"/>
            </a:solidFill>
            <a:ln w="9525" algn="ctr">
              <a:solidFill>
                <a:srgbClr val="0000FF"/>
              </a:solidFill>
              <a:round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19917" y="1398063"/>
            <a:ext cx="1716911" cy="705404"/>
            <a:chOff x="7417102" y="1906460"/>
            <a:chExt cx="1716911" cy="705404"/>
          </a:xfrm>
        </p:grpSpPr>
        <p:sp>
          <p:nvSpPr>
            <p:cNvPr id="33" name="Text Box 26"/>
            <p:cNvSpPr txBox="1">
              <a:spLocks noChangeArrowheads="1"/>
            </p:cNvSpPr>
            <p:nvPr/>
          </p:nvSpPr>
          <p:spPr bwMode="auto">
            <a:xfrm>
              <a:off x="7621125" y="1906460"/>
              <a:ext cx="151288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转化</a:t>
              </a:r>
              <a:endPara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下箭头 33"/>
            <p:cNvSpPr>
              <a:spLocks noChangeArrowheads="1"/>
            </p:cNvSpPr>
            <p:nvPr/>
          </p:nvSpPr>
          <p:spPr bwMode="auto">
            <a:xfrm rot="16200000">
              <a:off x="7848486" y="1937587"/>
              <a:ext cx="242893" cy="1105662"/>
            </a:xfrm>
            <a:prstGeom prst="downArrow">
              <a:avLst>
                <a:gd name="adj1" fmla="val 48713"/>
                <a:gd name="adj2" fmla="val 88279"/>
              </a:avLst>
            </a:prstGeom>
            <a:solidFill>
              <a:srgbClr val="0000FF"/>
            </a:solidFill>
            <a:ln w="9525" algn="ctr">
              <a:solidFill>
                <a:srgbClr val="0000FF"/>
              </a:solidFill>
              <a:round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297704" y="1610567"/>
            <a:ext cx="1496238" cy="631457"/>
            <a:chOff x="4294889" y="2118964"/>
            <a:chExt cx="1496238" cy="631457"/>
          </a:xfrm>
        </p:grpSpPr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4422702" y="2118964"/>
              <a:ext cx="136842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转化</a:t>
              </a:r>
              <a:endPara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下箭头 36"/>
            <p:cNvSpPr>
              <a:spLocks noChangeArrowheads="1"/>
            </p:cNvSpPr>
            <p:nvPr/>
          </p:nvSpPr>
          <p:spPr bwMode="auto">
            <a:xfrm rot="16200000">
              <a:off x="4730551" y="2105408"/>
              <a:ext cx="209351" cy="1080676"/>
            </a:xfrm>
            <a:prstGeom prst="downArrow">
              <a:avLst>
                <a:gd name="adj1" fmla="val 48713"/>
                <a:gd name="adj2" fmla="val 88195"/>
              </a:avLst>
            </a:prstGeom>
            <a:solidFill>
              <a:srgbClr val="0000FF"/>
            </a:solidFill>
            <a:ln w="9525" algn="ctr">
              <a:solidFill>
                <a:srgbClr val="0000FF"/>
              </a:solidFill>
              <a:round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369044" y="2346099"/>
            <a:ext cx="1685733" cy="697278"/>
            <a:chOff x="7366229" y="2854496"/>
            <a:chExt cx="1685733" cy="697278"/>
          </a:xfrm>
        </p:grpSpPr>
        <p:sp>
          <p:nvSpPr>
            <p:cNvPr id="40" name="Text Box 29"/>
            <p:cNvSpPr txBox="1">
              <a:spLocks noChangeArrowheads="1"/>
            </p:cNvSpPr>
            <p:nvPr/>
          </p:nvSpPr>
          <p:spPr bwMode="auto">
            <a:xfrm>
              <a:off x="7656550" y="3090109"/>
              <a:ext cx="13954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推导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下箭头 40"/>
            <p:cNvSpPr>
              <a:spLocks noChangeArrowheads="1"/>
            </p:cNvSpPr>
            <p:nvPr/>
          </p:nvSpPr>
          <p:spPr bwMode="auto">
            <a:xfrm rot="5400000">
              <a:off x="7816342" y="2404383"/>
              <a:ext cx="226014" cy="1126239"/>
            </a:xfrm>
            <a:prstGeom prst="downArrow">
              <a:avLst>
                <a:gd name="adj1" fmla="val 48713"/>
                <a:gd name="adj2" fmla="val 88016"/>
              </a:avLst>
            </a:prstGeom>
            <a:solidFill>
              <a:srgbClr val="0000FF"/>
            </a:solidFill>
            <a:ln w="9525" algn="ctr">
              <a:solidFill>
                <a:srgbClr val="0000FF"/>
              </a:solidFill>
              <a:round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2" name="Text Box 26"/>
          <p:cNvSpPr txBox="1">
            <a:spLocks noChangeArrowheads="1"/>
          </p:cNvSpPr>
          <p:nvPr/>
        </p:nvSpPr>
        <p:spPr bwMode="auto">
          <a:xfrm>
            <a:off x="7136828" y="848006"/>
            <a:ext cx="2008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just">
              <a:lnSpc>
                <a:spcPct val="110000"/>
              </a:lnSpc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"/>
              <a:defRPr sz="2000">
                <a:solidFill>
                  <a:srgbClr val="949D23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algn="just">
              <a:lnSpc>
                <a:spcPct val="130000"/>
              </a:lnSpc>
              <a:spcAft>
                <a:spcPts val="600"/>
              </a:spcAft>
              <a:buClr>
                <a:srgbClr val="DCE382"/>
              </a:buClr>
              <a:buFont typeface="幼圆" panose="02010509060101010101" pitchFamily="49" charset="-122"/>
              <a:buChar char=" "/>
              <a:defRPr sz="1600">
                <a:solidFill>
                  <a:srgbClr val="7D7D7D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9pPr>
          </a:lstStyle>
          <a:p>
            <a:pPr algn="l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V=</a:t>
            </a:r>
            <a:r>
              <a:rPr lang="en-US" altLang="zh-CN" sz="2400" b="1" i="1" dirty="0" err="1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abh</a:t>
            </a:r>
            <a:endParaRPr lang="zh-CN" altLang="en-US" sz="2400" b="1" i="1" dirty="0">
              <a:solidFill>
                <a:srgbClr val="FF33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071292" y="3396269"/>
            <a:ext cx="1434345" cy="1479737"/>
            <a:chOff x="8866272" y="4277578"/>
            <a:chExt cx="1434345" cy="1479737"/>
          </a:xfrm>
        </p:grpSpPr>
        <p:grpSp>
          <p:nvGrpSpPr>
            <p:cNvPr id="44" name="Group 6"/>
            <p:cNvGrpSpPr/>
            <p:nvPr/>
          </p:nvGrpSpPr>
          <p:grpSpPr bwMode="auto">
            <a:xfrm>
              <a:off x="8866272" y="4277578"/>
              <a:ext cx="1038225" cy="1013073"/>
              <a:chOff x="0" y="0"/>
              <a:chExt cx="1134" cy="817"/>
            </a:xfrm>
          </p:grpSpPr>
          <p:sp>
            <p:nvSpPr>
              <p:cNvPr id="46" name="AutoShap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4" cy="817"/>
              </a:xfrm>
              <a:prstGeom prst="cube">
                <a:avLst>
                  <a:gd name="adj" fmla="val 25000"/>
                </a:avLst>
              </a:prstGeom>
              <a:solidFill>
                <a:srgbClr val="83B40D"/>
              </a:solidFill>
              <a:ln w="9525">
                <a:solidFill>
                  <a:srgbClr val="FF0000"/>
                </a:solidFill>
                <a:miter lim="800000"/>
              </a:ln>
            </p:spPr>
            <p:txBody>
              <a:bodyPr wrap="none" anchor="ctr"/>
              <a:lstStyle>
                <a:lvl1pPr algn="just">
                  <a:lnSpc>
                    <a:spcPct val="110000"/>
                  </a:lnSpc>
                  <a:spcBef>
                    <a:spcPts val="18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000">
                    <a:solidFill>
                      <a:srgbClr val="949D2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DCE382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rgbClr val="7D7D7D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marL="0" marR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8" name="Line 8"/>
              <p:cNvSpPr>
                <a:spLocks noChangeShapeType="1"/>
              </p:cNvSpPr>
              <p:nvPr/>
            </p:nvSpPr>
            <p:spPr bwMode="auto">
              <a:xfrm flipH="1">
                <a:off x="0" y="589"/>
                <a:ext cx="227" cy="227"/>
              </a:xfrm>
              <a:prstGeom prst="line">
                <a:avLst/>
              </a:prstGeom>
              <a:noFill/>
              <a:ln w="952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9" name="Line 9"/>
              <p:cNvSpPr>
                <a:spLocks noChangeShapeType="1"/>
              </p:cNvSpPr>
              <p:nvPr/>
            </p:nvSpPr>
            <p:spPr bwMode="auto">
              <a:xfrm flipH="1">
                <a:off x="227" y="589"/>
                <a:ext cx="907" cy="0"/>
              </a:xfrm>
              <a:prstGeom prst="line">
                <a:avLst/>
              </a:prstGeom>
              <a:noFill/>
              <a:ln w="952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0" name="Line 10"/>
              <p:cNvSpPr>
                <a:spLocks noChangeShapeType="1"/>
              </p:cNvSpPr>
              <p:nvPr/>
            </p:nvSpPr>
            <p:spPr bwMode="auto">
              <a:xfrm>
                <a:off x="253" y="0"/>
                <a:ext cx="0" cy="589"/>
              </a:xfrm>
              <a:prstGeom prst="line">
                <a:avLst/>
              </a:prstGeom>
              <a:noFill/>
              <a:ln w="9525" cap="rnd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5" name="Text Box 26"/>
            <p:cNvSpPr txBox="1">
              <a:spLocks noChangeArrowheads="1"/>
            </p:cNvSpPr>
            <p:nvPr/>
          </p:nvSpPr>
          <p:spPr bwMode="auto">
            <a:xfrm>
              <a:off x="8870279" y="5295650"/>
              <a:ext cx="14303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V=</a:t>
              </a:r>
              <a:r>
                <a:rPr lang="en-US" altLang="zh-CN" sz="2400" b="1" i="1" kern="0" dirty="0">
                  <a:solidFill>
                    <a:srgbClr val="FF33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baseline="300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baseline="30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863654" y="1398063"/>
            <a:ext cx="1430338" cy="2381344"/>
            <a:chOff x="5860839" y="1906460"/>
            <a:chExt cx="1430338" cy="2381344"/>
          </a:xfrm>
        </p:grpSpPr>
        <p:grpSp>
          <p:nvGrpSpPr>
            <p:cNvPr id="52" name="Group 3"/>
            <p:cNvGrpSpPr/>
            <p:nvPr/>
          </p:nvGrpSpPr>
          <p:grpSpPr bwMode="auto">
            <a:xfrm>
              <a:off x="5860839" y="1906460"/>
              <a:ext cx="1008062" cy="1655762"/>
              <a:chOff x="0" y="0"/>
              <a:chExt cx="772" cy="1316"/>
            </a:xfrm>
          </p:grpSpPr>
          <p:sp>
            <p:nvSpPr>
              <p:cNvPr id="54" name="AutoShape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71" cy="1316"/>
              </a:xfrm>
              <a:prstGeom prst="can">
                <a:avLst>
                  <a:gd name="adj" fmla="val 42672"/>
                </a:avLst>
              </a:prstGeom>
              <a:solidFill>
                <a:srgbClr val="83B40D"/>
              </a:solidFill>
              <a:ln w="9525">
                <a:solidFill>
                  <a:srgbClr val="FF0000"/>
                </a:solidFill>
                <a:round/>
              </a:ln>
            </p:spPr>
            <p:txBody>
              <a:bodyPr wrap="none" anchor="ctr"/>
              <a:lstStyle>
                <a:lvl1pPr algn="just">
                  <a:lnSpc>
                    <a:spcPct val="110000"/>
                  </a:lnSpc>
                  <a:spcBef>
                    <a:spcPts val="18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000">
                    <a:solidFill>
                      <a:srgbClr val="949D2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DCE382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rgbClr val="7D7D7D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marL="0" marR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Oval 5"/>
              <p:cNvSpPr>
                <a:spLocks noChangeArrowheads="1"/>
              </p:cNvSpPr>
              <p:nvPr/>
            </p:nvSpPr>
            <p:spPr bwMode="auto">
              <a:xfrm>
                <a:off x="0" y="908"/>
                <a:ext cx="772" cy="408"/>
              </a:xfrm>
              <a:prstGeom prst="ellipse">
                <a:avLst/>
              </a:prstGeom>
              <a:solidFill>
                <a:srgbClr val="83B40D"/>
              </a:solidFill>
              <a:ln w="28575" cap="rnd">
                <a:solidFill>
                  <a:srgbClr val="FF0000"/>
                </a:solidFill>
                <a:prstDash val="sysDot"/>
                <a:round/>
              </a:ln>
            </p:spPr>
            <p:txBody>
              <a:bodyPr wrap="none" anchor="ctr"/>
              <a:lstStyle>
                <a:lvl1pPr algn="just">
                  <a:lnSpc>
                    <a:spcPct val="110000"/>
                  </a:lnSpc>
                  <a:spcBef>
                    <a:spcPts val="18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000">
                    <a:solidFill>
                      <a:srgbClr val="949D2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DCE382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rgbClr val="7D7D7D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marL="0" marR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53" name="Text Box 26"/>
            <p:cNvSpPr txBox="1">
              <a:spLocks noChangeArrowheads="1"/>
            </p:cNvSpPr>
            <p:nvPr/>
          </p:nvSpPr>
          <p:spPr bwMode="auto">
            <a:xfrm>
              <a:off x="5860839" y="3826139"/>
              <a:ext cx="14303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None/>
                <a:defRPr/>
              </a:pPr>
              <a:r>
                <a:rPr lang="en-US" altLang="zh-CN" sz="24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V=</a:t>
              </a:r>
              <a:r>
                <a:rPr lang="en-US" altLang="zh-CN" sz="2400" b="1" i="1" kern="0" dirty="0" err="1">
                  <a:solidFill>
                    <a:srgbClr val="FF33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400" b="1" i="1" kern="0" dirty="0">
                <a:solidFill>
                  <a:srgbClr val="FF33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45392" y="1336049"/>
            <a:ext cx="2222080" cy="2741232"/>
            <a:chOff x="2642577" y="1844446"/>
            <a:chExt cx="2222080" cy="2741232"/>
          </a:xfrm>
        </p:grpSpPr>
        <p:grpSp>
          <p:nvGrpSpPr>
            <p:cNvPr id="58" name="Group 11"/>
            <p:cNvGrpSpPr/>
            <p:nvPr/>
          </p:nvGrpSpPr>
          <p:grpSpPr bwMode="auto">
            <a:xfrm>
              <a:off x="2642577" y="1844446"/>
              <a:ext cx="1281492" cy="1809432"/>
              <a:chOff x="0" y="0"/>
              <a:chExt cx="963" cy="1315"/>
            </a:xfrm>
          </p:grpSpPr>
          <p:grpSp>
            <p:nvGrpSpPr>
              <p:cNvPr id="73" name="Group 12"/>
              <p:cNvGrpSpPr/>
              <p:nvPr/>
            </p:nvGrpSpPr>
            <p:grpSpPr bwMode="auto">
              <a:xfrm>
                <a:off x="0" y="0"/>
                <a:ext cx="963" cy="1315"/>
                <a:chOff x="0" y="0"/>
                <a:chExt cx="963" cy="1315"/>
              </a:xfrm>
            </p:grpSpPr>
            <p:grpSp>
              <p:nvGrpSpPr>
                <p:cNvPr id="75" name="Group 13"/>
                <p:cNvGrpSpPr/>
                <p:nvPr/>
              </p:nvGrpSpPr>
              <p:grpSpPr bwMode="auto">
                <a:xfrm>
                  <a:off x="0" y="0"/>
                  <a:ext cx="953" cy="1315"/>
                  <a:chOff x="0" y="0"/>
                  <a:chExt cx="953" cy="1315"/>
                </a:xfrm>
              </p:grpSpPr>
              <p:sp>
                <p:nvSpPr>
                  <p:cNvPr id="77" name="Oval 1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16"/>
                    <a:ext cx="953" cy="499"/>
                  </a:xfrm>
                  <a:prstGeom prst="ellipse">
                    <a:avLst/>
                  </a:prstGeom>
                  <a:solidFill>
                    <a:srgbClr val="83B40D"/>
                  </a:solidFill>
                  <a:ln w="9525">
                    <a:solidFill>
                      <a:srgbClr val="FF0000"/>
                    </a:solidFill>
                    <a:round/>
                  </a:ln>
                </p:spPr>
                <p:txBody>
                  <a:bodyPr wrap="none" anchor="ctr"/>
                  <a:lstStyle>
                    <a:lvl1pPr algn="just">
                      <a:lnSpc>
                        <a:spcPct val="110000"/>
                      </a:lnSpc>
                      <a:spcBef>
                        <a:spcPts val="1800"/>
                      </a:spcBef>
                      <a:buClr>
                        <a:schemeClr val="accent1"/>
                      </a:buClr>
                      <a:buSzPct val="70000"/>
                      <a:buFont typeface="Wingdings" panose="05000000000000000000" pitchFamily="2" charset="2"/>
                      <a:buChar char=""/>
                      <a:defRPr sz="2000">
                        <a:solidFill>
                          <a:srgbClr val="949D23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defRPr>
                    </a:lvl1pPr>
                    <a:lvl2pPr marL="742950" indent="-285750" algn="just">
                      <a:lnSpc>
                        <a:spcPct val="130000"/>
                      </a:lnSpc>
                      <a:spcAft>
                        <a:spcPts val="600"/>
                      </a:spcAft>
                      <a:buClr>
                        <a:srgbClr val="DCE382"/>
                      </a:buClr>
                      <a:buFont typeface="幼圆" panose="02010509060101010101" pitchFamily="49" charset="-122"/>
                      <a:buChar char=" "/>
                      <a:defRPr sz="1600">
                        <a:solidFill>
                          <a:srgbClr val="7D7D7D"/>
                        </a:solidFill>
                        <a:latin typeface="幼圆" panose="02010509060101010101" pitchFamily="49" charset="-122"/>
                        <a:ea typeface="幼圆" panose="02010509060101010101" pitchFamily="49" charset="-122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幼圆" panose="02010509060101010101" pitchFamily="49" charset="-122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幼圆" panose="02010509060101010101" pitchFamily="49" charset="-122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幼圆" panose="02010509060101010101" pitchFamily="49" charset="-122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幼圆" panose="02010509060101010101" pitchFamily="49" charset="-122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幼圆" panose="02010509060101010101" pitchFamily="49" charset="-122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幼圆" panose="02010509060101010101" pitchFamily="49" charset="-122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幼圆" panose="02010509060101010101" pitchFamily="49" charset="-122"/>
                      </a:defRPr>
                    </a:lvl9pPr>
                  </a:lstStyle>
                  <a:p>
                    <a:pPr marL="0" marR="0" lvl="0" indent="0" algn="l" defTabSz="914400" eaLnBrk="1" fontAlgn="base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/>
                    </a:pPr>
                    <a:endParaRPr kumimoji="0" lang="zh-CN" altLang="en-US" sz="24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3F4143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8" name="Line 1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0" y="0"/>
                    <a:ext cx="499" cy="1043"/>
                  </a:xfrm>
                  <a:prstGeom prst="line">
                    <a:avLst/>
                  </a:prstGeom>
                  <a:noFill/>
                  <a:ln w="9525">
                    <a:solidFill>
                      <a:srgbClr val="FF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3F4143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79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499" y="0"/>
                    <a:ext cx="454" cy="1043"/>
                  </a:xfrm>
                  <a:prstGeom prst="line">
                    <a:avLst/>
                  </a:prstGeom>
                  <a:noFill/>
                  <a:ln w="9525">
                    <a:solidFill>
                      <a:srgbClr val="FF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0" fontAlgn="base" latinLnBrk="0" hangingPunct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2400" b="1" i="0" u="none" strike="noStrike" kern="0" cap="none" spc="0" normalizeH="0" baseline="0" noProof="0">
                      <a:ln>
                        <a:noFill/>
                      </a:ln>
                      <a:solidFill>
                        <a:srgbClr val="3F4143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76" name="AutoShape 17"/>
                <p:cNvSpPr>
                  <a:spLocks noChangeArrowheads="1"/>
                </p:cNvSpPr>
                <p:nvPr/>
              </p:nvSpPr>
              <p:spPr bwMode="auto">
                <a:xfrm>
                  <a:off x="14" y="37"/>
                  <a:ext cx="949" cy="980"/>
                </a:xfrm>
                <a:prstGeom prst="triangle">
                  <a:avLst>
                    <a:gd name="adj" fmla="val 50935"/>
                  </a:avLst>
                </a:prstGeom>
                <a:solidFill>
                  <a:srgbClr val="83B40D"/>
                </a:solidFill>
                <a:ln w="9525" cap="rnd">
                  <a:solidFill>
                    <a:srgbClr val="FF0000"/>
                  </a:solidFill>
                  <a:prstDash val="sysDot"/>
                  <a:miter lim="800000"/>
                </a:ln>
              </p:spPr>
              <p:txBody>
                <a:bodyPr wrap="none" anchor="ctr"/>
                <a:lstStyle>
                  <a:lvl1pPr algn="just">
                    <a:lnSpc>
                      <a:spcPct val="110000"/>
                    </a:lnSpc>
                    <a:spcBef>
                      <a:spcPts val="1800"/>
                    </a:spcBef>
                    <a:buClr>
                      <a:schemeClr val="accent1"/>
                    </a:buClr>
                    <a:buSzPct val="70000"/>
                    <a:buFont typeface="Wingdings" panose="05000000000000000000" pitchFamily="2" charset="2"/>
                    <a:buChar char=""/>
                    <a:defRPr sz="2000">
                      <a:solidFill>
                        <a:srgbClr val="949D2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 algn="just">
                    <a:lnSpc>
                      <a:spcPct val="130000"/>
                    </a:lnSpc>
                    <a:spcAft>
                      <a:spcPts val="600"/>
                    </a:spcAft>
                    <a:buClr>
                      <a:srgbClr val="DCE382"/>
                    </a:buClr>
                    <a:buFont typeface="幼圆" panose="02010509060101010101" pitchFamily="49" charset="-122"/>
                    <a:buChar char=" "/>
                    <a:defRPr sz="1600">
                      <a:solidFill>
                        <a:srgbClr val="7D7D7D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9pPr>
                </a:lstStyle>
                <a:p>
                  <a:pPr marL="0" marR="0" lvl="0" indent="0" algn="l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endParaRPr kumimoji="0" lang="zh-CN" altLang="en-US" sz="2400" b="1" i="0" u="none" strike="noStrike" kern="0" cap="none" spc="0" normalizeH="0" baseline="0" noProof="0">
                    <a:ln>
                      <a:noFill/>
                    </a:ln>
                    <a:solidFill>
                      <a:srgbClr val="3F4143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74" name="Oval 18"/>
              <p:cNvSpPr>
                <a:spLocks noChangeArrowheads="1"/>
              </p:cNvSpPr>
              <p:nvPr/>
            </p:nvSpPr>
            <p:spPr bwMode="auto">
              <a:xfrm>
                <a:off x="0" y="816"/>
                <a:ext cx="963" cy="499"/>
              </a:xfrm>
              <a:prstGeom prst="ellipse">
                <a:avLst/>
              </a:prstGeom>
              <a:solidFill>
                <a:srgbClr val="83B40D"/>
              </a:solidFill>
              <a:ln w="9525" cap="rnd">
                <a:solidFill>
                  <a:srgbClr val="FF0000"/>
                </a:solidFill>
                <a:prstDash val="sysDot"/>
                <a:round/>
              </a:ln>
            </p:spPr>
            <p:txBody>
              <a:bodyPr wrap="none" anchor="ctr"/>
              <a:lstStyle>
                <a:lvl1pPr algn="just">
                  <a:lnSpc>
                    <a:spcPct val="110000"/>
                  </a:lnSpc>
                  <a:spcBef>
                    <a:spcPts val="1800"/>
                  </a:spcBef>
                  <a:buClr>
                    <a:schemeClr val="accent1"/>
                  </a:buClr>
                  <a:buSzPct val="70000"/>
                  <a:buFont typeface="Wingdings" panose="05000000000000000000" pitchFamily="2" charset="2"/>
                  <a:buChar char=""/>
                  <a:defRPr sz="2000">
                    <a:solidFill>
                      <a:srgbClr val="949D23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algn="just">
                  <a:lnSpc>
                    <a:spcPct val="130000"/>
                  </a:lnSpc>
                  <a:spcAft>
                    <a:spcPts val="600"/>
                  </a:spcAft>
                  <a:buClr>
                    <a:srgbClr val="DCE382"/>
                  </a:buClr>
                  <a:buFont typeface="幼圆" panose="02010509060101010101" pitchFamily="49" charset="-122"/>
                  <a:buChar char=" "/>
                  <a:defRPr sz="1600">
                    <a:solidFill>
                      <a:srgbClr val="7D7D7D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幼圆" panose="02010509060101010101" pitchFamily="49" charset="-122"/>
                  </a:defRPr>
                </a:lvl9pPr>
              </a:lstStyle>
              <a:p>
                <a:pPr marL="0" marR="0" lvl="0" indent="0" algn="l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400" b="1" i="0" u="none" strike="noStrike" kern="0" cap="none" spc="0" normalizeH="0" baseline="0" noProof="0">
                  <a:ln>
                    <a:noFill/>
                  </a:ln>
                  <a:solidFill>
                    <a:srgbClr val="3F4143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0" name="Text Box 26"/>
                <p:cNvSpPr txBox="1">
                  <a:spLocks noChangeArrowheads="1"/>
                </p:cNvSpPr>
                <p:nvPr/>
              </p:nvSpPr>
              <p:spPr bwMode="auto">
                <a:xfrm>
                  <a:off x="2661207" y="3891770"/>
                  <a:ext cx="2203450" cy="6939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algn="just">
                    <a:lnSpc>
                      <a:spcPct val="110000"/>
                    </a:lnSpc>
                    <a:spcBef>
                      <a:spcPts val="1800"/>
                    </a:spcBef>
                    <a:buClr>
                      <a:schemeClr val="accent1"/>
                    </a:buClr>
                    <a:buSzPct val="70000"/>
                    <a:buFont typeface="Wingdings" panose="05000000000000000000" pitchFamily="2" charset="2"/>
                    <a:buChar char=""/>
                    <a:defRPr sz="2000">
                      <a:solidFill>
                        <a:srgbClr val="949D23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</a:defRPr>
                  </a:lvl1pPr>
                  <a:lvl2pPr marL="742950" indent="-285750" algn="just">
                    <a:lnSpc>
                      <a:spcPct val="130000"/>
                    </a:lnSpc>
                    <a:spcAft>
                      <a:spcPts val="600"/>
                    </a:spcAft>
                    <a:buClr>
                      <a:srgbClr val="DCE382"/>
                    </a:buClr>
                    <a:buFont typeface="幼圆" panose="02010509060101010101" pitchFamily="49" charset="-122"/>
                    <a:buChar char=" "/>
                    <a:defRPr sz="1600">
                      <a:solidFill>
                        <a:srgbClr val="7D7D7D"/>
                      </a:solidFill>
                      <a:latin typeface="幼圆" panose="02010509060101010101" pitchFamily="49" charset="-122"/>
                      <a:ea typeface="幼圆" panose="02010509060101010101" pitchFamily="49" charset="-122"/>
                    </a:defRPr>
                  </a:lvl2pPr>
                  <a:lvl3pPr marL="11430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3pPr>
                  <a:lvl4pPr marL="16002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4pPr>
                  <a:lvl5pPr marL="2057400" indent="-228600">
                    <a:lnSpc>
                      <a:spcPct val="90000"/>
                    </a:lnSpc>
                    <a:spcBef>
                      <a:spcPts val="500"/>
                    </a:spcBef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5pPr>
                  <a:lvl6pPr marL="25146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6pPr>
                  <a:lvl7pPr marL="29718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7pPr>
                  <a:lvl8pPr marL="34290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8pPr>
                  <a:lvl9pPr marL="3886200" indent="-228600" eaLnBrk="0" fontAlgn="base" hangingPunct="0">
                    <a:lnSpc>
                      <a:spcPct val="90000"/>
                    </a:lnSpc>
                    <a:spcBef>
                      <a:spcPts val="5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•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幼圆" panose="02010509060101010101" pitchFamily="49" charset="-122"/>
                    </a:defRPr>
                  </a:lvl9pPr>
                </a:lstStyle>
                <a:p>
                  <a:pPr marL="0" marR="0" lvl="0" indent="0" algn="l" defTabSz="91440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en-US" altLang="zh-CN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3300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</a:rPr>
                    <a:t>V=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kumimoji="0" lang="en-US" altLang="zh-CN" sz="2400" b="1" i="1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33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kumimoji="0" lang="en-US" altLang="zh-CN" sz="24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3300"/>
                              </a:solidFill>
                              <a:effectLst/>
                              <a:uLnTx/>
                              <a:uFillTx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kumimoji="0" lang="en-US" altLang="zh-CN" sz="2400" b="1" i="0" u="none" strike="noStrike" kern="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3300"/>
                              </a:solidFill>
                              <a:effectLst/>
                              <a:uLnTx/>
                              <a:uFillTx/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kumimoji="0" lang="en-US" altLang="zh-CN" sz="2400" b="1" i="1" u="none" strike="noStrike" kern="0" cap="none" spc="0" normalizeH="0" baseline="0" noProof="0" dirty="0" smtClean="0">
                      <a:ln>
                        <a:noFill/>
                      </a:ln>
                      <a:solidFill>
                        <a:srgbClr val="FF33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r>
                    <a:rPr kumimoji="0" lang="en-US" altLang="zh-CN" sz="2400" b="1" i="1" u="none" strike="noStrike" kern="0" cap="none" spc="0" normalizeH="0" baseline="0" noProof="0" dirty="0" err="1" smtClean="0">
                      <a:ln>
                        <a:noFill/>
                      </a:ln>
                      <a:solidFill>
                        <a:srgbClr val="FF330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sh</a:t>
                  </a:r>
                  <a:endParaRPr kumimoji="0" lang="zh-CN" altLang="en-US" sz="2400" b="1" i="1" u="none" strike="noStrike" kern="0" cap="none" spc="0" normalizeH="0" baseline="30000" noProof="0" dirty="0">
                    <a:ln>
                      <a:noFill/>
                    </a:ln>
                    <a:solidFill>
                      <a:srgbClr val="FF330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60" name="Text Box 2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661207" y="3891770"/>
                  <a:ext cx="2203450" cy="693908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80" name="组合 79"/>
          <p:cNvGrpSpPr/>
          <p:nvPr/>
        </p:nvGrpSpPr>
        <p:grpSpPr>
          <a:xfrm>
            <a:off x="7288293" y="2786453"/>
            <a:ext cx="1662362" cy="936625"/>
            <a:chOff x="9285478" y="3294850"/>
            <a:chExt cx="1662362" cy="936625"/>
          </a:xfrm>
        </p:grpSpPr>
        <p:sp>
          <p:nvSpPr>
            <p:cNvPr id="81" name="下箭头 80"/>
            <p:cNvSpPr>
              <a:spLocks noChangeArrowheads="1"/>
            </p:cNvSpPr>
            <p:nvPr/>
          </p:nvSpPr>
          <p:spPr bwMode="auto">
            <a:xfrm>
              <a:off x="9285478" y="3294850"/>
              <a:ext cx="266950" cy="936625"/>
            </a:xfrm>
            <a:prstGeom prst="downArrow">
              <a:avLst>
                <a:gd name="adj1" fmla="val 50000"/>
                <a:gd name="adj2" fmla="val 83074"/>
              </a:avLst>
            </a:prstGeom>
            <a:solidFill>
              <a:srgbClr val="0000FF"/>
            </a:solidFill>
            <a:ln w="9525" algn="ctr">
              <a:solidFill>
                <a:srgbClr val="0000FF"/>
              </a:solidFill>
              <a:round/>
            </a:ln>
          </p:spPr>
          <p:txBody>
            <a:bodyPr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3F4143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Text Box 29"/>
            <p:cNvSpPr txBox="1">
              <a:spLocks noChangeArrowheads="1"/>
            </p:cNvSpPr>
            <p:nvPr/>
          </p:nvSpPr>
          <p:spPr bwMode="auto">
            <a:xfrm>
              <a:off x="9552428" y="3542193"/>
              <a:ext cx="139541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just">
                <a:lnSpc>
                  <a:spcPct val="110000"/>
                </a:lnSpc>
                <a:spcBef>
                  <a:spcPts val="18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Char char=""/>
                <a:defRPr sz="2000">
                  <a:solidFill>
                    <a:srgbClr val="949D23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algn="just">
                <a:lnSpc>
                  <a:spcPct val="130000"/>
                </a:lnSpc>
                <a:spcAft>
                  <a:spcPts val="600"/>
                </a:spcAft>
                <a:buClr>
                  <a:srgbClr val="DCE382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D7D7D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9pPr>
            </a:lstStyle>
            <a:p>
              <a:pPr algn="l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推导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5" t="5382" r="44138" b="54819"/>
          <a:stretch>
            <a:fillRect/>
          </a:stretch>
        </p:blipFill>
        <p:spPr bwMode="auto">
          <a:xfrm>
            <a:off x="2771800" y="1203598"/>
            <a:ext cx="4115651" cy="134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9" name="TextBox 2"/>
          <p:cNvSpPr txBox="1">
            <a:spLocks noChangeArrowheads="1"/>
          </p:cNvSpPr>
          <p:nvPr/>
        </p:nvSpPr>
        <p:spPr bwMode="auto">
          <a:xfrm>
            <a:off x="1043608" y="699542"/>
            <a:ext cx="720080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下面这些图分别是从哪个方向看到的？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0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7" t="65457"/>
          <a:stretch>
            <a:fillRect/>
          </a:stretch>
        </p:blipFill>
        <p:spPr bwMode="auto">
          <a:xfrm>
            <a:off x="1277856" y="2618485"/>
            <a:ext cx="6822405" cy="1061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1" name="TextBox 3"/>
          <p:cNvSpPr txBox="1">
            <a:spLocks noChangeArrowheads="1"/>
          </p:cNvSpPr>
          <p:nvPr/>
        </p:nvSpPr>
        <p:spPr bwMode="auto">
          <a:xfrm>
            <a:off x="1476375" y="3882290"/>
            <a:ext cx="11049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左面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TextBox 33"/>
          <p:cNvSpPr txBox="1">
            <a:spLocks noChangeArrowheads="1"/>
          </p:cNvSpPr>
          <p:nvPr/>
        </p:nvSpPr>
        <p:spPr bwMode="auto">
          <a:xfrm>
            <a:off x="3419872" y="3862879"/>
            <a:ext cx="11049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TextBox 34"/>
          <p:cNvSpPr txBox="1">
            <a:spLocks noChangeArrowheads="1"/>
          </p:cNvSpPr>
          <p:nvPr/>
        </p:nvSpPr>
        <p:spPr bwMode="auto">
          <a:xfrm>
            <a:off x="6444208" y="3862878"/>
            <a:ext cx="11049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正面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" grpId="0"/>
      <p:bldP spid="152" grpId="0"/>
      <p:bldP spid="15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"/>
          <p:cNvSpPr txBox="1">
            <a:spLocks noChangeArrowheads="1"/>
          </p:cNvSpPr>
          <p:nvPr/>
        </p:nvSpPr>
        <p:spPr bwMode="auto">
          <a:xfrm>
            <a:off x="971600" y="555526"/>
            <a:ext cx="6999801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每一组中两个图形的周长相等吗？面积呢？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209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946" y="1092894"/>
            <a:ext cx="1871663" cy="1586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697" y="1122956"/>
            <a:ext cx="1800225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" name="Text Box 213"/>
          <p:cNvSpPr txBox="1">
            <a:spLocks noChangeArrowheads="1"/>
          </p:cNvSpPr>
          <p:nvPr/>
        </p:nvSpPr>
        <p:spPr bwMode="auto">
          <a:xfrm>
            <a:off x="1619672" y="2778565"/>
            <a:ext cx="311233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长方形和平行四边形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面积相等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周长不等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214"/>
          <p:cNvSpPr>
            <a:spLocks noChangeArrowheads="1"/>
          </p:cNvSpPr>
          <p:nvPr/>
        </p:nvSpPr>
        <p:spPr bwMode="auto">
          <a:xfrm>
            <a:off x="4860032" y="2823613"/>
            <a:ext cx="289534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0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周长相等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面积不等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7664" y="3543693"/>
            <a:ext cx="6552729" cy="1116289"/>
            <a:chOff x="1763687" y="3581584"/>
            <a:chExt cx="5829819" cy="1116289"/>
          </a:xfrm>
        </p:grpSpPr>
        <p:sp>
          <p:nvSpPr>
            <p:cNvPr id="37" name="MH_SubTitle_1"/>
            <p:cNvSpPr/>
            <p:nvPr/>
          </p:nvSpPr>
          <p:spPr bwMode="auto">
            <a:xfrm>
              <a:off x="1763687" y="3581584"/>
              <a:ext cx="5829819" cy="1116289"/>
            </a:xfrm>
            <a:custGeom>
              <a:avLst/>
              <a:gdLst>
                <a:gd name="T0" fmla="*/ 2147483646 w 931"/>
                <a:gd name="T1" fmla="*/ 2147483646 h 253"/>
                <a:gd name="T2" fmla="*/ 2147483646 w 931"/>
                <a:gd name="T3" fmla="*/ 2147483646 h 253"/>
                <a:gd name="T4" fmla="*/ 2147483646 w 931"/>
                <a:gd name="T5" fmla="*/ 2147483646 h 253"/>
                <a:gd name="T6" fmla="*/ 2147483646 w 931"/>
                <a:gd name="T7" fmla="*/ 2147483646 h 253"/>
                <a:gd name="T8" fmla="*/ 2147483646 w 931"/>
                <a:gd name="T9" fmla="*/ 2147483646 h 253"/>
                <a:gd name="T10" fmla="*/ 2147483646 w 931"/>
                <a:gd name="T11" fmla="*/ 2147483646 h 253"/>
                <a:gd name="T12" fmla="*/ 2147483646 w 931"/>
                <a:gd name="T13" fmla="*/ 2147483646 h 253"/>
                <a:gd name="T14" fmla="*/ 2147483646 w 931"/>
                <a:gd name="T15" fmla="*/ 2147483646 h 253"/>
                <a:gd name="T16" fmla="*/ 2147483646 w 931"/>
                <a:gd name="T17" fmla="*/ 2147483646 h 253"/>
                <a:gd name="T18" fmla="*/ 2147483646 w 931"/>
                <a:gd name="T19" fmla="*/ 2147483646 h 253"/>
                <a:gd name="T20" fmla="*/ 2147483646 w 931"/>
                <a:gd name="T21" fmla="*/ 2147483646 h 253"/>
                <a:gd name="T22" fmla="*/ 2147483646 w 931"/>
                <a:gd name="T23" fmla="*/ 2147483646 h 253"/>
                <a:gd name="T24" fmla="*/ 2147483646 w 931"/>
                <a:gd name="T25" fmla="*/ 2147483646 h 25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31"/>
                <a:gd name="T40" fmla="*/ 0 h 253"/>
                <a:gd name="T41" fmla="*/ 931 w 931"/>
                <a:gd name="T42" fmla="*/ 253 h 25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31" h="253">
                  <a:moveTo>
                    <a:pt x="61" y="248"/>
                  </a:moveTo>
                  <a:cubicBezTo>
                    <a:pt x="88" y="248"/>
                    <a:pt x="115" y="246"/>
                    <a:pt x="140" y="245"/>
                  </a:cubicBezTo>
                  <a:cubicBezTo>
                    <a:pt x="281" y="238"/>
                    <a:pt x="423" y="245"/>
                    <a:pt x="566" y="245"/>
                  </a:cubicBezTo>
                  <a:cubicBezTo>
                    <a:pt x="683" y="245"/>
                    <a:pt x="798" y="253"/>
                    <a:pt x="910" y="235"/>
                  </a:cubicBezTo>
                  <a:cubicBezTo>
                    <a:pt x="907" y="171"/>
                    <a:pt x="931" y="75"/>
                    <a:pt x="906" y="15"/>
                  </a:cubicBezTo>
                  <a:cubicBezTo>
                    <a:pt x="852" y="15"/>
                    <a:pt x="798" y="11"/>
                    <a:pt x="744" y="9"/>
                  </a:cubicBezTo>
                  <a:cubicBezTo>
                    <a:pt x="690" y="6"/>
                    <a:pt x="630" y="8"/>
                    <a:pt x="576" y="5"/>
                  </a:cubicBezTo>
                  <a:cubicBezTo>
                    <a:pt x="468" y="1"/>
                    <a:pt x="366" y="0"/>
                    <a:pt x="258" y="5"/>
                  </a:cubicBezTo>
                  <a:cubicBezTo>
                    <a:pt x="201" y="8"/>
                    <a:pt x="143" y="11"/>
                    <a:pt x="86" y="16"/>
                  </a:cubicBezTo>
                  <a:cubicBezTo>
                    <a:pt x="71" y="18"/>
                    <a:pt x="22" y="16"/>
                    <a:pt x="12" y="27"/>
                  </a:cubicBezTo>
                  <a:cubicBezTo>
                    <a:pt x="0" y="40"/>
                    <a:pt x="10" y="81"/>
                    <a:pt x="10" y="97"/>
                  </a:cubicBezTo>
                  <a:cubicBezTo>
                    <a:pt x="10" y="135"/>
                    <a:pt x="5" y="173"/>
                    <a:pt x="13" y="210"/>
                  </a:cubicBezTo>
                  <a:cubicBezTo>
                    <a:pt x="21" y="243"/>
                    <a:pt x="26" y="248"/>
                    <a:pt x="61" y="248"/>
                  </a:cubicBezTo>
                  <a:close/>
                </a:path>
              </a:pathLst>
            </a:custGeom>
            <a:solidFill>
              <a:srgbClr val="FFFDD9"/>
            </a:solidFill>
            <a:ln w="15875">
              <a:solidFill>
                <a:srgbClr val="D0C600"/>
              </a:solidFill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2000" dirty="0">
                <a:solidFill>
                  <a:srgbClr val="868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Rectangle 215"/>
            <p:cNvSpPr>
              <a:spLocks noChangeArrowheads="1"/>
            </p:cNvSpPr>
            <p:nvPr/>
          </p:nvSpPr>
          <p:spPr bwMode="auto">
            <a:xfrm>
              <a:off x="1904952" y="3735552"/>
              <a:ext cx="5654112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indent="3048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两个平面图形的面积相等，周长不一定相等。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两个平面图形的周长相等，面积不一定相等。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571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4644008" y="1419622"/>
            <a:ext cx="4610222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6×3÷2×2</a:t>
            </a:r>
            <a:endParaRPr lang="en-US" altLang="zh-CN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3454360" y="3680982"/>
            <a:ext cx="5897800" cy="540725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indent="304800" eaLnBrk="1" hangingPunct="1">
              <a:lnSpc>
                <a:spcPct val="120000"/>
              </a:lnSpc>
            </a:pPr>
            <a:r>
              <a:rPr lang="zh-CN" altLang="en-US" sz="2800" b="1" i="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答：正方形的面积是</a:t>
            </a:r>
            <a:r>
              <a:rPr lang="en-US" altLang="zh-CN" sz="2800" b="1" i="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800" b="1" i="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平方分米。</a:t>
            </a:r>
            <a:endParaRPr lang="zh-CN" altLang="en-US" sz="2800" b="1" i="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793895" y="423648"/>
            <a:ext cx="8242601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把一个直径是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分米的圆剪成一个最大的正方形，这个正方形的面积是多少？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 rot="2571823">
            <a:off x="1282180" y="2125832"/>
            <a:ext cx="1800225" cy="1800225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1" hangingPunct="1"/>
            <a:endParaRPr lang="zh-CN" altLang="en-US"/>
          </a:p>
        </p:txBody>
      </p:sp>
      <p:grpSp>
        <p:nvGrpSpPr>
          <p:cNvPr id="12" name="Group 12"/>
          <p:cNvGrpSpPr/>
          <p:nvPr/>
        </p:nvGrpSpPr>
        <p:grpSpPr bwMode="auto">
          <a:xfrm>
            <a:off x="899592" y="1757532"/>
            <a:ext cx="2555875" cy="2555875"/>
            <a:chOff x="3470" y="1565"/>
            <a:chExt cx="1610" cy="1610"/>
          </a:xfrm>
        </p:grpSpPr>
        <p:sp>
          <p:nvSpPr>
            <p:cNvPr id="13" name="Oval 6"/>
            <p:cNvSpPr>
              <a:spLocks noChangeArrowheads="1"/>
            </p:cNvSpPr>
            <p:nvPr/>
          </p:nvSpPr>
          <p:spPr bwMode="auto">
            <a:xfrm rot="230547">
              <a:off x="3470" y="1565"/>
              <a:ext cx="1610" cy="1610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 algn="ctr" eaLnBrk="1" hangingPunct="1"/>
              <a:endParaRPr lang="zh-CN" altLang="en-US"/>
            </a:p>
          </p:txBody>
        </p:sp>
        <p:sp>
          <p:nvSpPr>
            <p:cNvPr id="14" name="Line 10"/>
            <p:cNvSpPr>
              <a:spLocks noChangeShapeType="1"/>
            </p:cNvSpPr>
            <p:nvPr/>
          </p:nvSpPr>
          <p:spPr bwMode="auto">
            <a:xfrm flipV="1">
              <a:off x="3470" y="2341"/>
              <a:ext cx="1587" cy="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3924" y="2160"/>
              <a:ext cx="680" cy="23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d=6dm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4501711" y="2046794"/>
            <a:ext cx="4610222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18÷2×2</a:t>
            </a:r>
            <a:endParaRPr lang="en-US" altLang="zh-CN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（平方分米）</a:t>
            </a:r>
            <a:endParaRPr lang="zh-CN" altLang="en-US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8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95" y="75458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25"/>
          <p:cNvSpPr txBox="1">
            <a:spLocks noChangeArrowheads="1"/>
          </p:cNvSpPr>
          <p:nvPr/>
        </p:nvSpPr>
        <p:spPr bwMode="auto">
          <a:xfrm>
            <a:off x="683568" y="699542"/>
            <a:ext cx="8352928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时针长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厘米，如果走一圈，它的尖端走过的路程是多少？分针长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厘米，如果走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小时，它的尖端走过的路程是多少？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36"/>
          <p:cNvSpPr txBox="1">
            <a:spLocks noChangeArrowheads="1"/>
          </p:cNvSpPr>
          <p:nvPr/>
        </p:nvSpPr>
        <p:spPr bwMode="auto">
          <a:xfrm>
            <a:off x="2673954" y="1828201"/>
            <a:ext cx="18918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2×3.14×12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37"/>
          <p:cNvSpPr txBox="1">
            <a:spLocks noChangeArrowheads="1"/>
          </p:cNvSpPr>
          <p:nvPr/>
        </p:nvSpPr>
        <p:spPr bwMode="auto">
          <a:xfrm>
            <a:off x="2600929" y="2764826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8"/>
          <p:cNvSpPr txBox="1">
            <a:spLocks noChangeArrowheads="1"/>
          </p:cNvSpPr>
          <p:nvPr/>
        </p:nvSpPr>
        <p:spPr bwMode="auto">
          <a:xfrm>
            <a:off x="2531078" y="2318637"/>
            <a:ext cx="17494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=6.28×12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9"/>
          <p:cNvSpPr txBox="1">
            <a:spLocks noChangeArrowheads="1"/>
          </p:cNvSpPr>
          <p:nvPr/>
        </p:nvSpPr>
        <p:spPr bwMode="auto">
          <a:xfrm>
            <a:off x="2531078" y="2818703"/>
            <a:ext cx="235513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=75.36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0"/>
          <p:cNvSpPr txBox="1">
            <a:spLocks noChangeArrowheads="1"/>
          </p:cNvSpPr>
          <p:nvPr/>
        </p:nvSpPr>
        <p:spPr bwMode="auto">
          <a:xfrm>
            <a:off x="6031540" y="1818571"/>
            <a:ext cx="189186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2×3.14×18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1"/>
          <p:cNvSpPr txBox="1">
            <a:spLocks noChangeArrowheads="1"/>
          </p:cNvSpPr>
          <p:nvPr/>
        </p:nvSpPr>
        <p:spPr bwMode="auto">
          <a:xfrm>
            <a:off x="5958515" y="2755196"/>
            <a:ext cx="18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2"/>
          <p:cNvSpPr txBox="1">
            <a:spLocks noChangeArrowheads="1"/>
          </p:cNvSpPr>
          <p:nvPr/>
        </p:nvSpPr>
        <p:spPr bwMode="auto">
          <a:xfrm>
            <a:off x="5888664" y="2318637"/>
            <a:ext cx="18510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=6.28×18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43"/>
          <p:cNvSpPr txBox="1">
            <a:spLocks noChangeArrowheads="1"/>
          </p:cNvSpPr>
          <p:nvPr/>
        </p:nvSpPr>
        <p:spPr bwMode="auto">
          <a:xfrm>
            <a:off x="5888664" y="2818703"/>
            <a:ext cx="251062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=113.04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36"/>
          <p:cNvSpPr txBox="1">
            <a:spLocks noChangeArrowheads="1"/>
          </p:cNvSpPr>
          <p:nvPr/>
        </p:nvSpPr>
        <p:spPr bwMode="auto">
          <a:xfrm>
            <a:off x="2316764" y="3318769"/>
            <a:ext cx="2771781" cy="17620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答：时针走一圈，它的尖端走过的路程是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75.36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5745788" y="3247331"/>
            <a:ext cx="2714644" cy="1208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答：分针走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小时，它的尖端走过的路程是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113.04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2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9580" y="1709331"/>
            <a:ext cx="1657350" cy="154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6" name="Group 34"/>
          <p:cNvGrpSpPr/>
          <p:nvPr/>
        </p:nvGrpSpPr>
        <p:grpSpPr bwMode="auto">
          <a:xfrm>
            <a:off x="1074405" y="2271306"/>
            <a:ext cx="649287" cy="431800"/>
            <a:chOff x="748" y="2432"/>
            <a:chExt cx="454" cy="272"/>
          </a:xfrm>
        </p:grpSpPr>
        <p:sp>
          <p:nvSpPr>
            <p:cNvPr id="37" name="Line 32"/>
            <p:cNvSpPr>
              <a:spLocks noChangeShapeType="1"/>
            </p:cNvSpPr>
            <p:nvPr/>
          </p:nvSpPr>
          <p:spPr bwMode="auto">
            <a:xfrm>
              <a:off x="748" y="2432"/>
              <a:ext cx="227" cy="136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33"/>
            <p:cNvSpPr>
              <a:spLocks noChangeShapeType="1"/>
            </p:cNvSpPr>
            <p:nvPr/>
          </p:nvSpPr>
          <p:spPr bwMode="auto">
            <a:xfrm>
              <a:off x="975" y="2568"/>
              <a:ext cx="227" cy="136"/>
            </a:xfrm>
            <a:prstGeom prst="line">
              <a:avLst/>
            </a:prstGeom>
            <a:noFill/>
            <a:ln w="44450">
              <a:noFill/>
              <a:round/>
            </a:ln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Oval 35"/>
          <p:cNvSpPr>
            <a:spLocks noChangeArrowheads="1"/>
          </p:cNvSpPr>
          <p:nvPr/>
        </p:nvSpPr>
        <p:spPr bwMode="auto">
          <a:xfrm>
            <a:off x="1002967" y="2055406"/>
            <a:ext cx="720725" cy="7207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4" grpId="0"/>
      <p:bldP spid="25" grpId="0"/>
      <p:bldP spid="28" grpId="0"/>
      <p:bldP spid="29" grpId="0"/>
      <p:bldP spid="30" grpId="0"/>
      <p:bldP spid="34" grpId="0"/>
      <p:bldP spid="3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2007</Words>
  <Application>WPS 演示</Application>
  <PresentationFormat>全屏显示(16:9)</PresentationFormat>
  <Paragraphs>238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Times New Roman</vt:lpstr>
      <vt:lpstr>微软雅黑</vt:lpstr>
      <vt:lpstr>幼圆</vt:lpstr>
      <vt:lpstr>Calibri</vt:lpstr>
      <vt:lpstr>Cambria Math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43</cp:revision>
  <dcterms:created xsi:type="dcterms:W3CDTF">2018-09-11T05:46:00Z</dcterms:created>
  <dcterms:modified xsi:type="dcterms:W3CDTF">2023-10-10T01:50:42Z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6584785AAB394973B2663B62D350AE06_12</vt:lpwstr>
  </property>
</Properties>
</file>