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305" r:id="rId3"/>
    <p:sldId id="278" r:id="rId4"/>
    <p:sldId id="300" r:id="rId5"/>
    <p:sldId id="279" r:id="rId6"/>
    <p:sldId id="280" r:id="rId8"/>
    <p:sldId id="281" r:id="rId9"/>
    <p:sldId id="282" r:id="rId10"/>
    <p:sldId id="301" r:id="rId11"/>
    <p:sldId id="284" r:id="rId12"/>
    <p:sldId id="303" r:id="rId13"/>
    <p:sldId id="304" r:id="rId14"/>
    <p:sldId id="302" r:id="rId15"/>
    <p:sldId id="285" r:id="rId16"/>
    <p:sldId id="286" r:id="rId17"/>
    <p:sldId id="287" r:id="rId18"/>
    <p:sldId id="288" r:id="rId19"/>
    <p:sldId id="306" r:id="rId20"/>
    <p:sldId id="290" r:id="rId21"/>
    <p:sldId id="291" r:id="rId22"/>
    <p:sldId id="296" r:id="rId23"/>
  </p:sldIdLst>
  <p:sldSz cx="9144000" cy="5143500" type="screen16x9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0076"/>
    <a:srgbClr val="BE30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855" autoAdjust="0"/>
    <p:restoredTop sz="99852" autoAdjust="0"/>
  </p:normalViewPr>
  <p:slideViewPr>
    <p:cSldViewPr showGuides="1">
      <p:cViewPr>
        <p:scale>
          <a:sx n="100" d="100"/>
          <a:sy n="100" d="100"/>
        </p:scale>
        <p:origin x="282" y="42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2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C5D3BB-E53E-4D59-8DBA-60B8C5C48A2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E03623-E84A-449F-8CC6-8DF5225833C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2"/>
          <p:cNvSpPr txBox="1"/>
          <p:nvPr userDrawn="1"/>
        </p:nvSpPr>
        <p:spPr>
          <a:xfrm>
            <a:off x="311304" y="103521"/>
            <a:ext cx="22621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人教版  数学  六年级  下册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8" name="直线连接符 4"/>
          <p:cNvCxnSpPr/>
          <p:nvPr userDrawn="1"/>
        </p:nvCxnSpPr>
        <p:spPr>
          <a:xfrm flipV="1">
            <a:off x="231783" y="383361"/>
            <a:ext cx="2396001" cy="0"/>
          </a:xfrm>
          <a:prstGeom prst="line">
            <a:avLst/>
          </a:prstGeom>
          <a:ln w="15875" cmpd="sng">
            <a:gradFill flip="none" rotWithShape="1">
              <a:gsLst>
                <a:gs pos="10000">
                  <a:schemeClr val="accent1">
                    <a:lumMod val="0"/>
                    <a:lumOff val="100000"/>
                  </a:schemeClr>
                </a:gs>
                <a:gs pos="65000">
                  <a:schemeClr val="accent1">
                    <a:lumMod val="100000"/>
                  </a:schemeClr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-252536" y="9623"/>
            <a:ext cx="3240360" cy="692300"/>
            <a:chOff x="-252536" y="9623"/>
            <a:chExt cx="3240360" cy="692300"/>
          </a:xfrm>
        </p:grpSpPr>
        <p:pic>
          <p:nvPicPr>
            <p:cNvPr id="8" name="图片 7" descr="未标题-1.png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67567"/>
              <a:ext cx="3240360" cy="634356"/>
            </a:xfrm>
            <a:prstGeom prst="rect">
              <a:avLst/>
            </a:prstGeom>
          </p:spPr>
        </p:pic>
        <p:sp>
          <p:nvSpPr>
            <p:cNvPr id="7" name="文本框 14"/>
            <p:cNvSpPr txBox="1"/>
            <p:nvPr userDrawn="1"/>
          </p:nvSpPr>
          <p:spPr>
            <a:xfrm>
              <a:off x="455780" y="9623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复习导入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pic>
        <p:nvPicPr>
          <p:cNvPr id="14" name="图片 13" descr="底图2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2" name="组合 1"/>
          <p:cNvGrpSpPr/>
          <p:nvPr userDrawn="1"/>
        </p:nvGrpSpPr>
        <p:grpSpPr>
          <a:xfrm>
            <a:off x="-252536" y="0"/>
            <a:ext cx="3274666" cy="694923"/>
            <a:chOff x="-252536" y="0"/>
            <a:chExt cx="3274666" cy="694923"/>
          </a:xfrm>
        </p:grpSpPr>
        <p:sp>
          <p:nvSpPr>
            <p:cNvPr id="11" name="文本框 14"/>
            <p:cNvSpPr txBox="1"/>
            <p:nvPr userDrawn="1"/>
          </p:nvSpPr>
          <p:spPr>
            <a:xfrm>
              <a:off x="467544" y="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探究新知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12" name="图片 11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53851"/>
              <a:ext cx="3274666" cy="641072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2" name="组合 1"/>
          <p:cNvGrpSpPr/>
          <p:nvPr userDrawn="1"/>
        </p:nvGrpSpPr>
        <p:grpSpPr>
          <a:xfrm>
            <a:off x="-240896" y="22840"/>
            <a:ext cx="3264092" cy="679083"/>
            <a:chOff x="-240896" y="22840"/>
            <a:chExt cx="3264092" cy="679083"/>
          </a:xfrm>
        </p:grpSpPr>
        <p:sp>
          <p:nvSpPr>
            <p:cNvPr id="9" name="文本框 14"/>
            <p:cNvSpPr txBox="1"/>
            <p:nvPr userDrawn="1"/>
          </p:nvSpPr>
          <p:spPr>
            <a:xfrm>
              <a:off x="467544" y="2284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课堂练习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11" name="图片 10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40896" y="62921"/>
              <a:ext cx="3264092" cy="639002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sp>
        <p:nvSpPr>
          <p:cNvPr id="7" name="文本框 14"/>
          <p:cNvSpPr txBox="1"/>
          <p:nvPr userDrawn="1"/>
        </p:nvSpPr>
        <p:spPr>
          <a:xfrm>
            <a:off x="452876" y="9623"/>
            <a:ext cx="1847212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457200"/>
            <a:r>
              <a: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课堂小结</a:t>
            </a:r>
            <a:endParaRPr lang="zh-CN" altLang="en-US" sz="2800" b="1" dirty="0">
              <a:solidFill>
                <a:srgbClr val="44546A">
                  <a:lumMod val="5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" name="图片 7" descr="未标题-1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62921"/>
            <a:ext cx="3264091" cy="63900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0" name="图片 9" descr="七彩课堂4个字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11" name="矩形 4"/>
          <p:cNvSpPr>
            <a:spLocks noChangeArrowheads="1"/>
          </p:cNvSpPr>
          <p:nvPr userDrawn="1"/>
        </p:nvSpPr>
        <p:spPr bwMode="auto">
          <a:xfrm>
            <a:off x="2142070" y="1672779"/>
            <a:ext cx="4680520" cy="1559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从教材课后习题中选取；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从课时练中选取。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1"/>
          <p:cNvGrpSpPr/>
          <p:nvPr userDrawn="1"/>
        </p:nvGrpSpPr>
        <p:grpSpPr>
          <a:xfrm>
            <a:off x="-252536" y="9623"/>
            <a:ext cx="3240360" cy="692300"/>
            <a:chOff x="-252536" y="9623"/>
            <a:chExt cx="3240360" cy="692300"/>
          </a:xfrm>
        </p:grpSpPr>
        <p:pic>
          <p:nvPicPr>
            <p:cNvPr id="12" name="图片 11" descr="未标题-1.png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67566"/>
              <a:ext cx="3240360" cy="634357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 userDrawn="1"/>
          </p:nvSpPr>
          <p:spPr>
            <a:xfrm>
              <a:off x="452876" y="9623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课后作业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结束页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0" y="0"/>
            <a:ext cx="9135541" cy="51402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alphaModFix amt="7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54618">
            <a:off x="7567239" y="494503"/>
            <a:ext cx="722742" cy="9433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>
            <a:alphaModFix amt="7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4629">
            <a:off x="7223546" y="1124885"/>
            <a:ext cx="456460" cy="59580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7.png"/><Relationship Id="rId12" Type="http://schemas.openxmlformats.org/officeDocument/2006/relationships/image" Target="../media/image12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七彩课堂4个字.png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24" name="TextBox 9"/>
          <p:cNvSpPr txBox="1"/>
          <p:nvPr userDrawn="1"/>
        </p:nvSpPr>
        <p:spPr>
          <a:xfrm>
            <a:off x="5220072" y="83408"/>
            <a:ext cx="25922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457200"/>
            <a:r>
              <a:rPr lang="zh-CN" altLang="en-US" sz="2000" b="1" dirty="0">
                <a:solidFill>
                  <a:srgbClr val="8064A2">
                    <a:lumMod val="75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数学广角</a:t>
            </a:r>
            <a:r>
              <a:rPr lang="en-US" altLang="zh-CN" sz="2000" b="1" dirty="0">
                <a:solidFill>
                  <a:srgbClr val="8064A2">
                    <a:lumMod val="75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</a:t>
            </a:r>
            <a:r>
              <a:rPr lang="zh-CN" altLang="en-US" sz="2000" b="1" dirty="0">
                <a:solidFill>
                  <a:srgbClr val="8064A2">
                    <a:lumMod val="75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鸽巢问题</a:t>
            </a:r>
            <a:endParaRPr lang="zh-CN" altLang="en-US" sz="2000" b="1" dirty="0">
              <a:solidFill>
                <a:srgbClr val="8064A2">
                  <a:lumMod val="75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3.png"/><Relationship Id="rId1" Type="http://schemas.openxmlformats.org/officeDocument/2006/relationships/image" Target="../media/image24.GI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3.png"/><Relationship Id="rId1" Type="http://schemas.openxmlformats.org/officeDocument/2006/relationships/tags" Target="../tags/tag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8.png"/><Relationship Id="rId2" Type="http://schemas.microsoft.com/office/2007/relationships/hdphoto" Target="../media/image17.wdp"/><Relationship Id="rId1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3.xml"/><Relationship Id="rId4" Type="http://schemas.microsoft.com/office/2007/relationships/hdphoto" Target="../media/image22.wdp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8.png"/><Relationship Id="rId2" Type="http://schemas.microsoft.com/office/2007/relationships/hdphoto" Target="../media/image17.wdp"/><Relationship Id="rId1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067944" y="563637"/>
            <a:ext cx="3491880" cy="4241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947589" y="2067694"/>
            <a:ext cx="7092327" cy="992579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 defTabSz="457200"/>
            <a:r>
              <a:rPr lang="zh-CN" altLang="en-US" sz="6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鸽巢问题的一般形式</a:t>
            </a:r>
            <a:endParaRPr lang="zh-CN" altLang="en-US" sz="60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12693" y="519703"/>
            <a:ext cx="4769575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457200"/>
            <a:r>
              <a:rPr lang="zh-CN" altLang="en-US" sz="40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数学广角</a:t>
            </a:r>
            <a:r>
              <a:rPr lang="en-US" altLang="zh-CN" sz="40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</a:t>
            </a:r>
            <a:r>
              <a:rPr lang="zh-CN" altLang="en-US" sz="40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鸽巢问题</a:t>
            </a:r>
            <a:endParaRPr lang="zh-CN" altLang="en-US" sz="4000" b="1" dirty="0">
              <a:solidFill>
                <a:srgbClr val="0050AA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5" name="组合 26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7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457200"/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5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716946" y="1139488"/>
            <a:ext cx="2981131" cy="1656184"/>
            <a:chOff x="539552" y="915566"/>
            <a:chExt cx="2981131" cy="1656184"/>
          </a:xfrm>
        </p:grpSpPr>
        <p:sp>
          <p:nvSpPr>
            <p:cNvPr id="32" name="立方体 31"/>
            <p:cNvSpPr/>
            <p:nvPr/>
          </p:nvSpPr>
          <p:spPr>
            <a:xfrm>
              <a:off x="539552" y="915566"/>
              <a:ext cx="2981131" cy="1656184"/>
            </a:xfrm>
            <a:prstGeom prst="cube">
              <a:avLst>
                <a:gd name="adj" fmla="val 58417"/>
              </a:avLst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平行四边形 32"/>
            <p:cNvSpPr/>
            <p:nvPr/>
          </p:nvSpPr>
          <p:spPr>
            <a:xfrm>
              <a:off x="608620" y="963588"/>
              <a:ext cx="2808000" cy="917259"/>
            </a:xfrm>
            <a:prstGeom prst="parallelogram">
              <a:avLst>
                <a:gd name="adj" fmla="val 100351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4" name="直接连接符 33"/>
            <p:cNvCxnSpPr/>
            <p:nvPr/>
          </p:nvCxnSpPr>
          <p:spPr>
            <a:xfrm>
              <a:off x="1539643" y="963588"/>
              <a:ext cx="399" cy="64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H="1">
              <a:off x="1537123" y="1611583"/>
              <a:ext cx="1224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H="1">
              <a:off x="1259632" y="1599372"/>
              <a:ext cx="302557" cy="281475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组合 42"/>
          <p:cNvGrpSpPr/>
          <p:nvPr/>
        </p:nvGrpSpPr>
        <p:grpSpPr>
          <a:xfrm>
            <a:off x="3258828" y="1139488"/>
            <a:ext cx="2981131" cy="1656184"/>
            <a:chOff x="539552" y="915566"/>
            <a:chExt cx="2981131" cy="1656184"/>
          </a:xfrm>
        </p:grpSpPr>
        <p:sp>
          <p:nvSpPr>
            <p:cNvPr id="46" name="立方体 45"/>
            <p:cNvSpPr/>
            <p:nvPr/>
          </p:nvSpPr>
          <p:spPr>
            <a:xfrm>
              <a:off x="539552" y="915566"/>
              <a:ext cx="2981131" cy="1656184"/>
            </a:xfrm>
            <a:prstGeom prst="cube">
              <a:avLst>
                <a:gd name="adj" fmla="val 58417"/>
              </a:avLst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平行四边形 48"/>
            <p:cNvSpPr/>
            <p:nvPr/>
          </p:nvSpPr>
          <p:spPr>
            <a:xfrm>
              <a:off x="608620" y="963588"/>
              <a:ext cx="2808000" cy="917259"/>
            </a:xfrm>
            <a:prstGeom prst="parallelogram">
              <a:avLst>
                <a:gd name="adj" fmla="val 100351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0" name="直接连接符 49"/>
            <p:cNvCxnSpPr/>
            <p:nvPr/>
          </p:nvCxnSpPr>
          <p:spPr>
            <a:xfrm>
              <a:off x="1539643" y="963588"/>
              <a:ext cx="399" cy="64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 flipH="1">
              <a:off x="1537123" y="1611583"/>
              <a:ext cx="1224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259632" y="1599372"/>
              <a:ext cx="302557" cy="281475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" name="组合 53"/>
          <p:cNvGrpSpPr/>
          <p:nvPr/>
        </p:nvGrpSpPr>
        <p:grpSpPr>
          <a:xfrm>
            <a:off x="5901522" y="1139488"/>
            <a:ext cx="2981131" cy="1656184"/>
            <a:chOff x="539552" y="915566"/>
            <a:chExt cx="2981131" cy="1656184"/>
          </a:xfrm>
        </p:grpSpPr>
        <p:sp>
          <p:nvSpPr>
            <p:cNvPr id="55" name="立方体 54"/>
            <p:cNvSpPr/>
            <p:nvPr/>
          </p:nvSpPr>
          <p:spPr>
            <a:xfrm>
              <a:off x="539552" y="915566"/>
              <a:ext cx="2981131" cy="1656184"/>
            </a:xfrm>
            <a:prstGeom prst="cube">
              <a:avLst>
                <a:gd name="adj" fmla="val 58417"/>
              </a:avLst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平行四边形 55"/>
            <p:cNvSpPr/>
            <p:nvPr/>
          </p:nvSpPr>
          <p:spPr>
            <a:xfrm>
              <a:off x="608620" y="963588"/>
              <a:ext cx="2808000" cy="917259"/>
            </a:xfrm>
            <a:prstGeom prst="parallelogram">
              <a:avLst>
                <a:gd name="adj" fmla="val 100351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7" name="直接连接符 56"/>
            <p:cNvCxnSpPr/>
            <p:nvPr/>
          </p:nvCxnSpPr>
          <p:spPr>
            <a:xfrm>
              <a:off x="1539643" y="963588"/>
              <a:ext cx="399" cy="64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 flipH="1">
              <a:off x="1537123" y="1611583"/>
              <a:ext cx="1224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 flipH="1">
              <a:off x="1259632" y="1599372"/>
              <a:ext cx="302557" cy="281475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" name="立方体 38"/>
          <p:cNvSpPr/>
          <p:nvPr/>
        </p:nvSpPr>
        <p:spPr>
          <a:xfrm>
            <a:off x="3012100" y="3976006"/>
            <a:ext cx="2088000" cy="900000"/>
          </a:xfrm>
          <a:prstGeom prst="cube">
            <a:avLst>
              <a:gd name="adj" fmla="val 89413"/>
            </a:avLst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立方体 68"/>
          <p:cNvSpPr/>
          <p:nvPr/>
        </p:nvSpPr>
        <p:spPr>
          <a:xfrm>
            <a:off x="3004571" y="3857999"/>
            <a:ext cx="2088000" cy="900000"/>
          </a:xfrm>
          <a:prstGeom prst="cube">
            <a:avLst>
              <a:gd name="adj" fmla="val 89413"/>
            </a:avLst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Rectangle 54"/>
          <p:cNvSpPr>
            <a:spLocks noChangeArrowheads="1"/>
          </p:cNvSpPr>
          <p:nvPr/>
        </p:nvSpPr>
        <p:spPr bwMode="auto">
          <a:xfrm>
            <a:off x="395536" y="507402"/>
            <a:ext cx="76755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如果有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Arial Unicode MS" panose="020B0604020202020204" pitchFamily="34" charset="-122"/>
              </a:rPr>
              <a:t>9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本书会怎样呢？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立方体 59"/>
          <p:cNvSpPr/>
          <p:nvPr/>
        </p:nvSpPr>
        <p:spPr>
          <a:xfrm>
            <a:off x="2997854" y="3758175"/>
            <a:ext cx="2088000" cy="900000"/>
          </a:xfrm>
          <a:prstGeom prst="cube">
            <a:avLst>
              <a:gd name="adj" fmla="val 89413"/>
            </a:avLst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立方体 60"/>
          <p:cNvSpPr/>
          <p:nvPr/>
        </p:nvSpPr>
        <p:spPr>
          <a:xfrm>
            <a:off x="2997854" y="3635874"/>
            <a:ext cx="2088000" cy="900000"/>
          </a:xfrm>
          <a:prstGeom prst="cube">
            <a:avLst>
              <a:gd name="adj" fmla="val 89413"/>
            </a:avLst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立方体 61"/>
          <p:cNvSpPr/>
          <p:nvPr/>
        </p:nvSpPr>
        <p:spPr>
          <a:xfrm>
            <a:off x="2997854" y="3513573"/>
            <a:ext cx="2088000" cy="900000"/>
          </a:xfrm>
          <a:prstGeom prst="cube">
            <a:avLst>
              <a:gd name="adj" fmla="val 89413"/>
            </a:avLst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立方体 62"/>
          <p:cNvSpPr/>
          <p:nvPr/>
        </p:nvSpPr>
        <p:spPr>
          <a:xfrm>
            <a:off x="2984475" y="3373760"/>
            <a:ext cx="2088000" cy="900000"/>
          </a:xfrm>
          <a:prstGeom prst="cube">
            <a:avLst>
              <a:gd name="adj" fmla="val 89413"/>
            </a:avLst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立方体 63"/>
          <p:cNvSpPr/>
          <p:nvPr/>
        </p:nvSpPr>
        <p:spPr>
          <a:xfrm>
            <a:off x="2984475" y="3251459"/>
            <a:ext cx="2088000" cy="900000"/>
          </a:xfrm>
          <a:prstGeom prst="cube">
            <a:avLst>
              <a:gd name="adj" fmla="val 89413"/>
            </a:avLst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立方体 64"/>
          <p:cNvSpPr/>
          <p:nvPr/>
        </p:nvSpPr>
        <p:spPr>
          <a:xfrm>
            <a:off x="2984475" y="3129158"/>
            <a:ext cx="2088000" cy="900000"/>
          </a:xfrm>
          <a:prstGeom prst="cube">
            <a:avLst>
              <a:gd name="adj" fmla="val 89413"/>
            </a:avLst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立方体 65"/>
          <p:cNvSpPr/>
          <p:nvPr/>
        </p:nvSpPr>
        <p:spPr>
          <a:xfrm>
            <a:off x="2979916" y="2987685"/>
            <a:ext cx="2088000" cy="900000"/>
          </a:xfrm>
          <a:prstGeom prst="cube">
            <a:avLst>
              <a:gd name="adj" fmla="val 89413"/>
            </a:avLst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Rectangle 54"/>
          <p:cNvSpPr>
            <a:spLocks noChangeArrowheads="1"/>
          </p:cNvSpPr>
          <p:nvPr/>
        </p:nvSpPr>
        <p:spPr bwMode="auto">
          <a:xfrm>
            <a:off x="2741417" y="3399865"/>
            <a:ext cx="3479928" cy="4489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9÷3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（本）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2.34568E-6 L -0.2191 -0.29722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955" y="-148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3.20988E-6 L 0.05781 -0.31513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82" y="-157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2.22222E-6 L 0.34636 -0.33889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309" y="-169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2.34568E-6 L -0.21771 -0.41235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885" y="-206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1.85185E-6 L 0.0724 -0.41574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11" y="-208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3.58025E-6 L 0.35487 -0.44691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743" y="-223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9.87654E-7 L -0.18402 -0.51698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01" y="-258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45679E-6 L 0.07239 -0.41574 " pathEditMode="relative" rAng="0" ptsTypes="AA">
                                      <p:cBhvr>
                                        <p:cTn id="74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11" y="-208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3.58025E-6 L 0.35487 -0.44691 " pathEditMode="relative" rAng="0" ptsTypes="AA">
                                      <p:cBhvr>
                                        <p:cTn id="78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743" y="-223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39" grpId="1" animBg="1"/>
      <p:bldP spid="69" grpId="0" animBg="1"/>
      <p:bldP spid="69" grpId="1" animBg="1"/>
      <p:bldP spid="60" grpId="0" animBg="1"/>
      <p:bldP spid="60" grpId="1" animBg="1"/>
      <p:bldP spid="61" grpId="0" animBg="1"/>
      <p:bldP spid="61" grpId="1" animBg="1"/>
      <p:bldP spid="62" grpId="0" animBg="1"/>
      <p:bldP spid="62" grpId="1" animBg="1"/>
      <p:bldP spid="63" grpId="0" animBg="1"/>
      <p:bldP spid="63" grpId="1" animBg="1"/>
      <p:bldP spid="64" grpId="0" animBg="1"/>
      <p:bldP spid="64" grpId="1" animBg="1"/>
      <p:bldP spid="65" grpId="0" animBg="1"/>
      <p:bldP spid="65" grpId="1" animBg="1"/>
      <p:bldP spid="66" grpId="0" animBg="1"/>
      <p:bldP spid="66" grpId="1" animBg="1"/>
      <p:bldP spid="7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572930" y="1059582"/>
            <a:ext cx="2981131" cy="1656184"/>
            <a:chOff x="539552" y="915566"/>
            <a:chExt cx="2981131" cy="1656184"/>
          </a:xfrm>
        </p:grpSpPr>
        <p:sp>
          <p:nvSpPr>
            <p:cNvPr id="32" name="立方体 31"/>
            <p:cNvSpPr/>
            <p:nvPr/>
          </p:nvSpPr>
          <p:spPr>
            <a:xfrm>
              <a:off x="539552" y="915566"/>
              <a:ext cx="2981131" cy="1656184"/>
            </a:xfrm>
            <a:prstGeom prst="cube">
              <a:avLst>
                <a:gd name="adj" fmla="val 58417"/>
              </a:avLst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平行四边形 32"/>
            <p:cNvSpPr/>
            <p:nvPr/>
          </p:nvSpPr>
          <p:spPr>
            <a:xfrm>
              <a:off x="608620" y="963588"/>
              <a:ext cx="2808000" cy="917259"/>
            </a:xfrm>
            <a:prstGeom prst="parallelogram">
              <a:avLst>
                <a:gd name="adj" fmla="val 100351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4" name="直接连接符 33"/>
            <p:cNvCxnSpPr/>
            <p:nvPr/>
          </p:nvCxnSpPr>
          <p:spPr>
            <a:xfrm>
              <a:off x="1539643" y="963588"/>
              <a:ext cx="399" cy="64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H="1">
              <a:off x="1537123" y="1611583"/>
              <a:ext cx="1224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H="1">
              <a:off x="1259632" y="1599372"/>
              <a:ext cx="302557" cy="281475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组合 42"/>
          <p:cNvGrpSpPr/>
          <p:nvPr/>
        </p:nvGrpSpPr>
        <p:grpSpPr>
          <a:xfrm>
            <a:off x="3114812" y="1059582"/>
            <a:ext cx="2981131" cy="1656184"/>
            <a:chOff x="539552" y="915566"/>
            <a:chExt cx="2981131" cy="1656184"/>
          </a:xfrm>
        </p:grpSpPr>
        <p:sp>
          <p:nvSpPr>
            <p:cNvPr id="46" name="立方体 45"/>
            <p:cNvSpPr/>
            <p:nvPr/>
          </p:nvSpPr>
          <p:spPr>
            <a:xfrm>
              <a:off x="539552" y="915566"/>
              <a:ext cx="2981131" cy="1656184"/>
            </a:xfrm>
            <a:prstGeom prst="cube">
              <a:avLst>
                <a:gd name="adj" fmla="val 58417"/>
              </a:avLst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平行四边形 48"/>
            <p:cNvSpPr/>
            <p:nvPr/>
          </p:nvSpPr>
          <p:spPr>
            <a:xfrm>
              <a:off x="608620" y="963588"/>
              <a:ext cx="2808000" cy="917259"/>
            </a:xfrm>
            <a:prstGeom prst="parallelogram">
              <a:avLst>
                <a:gd name="adj" fmla="val 100351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0" name="直接连接符 49"/>
            <p:cNvCxnSpPr/>
            <p:nvPr/>
          </p:nvCxnSpPr>
          <p:spPr>
            <a:xfrm>
              <a:off x="1539643" y="963588"/>
              <a:ext cx="399" cy="64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 flipH="1">
              <a:off x="1537123" y="1611583"/>
              <a:ext cx="1224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259632" y="1599372"/>
              <a:ext cx="302557" cy="281475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" name="组合 53"/>
          <p:cNvGrpSpPr/>
          <p:nvPr/>
        </p:nvGrpSpPr>
        <p:grpSpPr>
          <a:xfrm>
            <a:off x="5757506" y="1059582"/>
            <a:ext cx="2981131" cy="1656184"/>
            <a:chOff x="539552" y="915566"/>
            <a:chExt cx="2981131" cy="1656184"/>
          </a:xfrm>
        </p:grpSpPr>
        <p:sp>
          <p:nvSpPr>
            <p:cNvPr id="55" name="立方体 54"/>
            <p:cNvSpPr/>
            <p:nvPr/>
          </p:nvSpPr>
          <p:spPr>
            <a:xfrm>
              <a:off x="539552" y="915566"/>
              <a:ext cx="2981131" cy="1656184"/>
            </a:xfrm>
            <a:prstGeom prst="cube">
              <a:avLst>
                <a:gd name="adj" fmla="val 58417"/>
              </a:avLst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平行四边形 55"/>
            <p:cNvSpPr/>
            <p:nvPr/>
          </p:nvSpPr>
          <p:spPr>
            <a:xfrm>
              <a:off x="608620" y="963588"/>
              <a:ext cx="2808000" cy="917259"/>
            </a:xfrm>
            <a:prstGeom prst="parallelogram">
              <a:avLst>
                <a:gd name="adj" fmla="val 100351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7" name="直接连接符 56"/>
            <p:cNvCxnSpPr/>
            <p:nvPr/>
          </p:nvCxnSpPr>
          <p:spPr>
            <a:xfrm>
              <a:off x="1539643" y="963588"/>
              <a:ext cx="399" cy="64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 flipH="1">
              <a:off x="1537123" y="1611583"/>
              <a:ext cx="1224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 flipH="1">
              <a:off x="1259632" y="1599372"/>
              <a:ext cx="302557" cy="281475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立方体 39"/>
          <p:cNvSpPr/>
          <p:nvPr/>
        </p:nvSpPr>
        <p:spPr>
          <a:xfrm>
            <a:off x="2872274" y="3991017"/>
            <a:ext cx="2088000" cy="900000"/>
          </a:xfrm>
          <a:prstGeom prst="cube">
            <a:avLst>
              <a:gd name="adj" fmla="val 89413"/>
            </a:avLst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立方体 38"/>
          <p:cNvSpPr/>
          <p:nvPr/>
        </p:nvSpPr>
        <p:spPr>
          <a:xfrm>
            <a:off x="2868084" y="3896100"/>
            <a:ext cx="2088000" cy="900000"/>
          </a:xfrm>
          <a:prstGeom prst="cube">
            <a:avLst>
              <a:gd name="adj" fmla="val 89413"/>
            </a:avLst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立方体 68"/>
          <p:cNvSpPr/>
          <p:nvPr/>
        </p:nvSpPr>
        <p:spPr>
          <a:xfrm>
            <a:off x="2860555" y="3778093"/>
            <a:ext cx="2088000" cy="900000"/>
          </a:xfrm>
          <a:prstGeom prst="cube">
            <a:avLst>
              <a:gd name="adj" fmla="val 89413"/>
            </a:avLst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Rectangle 54"/>
          <p:cNvSpPr>
            <a:spLocks noChangeArrowheads="1"/>
          </p:cNvSpPr>
          <p:nvPr/>
        </p:nvSpPr>
        <p:spPr bwMode="auto">
          <a:xfrm>
            <a:off x="395536" y="484493"/>
            <a:ext cx="76755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Arial Unicode MS" panose="020B0604020202020204" pitchFamily="34" charset="-122"/>
              </a:rPr>
              <a:t>10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本书呢？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立方体 59"/>
          <p:cNvSpPr/>
          <p:nvPr/>
        </p:nvSpPr>
        <p:spPr>
          <a:xfrm>
            <a:off x="2853838" y="3678269"/>
            <a:ext cx="2088000" cy="900000"/>
          </a:xfrm>
          <a:prstGeom prst="cube">
            <a:avLst>
              <a:gd name="adj" fmla="val 89413"/>
            </a:avLst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立方体 60"/>
          <p:cNvSpPr/>
          <p:nvPr/>
        </p:nvSpPr>
        <p:spPr>
          <a:xfrm>
            <a:off x="2853838" y="3555968"/>
            <a:ext cx="2088000" cy="900000"/>
          </a:xfrm>
          <a:prstGeom prst="cube">
            <a:avLst>
              <a:gd name="adj" fmla="val 89413"/>
            </a:avLst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立方体 61"/>
          <p:cNvSpPr/>
          <p:nvPr/>
        </p:nvSpPr>
        <p:spPr>
          <a:xfrm>
            <a:off x="2853838" y="3433667"/>
            <a:ext cx="2088000" cy="900000"/>
          </a:xfrm>
          <a:prstGeom prst="cube">
            <a:avLst>
              <a:gd name="adj" fmla="val 89413"/>
            </a:avLst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立方体 62"/>
          <p:cNvSpPr/>
          <p:nvPr/>
        </p:nvSpPr>
        <p:spPr>
          <a:xfrm>
            <a:off x="2840459" y="3293854"/>
            <a:ext cx="2088000" cy="900000"/>
          </a:xfrm>
          <a:prstGeom prst="cube">
            <a:avLst>
              <a:gd name="adj" fmla="val 89413"/>
            </a:avLst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立方体 63"/>
          <p:cNvSpPr/>
          <p:nvPr/>
        </p:nvSpPr>
        <p:spPr>
          <a:xfrm>
            <a:off x="2840459" y="3171553"/>
            <a:ext cx="2088000" cy="900000"/>
          </a:xfrm>
          <a:prstGeom prst="cube">
            <a:avLst>
              <a:gd name="adj" fmla="val 89413"/>
            </a:avLst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立方体 64"/>
          <p:cNvSpPr/>
          <p:nvPr/>
        </p:nvSpPr>
        <p:spPr>
          <a:xfrm>
            <a:off x="2840459" y="3049252"/>
            <a:ext cx="2088000" cy="900000"/>
          </a:xfrm>
          <a:prstGeom prst="cube">
            <a:avLst>
              <a:gd name="adj" fmla="val 89413"/>
            </a:avLst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立方体 65"/>
          <p:cNvSpPr/>
          <p:nvPr/>
        </p:nvSpPr>
        <p:spPr>
          <a:xfrm>
            <a:off x="2835900" y="2907779"/>
            <a:ext cx="2088000" cy="900000"/>
          </a:xfrm>
          <a:prstGeom prst="cube">
            <a:avLst>
              <a:gd name="adj" fmla="val 89413"/>
            </a:avLst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Rectangle 54"/>
          <p:cNvSpPr>
            <a:spLocks noChangeArrowheads="1"/>
          </p:cNvSpPr>
          <p:nvPr/>
        </p:nvSpPr>
        <p:spPr bwMode="auto">
          <a:xfrm>
            <a:off x="2075057" y="3169829"/>
            <a:ext cx="4183141" cy="4489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10÷3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（本）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（本）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Rectangle 54"/>
          <p:cNvSpPr>
            <a:spLocks noChangeArrowheads="1"/>
          </p:cNvSpPr>
          <p:nvPr/>
        </p:nvSpPr>
        <p:spPr bwMode="auto">
          <a:xfrm>
            <a:off x="1886101" y="3733582"/>
            <a:ext cx="4798288" cy="855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余下的一本放在哪个抽屉都导致“总有一个抽屉至少有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本书”。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2.34568E-6 L -0.2191 -0.29722 " pathEditMode="relative" rAng="0" ptsTypes="AA">
                                      <p:cBhvr>
                                        <p:cTn id="49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955" y="-148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3.20988E-6 L 0.05781 -0.31513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82" y="-157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2.22222E-6 L 0.34636 -0.33889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309" y="-169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2.34568E-6 L -0.21771 -0.41235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885" y="-206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1.85185E-6 L 0.0724 -0.41574 " pathEditMode="relative" rAng="0" ptsTypes="AA">
                                      <p:cBhvr>
                                        <p:cTn id="65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11" y="-208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3.58025E-6 L 0.35487 -0.44691 " pathEditMode="relative" rAng="0" ptsTypes="AA">
                                      <p:cBhvr>
                                        <p:cTn id="69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743" y="-223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9.87654E-7 L -0.18402 -0.51698 " pathEditMode="relative" rAng="0" ptsTypes="AA">
                                      <p:cBhvr>
                                        <p:cTn id="73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01" y="-258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45679E-6 L 0.07239 -0.41574 " pathEditMode="relative" rAng="0" ptsTypes="AA">
                                      <p:cBhvr>
                                        <p:cTn id="77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11" y="-208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3.58025E-6 L 0.35487 -0.44691 " pathEditMode="relative" rAng="0" ptsTypes="AA">
                                      <p:cBhvr>
                                        <p:cTn id="81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743" y="-223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1.48148E-6 L -0.15538 -0.54105 " pathEditMode="relative" rAng="0" ptsTypes="AA">
                                      <p:cBhvr>
                                        <p:cTn id="85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778" y="-270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0" grpId="1" animBg="1"/>
      <p:bldP spid="39" grpId="0" animBg="1"/>
      <p:bldP spid="39" grpId="1" animBg="1"/>
      <p:bldP spid="69" grpId="0" animBg="1"/>
      <p:bldP spid="69" grpId="1" animBg="1"/>
      <p:bldP spid="60" grpId="0" animBg="1"/>
      <p:bldP spid="60" grpId="1" animBg="1"/>
      <p:bldP spid="61" grpId="0" animBg="1"/>
      <p:bldP spid="61" grpId="1" animBg="1"/>
      <p:bldP spid="62" grpId="0" animBg="1"/>
      <p:bldP spid="62" grpId="1" animBg="1"/>
      <p:bldP spid="63" grpId="0" animBg="1"/>
      <p:bldP spid="63" grpId="1" animBg="1"/>
      <p:bldP spid="64" grpId="0" animBg="1"/>
      <p:bldP spid="64" grpId="1" animBg="1"/>
      <p:bldP spid="65" grpId="0" animBg="1"/>
      <p:bldP spid="65" grpId="1" animBg="1"/>
      <p:bldP spid="66" grpId="0" animBg="1"/>
      <p:bldP spid="66" grpId="1" animBg="1"/>
      <p:bldP spid="70" grpId="0"/>
      <p:bldP spid="4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4"/>
          <p:cNvSpPr>
            <a:spLocks noChangeArrowheads="1"/>
          </p:cNvSpPr>
          <p:nvPr/>
        </p:nvSpPr>
        <p:spPr bwMode="auto">
          <a:xfrm>
            <a:off x="467544" y="608370"/>
            <a:ext cx="76755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整理这些算式，你发现了什么？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806674" y="1799128"/>
            <a:ext cx="43942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7   ÷  3  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＝ 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（本）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…… 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（本）</a:t>
            </a:r>
            <a:endParaRPr lang="zh-CN" altLang="en-US" sz="16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27"/>
          <p:cNvSpPr>
            <a:spLocks noChangeArrowheads="1"/>
          </p:cNvSpPr>
          <p:nvPr/>
        </p:nvSpPr>
        <p:spPr bwMode="auto">
          <a:xfrm>
            <a:off x="1806674" y="2472228"/>
            <a:ext cx="472233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8   ÷  3  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＝ 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1600" b="1">
                <a:latin typeface="楷体" panose="02010609060101010101" pitchFamily="49" charset="-122"/>
                <a:ea typeface="楷体" panose="02010609060101010101" pitchFamily="49" charset="-122"/>
              </a:rPr>
              <a:t>（本）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…… 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1600" b="1">
                <a:latin typeface="楷体" panose="02010609060101010101" pitchFamily="49" charset="-122"/>
                <a:ea typeface="楷体" panose="02010609060101010101" pitchFamily="49" charset="-122"/>
              </a:rPr>
              <a:t>（本）</a:t>
            </a:r>
            <a:endParaRPr lang="zh-CN" altLang="en-US" sz="1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27"/>
          <p:cNvSpPr>
            <a:spLocks noChangeArrowheads="1"/>
          </p:cNvSpPr>
          <p:nvPr/>
        </p:nvSpPr>
        <p:spPr bwMode="auto">
          <a:xfrm>
            <a:off x="1732954" y="3145328"/>
            <a:ext cx="468223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10   ÷ 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3  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＝ 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（本）</a:t>
            </a:r>
            <a:r>
              <a:rPr lang="en-US" altLang="zh-CN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…… 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（本）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圆角矩形 10"/>
          <p:cNvSpPr/>
          <p:nvPr/>
        </p:nvSpPr>
        <p:spPr>
          <a:xfrm rot="16200000">
            <a:off x="1050805" y="2414679"/>
            <a:ext cx="1893848" cy="492952"/>
          </a:xfrm>
          <a:prstGeom prst="roundRect">
            <a:avLst/>
          </a:prstGeom>
          <a:noFill/>
          <a:ln w="25400" cap="flat" cmpd="sng" algn="ctr">
            <a:solidFill>
              <a:srgbClr val="0000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560020" y="3628735"/>
            <a:ext cx="14019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总本数</a:t>
            </a:r>
            <a:endParaRPr lang="zh-CN" altLang="en-US" sz="1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566082" y="3595921"/>
            <a:ext cx="14019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>
                <a:solidFill>
                  <a:srgbClr val="335D1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抽屉数</a:t>
            </a:r>
            <a:endParaRPr lang="zh-CN" altLang="en-US" sz="1800" b="1">
              <a:solidFill>
                <a:srgbClr val="335D1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498683" y="3592636"/>
            <a:ext cx="11878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平均每个抽屉放进的本数</a:t>
            </a:r>
            <a:endParaRPr lang="zh-CN" altLang="en-US" sz="1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圆角矩形 10"/>
          <p:cNvSpPr/>
          <p:nvPr/>
        </p:nvSpPr>
        <p:spPr>
          <a:xfrm rot="16200000">
            <a:off x="2031044" y="2407548"/>
            <a:ext cx="1893848" cy="492952"/>
          </a:xfrm>
          <a:prstGeom prst="roundRect">
            <a:avLst/>
          </a:prstGeom>
          <a:noFill/>
          <a:ln w="25400" cap="flat" cmpd="sng" algn="ctr">
            <a:solidFill>
              <a:srgbClr val="0000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圆角矩形 10"/>
          <p:cNvSpPr/>
          <p:nvPr/>
        </p:nvSpPr>
        <p:spPr>
          <a:xfrm rot="16200000">
            <a:off x="3054110" y="2263495"/>
            <a:ext cx="1893848" cy="733313"/>
          </a:xfrm>
          <a:prstGeom prst="roundRect">
            <a:avLst/>
          </a:prstGeom>
          <a:noFill/>
          <a:ln w="25400" cap="flat" cmpd="sng" algn="ctr">
            <a:solidFill>
              <a:srgbClr val="0000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840927" y="3668375"/>
            <a:ext cx="14019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>
                <a:solidFill>
                  <a:schemeClr val="accent3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剩下的本数</a:t>
            </a:r>
            <a:endParaRPr lang="zh-CN" altLang="en-US" sz="1800" b="1">
              <a:solidFill>
                <a:schemeClr val="accent3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圆角矩形 10"/>
          <p:cNvSpPr/>
          <p:nvPr/>
        </p:nvSpPr>
        <p:spPr>
          <a:xfrm rot="16200000">
            <a:off x="4577551" y="2264643"/>
            <a:ext cx="1893848" cy="733313"/>
          </a:xfrm>
          <a:prstGeom prst="roundRect">
            <a:avLst/>
          </a:prstGeom>
          <a:noFill/>
          <a:ln w="25400" cap="flat" cmpd="sng" algn="ctr">
            <a:solidFill>
              <a:srgbClr val="0000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548727" y="3923097"/>
            <a:ext cx="14019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物体数</a:t>
            </a:r>
            <a:endParaRPr lang="zh-CN" altLang="en-US" sz="1800" b="1">
              <a:solidFill>
                <a:srgbClr val="FF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6242850" y="1303695"/>
            <a:ext cx="1820568" cy="923330"/>
            <a:chOff x="6374510" y="943655"/>
            <a:chExt cx="1820568" cy="923330"/>
          </a:xfrm>
        </p:grpSpPr>
        <p:sp>
          <p:nvSpPr>
            <p:cNvPr id="44" name="圆角矩形 43"/>
            <p:cNvSpPr/>
            <p:nvPr/>
          </p:nvSpPr>
          <p:spPr>
            <a:xfrm>
              <a:off x="6374510" y="943655"/>
              <a:ext cx="1820568" cy="923330"/>
            </a:xfrm>
            <a:prstGeom prst="roundRect">
              <a:avLst/>
            </a:prstGeom>
            <a:solidFill>
              <a:schemeClr val="accent2">
                <a:alpha val="3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6374510" y="943655"/>
              <a:ext cx="1744027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b="1">
                  <a:latin typeface="楷体" panose="02010609060101010101" pitchFamily="49" charset="-122"/>
                  <a:ea typeface="楷体" panose="02010609060101010101" pitchFamily="49" charset="-122"/>
                </a:rPr>
                <a:t>剩下</a:t>
              </a:r>
              <a:r>
                <a:rPr lang="en-US" altLang="zh-CN" sz="1800" b="1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1800" b="1">
                  <a:latin typeface="楷体" panose="02010609060101010101" pitchFamily="49" charset="-122"/>
                  <a:ea typeface="楷体" panose="02010609060101010101" pitchFamily="49" charset="-122"/>
                </a:rPr>
                <a:t>本，任选其中一个抽屉放进去。</a:t>
              </a:r>
              <a:endParaRPr lang="zh-CN" altLang="en-US" sz="1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258522" y="2705405"/>
            <a:ext cx="1820568" cy="958624"/>
            <a:chOff x="6390182" y="2345365"/>
            <a:chExt cx="1820568" cy="958624"/>
          </a:xfrm>
        </p:grpSpPr>
        <p:sp>
          <p:nvSpPr>
            <p:cNvPr id="45" name="圆角矩形 44"/>
            <p:cNvSpPr/>
            <p:nvPr/>
          </p:nvSpPr>
          <p:spPr>
            <a:xfrm>
              <a:off x="6390182" y="2345365"/>
              <a:ext cx="1820568" cy="923330"/>
            </a:xfrm>
            <a:prstGeom prst="roundRect">
              <a:avLst/>
            </a:prstGeom>
            <a:solidFill>
              <a:schemeClr val="accent2">
                <a:alpha val="3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6419259" y="2380659"/>
              <a:ext cx="1744027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b="1">
                  <a:latin typeface="楷体" panose="02010609060101010101" pitchFamily="49" charset="-122"/>
                  <a:ea typeface="楷体" panose="02010609060101010101" pitchFamily="49" charset="-122"/>
                </a:rPr>
                <a:t>剩下</a:t>
              </a:r>
              <a:r>
                <a:rPr lang="en-US" altLang="zh-CN" sz="1800" b="1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1800" b="1">
                  <a:latin typeface="楷体" panose="02010609060101010101" pitchFamily="49" charset="-122"/>
                  <a:ea typeface="楷体" panose="02010609060101010101" pitchFamily="49" charset="-122"/>
                </a:rPr>
                <a:t>本，任选其中</a:t>
              </a:r>
              <a:r>
                <a:rPr lang="en-US" altLang="zh-CN" sz="1800" b="1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1800" b="1">
                  <a:latin typeface="楷体" panose="02010609060101010101" pitchFamily="49" charset="-122"/>
                  <a:ea typeface="楷体" panose="02010609060101010101" pitchFamily="49" charset="-122"/>
                </a:rPr>
                <a:t>个或</a:t>
              </a:r>
              <a:r>
                <a:rPr lang="en-US" altLang="zh-CN" sz="1800" b="1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1800" b="1">
                  <a:latin typeface="楷体" panose="02010609060101010101" pitchFamily="49" charset="-122"/>
                  <a:ea typeface="楷体" panose="02010609060101010101" pitchFamily="49" charset="-122"/>
                </a:rPr>
                <a:t>个抽屉放进去。</a:t>
              </a:r>
              <a:endParaRPr lang="zh-CN" altLang="en-US" sz="1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cxnSp>
        <p:nvCxnSpPr>
          <p:cNvPr id="47" name="直接连接符 46"/>
          <p:cNvCxnSpPr>
            <a:endCxn id="44" idx="1"/>
          </p:cNvCxnSpPr>
          <p:nvPr/>
        </p:nvCxnSpPr>
        <p:spPr>
          <a:xfrm flipV="1">
            <a:off x="5927736" y="1765360"/>
            <a:ext cx="315114" cy="298530"/>
          </a:xfrm>
          <a:prstGeom prst="line">
            <a:avLst/>
          </a:prstGeom>
          <a:ln w="222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>
            <a:endCxn id="40" idx="1"/>
          </p:cNvCxnSpPr>
          <p:nvPr/>
        </p:nvCxnSpPr>
        <p:spPr>
          <a:xfrm flipV="1">
            <a:off x="5891132" y="1765360"/>
            <a:ext cx="351718" cy="1536640"/>
          </a:xfrm>
          <a:prstGeom prst="line">
            <a:avLst/>
          </a:prstGeom>
          <a:ln w="222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>
            <a:off x="5911996" y="2720313"/>
            <a:ext cx="288878" cy="422953"/>
          </a:xfrm>
          <a:prstGeom prst="line">
            <a:avLst/>
          </a:prstGeom>
          <a:ln w="222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6" grpId="0" animBg="1"/>
      <p:bldP spid="17" grpId="0"/>
      <p:bldP spid="18" grpId="0"/>
      <p:bldP spid="19" grpId="0"/>
      <p:bldP spid="20" grpId="0" animBg="1"/>
      <p:bldP spid="21" grpId="0" animBg="1"/>
      <p:bldP spid="23" grpId="0"/>
      <p:bldP spid="25" grpId="0" animBg="1"/>
      <p:bldP spid="3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907704" y="1460488"/>
            <a:ext cx="43942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7÷3 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＝ 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1600" b="1">
                <a:latin typeface="楷体" panose="02010609060101010101" pitchFamily="49" charset="-122"/>
                <a:ea typeface="楷体" panose="02010609060101010101" pitchFamily="49" charset="-122"/>
              </a:rPr>
              <a:t>（本）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…… 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1600" b="1">
                <a:latin typeface="楷体" panose="02010609060101010101" pitchFamily="49" charset="-122"/>
                <a:ea typeface="楷体" panose="02010609060101010101" pitchFamily="49" charset="-122"/>
              </a:rPr>
              <a:t>（本）</a:t>
            </a:r>
            <a:endParaRPr lang="zh-CN" altLang="en-US" sz="1600" b="1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7"/>
          <p:cNvSpPr>
            <a:spLocks noChangeArrowheads="1"/>
          </p:cNvSpPr>
          <p:nvPr/>
        </p:nvSpPr>
        <p:spPr bwMode="auto">
          <a:xfrm>
            <a:off x="1907704" y="2133588"/>
            <a:ext cx="472233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8÷3 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＝ 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1600" b="1">
                <a:latin typeface="楷体" panose="02010609060101010101" pitchFamily="49" charset="-122"/>
                <a:ea typeface="楷体" panose="02010609060101010101" pitchFamily="49" charset="-122"/>
              </a:rPr>
              <a:t>（本）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…… 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1600" b="1">
                <a:latin typeface="楷体" panose="02010609060101010101" pitchFamily="49" charset="-122"/>
                <a:ea typeface="楷体" panose="02010609060101010101" pitchFamily="49" charset="-122"/>
              </a:rPr>
              <a:t>（本）</a:t>
            </a:r>
            <a:endParaRPr lang="zh-CN" altLang="en-US" sz="1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27"/>
          <p:cNvSpPr>
            <a:spLocks noChangeArrowheads="1"/>
          </p:cNvSpPr>
          <p:nvPr/>
        </p:nvSpPr>
        <p:spPr bwMode="auto">
          <a:xfrm>
            <a:off x="1833984" y="2806688"/>
            <a:ext cx="468223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10÷3 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＝ 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1600" b="1">
                <a:latin typeface="楷体" panose="02010609060101010101" pitchFamily="49" charset="-122"/>
                <a:ea typeface="楷体" panose="02010609060101010101" pitchFamily="49" charset="-122"/>
              </a:rPr>
              <a:t>（本）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…… 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1600" b="1">
                <a:latin typeface="楷体" panose="02010609060101010101" pitchFamily="49" charset="-122"/>
                <a:ea typeface="楷体" panose="02010609060101010101" pitchFamily="49" charset="-122"/>
              </a:rPr>
              <a:t>（本）</a:t>
            </a:r>
            <a:endParaRPr lang="zh-CN" altLang="en-US" sz="1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箭头: 下 6"/>
          <p:cNvSpPr/>
          <p:nvPr/>
        </p:nvSpPr>
        <p:spPr>
          <a:xfrm rot="16200000">
            <a:off x="5264259" y="1432769"/>
            <a:ext cx="243088" cy="475478"/>
          </a:xfrm>
          <a:prstGeom prst="downArrow">
            <a:avLst/>
          </a:prstGeom>
          <a:solidFill>
            <a:srgbClr val="D4E5D8"/>
          </a:solidFill>
          <a:ln>
            <a:solidFill>
              <a:srgbClr val="01839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5678735" y="2798217"/>
            <a:ext cx="162241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3 + </a:t>
            </a:r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1600" b="1">
                <a:latin typeface="楷体" panose="02010609060101010101" pitchFamily="49" charset="-122"/>
                <a:ea typeface="楷体" panose="02010609060101010101" pitchFamily="49" charset="-122"/>
              </a:rPr>
              <a:t>（本）</a:t>
            </a:r>
            <a:endParaRPr lang="zh-CN" altLang="en-US" sz="1600" b="1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箭头: 下 6"/>
          <p:cNvSpPr/>
          <p:nvPr/>
        </p:nvSpPr>
        <p:spPr>
          <a:xfrm rot="16200000">
            <a:off x="5264259" y="2085314"/>
            <a:ext cx="243088" cy="475478"/>
          </a:xfrm>
          <a:prstGeom prst="downArrow">
            <a:avLst/>
          </a:prstGeom>
          <a:solidFill>
            <a:srgbClr val="D4E5D8"/>
          </a:solidFill>
          <a:ln>
            <a:solidFill>
              <a:srgbClr val="01839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5662775" y="2124760"/>
            <a:ext cx="162241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2 + </a:t>
            </a:r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1600" b="1">
                <a:latin typeface="楷体" panose="02010609060101010101" pitchFamily="49" charset="-122"/>
                <a:ea typeface="楷体" panose="02010609060101010101" pitchFamily="49" charset="-122"/>
              </a:rPr>
              <a:t>（本）</a:t>
            </a:r>
            <a:endParaRPr lang="zh-CN" altLang="en-US" sz="1600" b="1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箭头: 下 6"/>
          <p:cNvSpPr/>
          <p:nvPr/>
        </p:nvSpPr>
        <p:spPr>
          <a:xfrm rot="16200000">
            <a:off x="5264259" y="2764552"/>
            <a:ext cx="243088" cy="475478"/>
          </a:xfrm>
          <a:prstGeom prst="downArrow">
            <a:avLst/>
          </a:prstGeom>
          <a:solidFill>
            <a:srgbClr val="D4E5D8"/>
          </a:solidFill>
          <a:ln>
            <a:solidFill>
              <a:srgbClr val="01839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5632057" y="1442045"/>
            <a:ext cx="162241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2 + </a:t>
            </a:r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1600" b="1">
                <a:latin typeface="楷体" panose="02010609060101010101" pitchFamily="49" charset="-122"/>
                <a:ea typeface="楷体" panose="02010609060101010101" pitchFamily="49" charset="-122"/>
              </a:rPr>
              <a:t>（本）</a:t>
            </a:r>
            <a:endParaRPr lang="zh-CN" altLang="en-US" sz="1600" b="1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圆角矩形 10"/>
          <p:cNvSpPr/>
          <p:nvPr/>
        </p:nvSpPr>
        <p:spPr>
          <a:xfrm rot="16200000">
            <a:off x="4870816" y="2065995"/>
            <a:ext cx="1893848" cy="250786"/>
          </a:xfrm>
          <a:prstGeom prst="roundRect">
            <a:avLst/>
          </a:prstGeom>
          <a:noFill/>
          <a:ln w="25400" cap="flat" cmpd="sng" algn="ctr">
            <a:solidFill>
              <a:srgbClr val="0000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圆角矩形 10"/>
          <p:cNvSpPr/>
          <p:nvPr/>
        </p:nvSpPr>
        <p:spPr>
          <a:xfrm rot="16200000">
            <a:off x="5346087" y="2065995"/>
            <a:ext cx="1893848" cy="250786"/>
          </a:xfrm>
          <a:prstGeom prst="roundRect">
            <a:avLst/>
          </a:prstGeom>
          <a:noFill/>
          <a:ln w="25400" cap="flat" cmpd="sng" algn="ctr">
            <a:solidFill>
              <a:srgbClr val="0000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144480" y="3174421"/>
            <a:ext cx="14019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>
                <a:latin typeface="楷体" panose="02010609060101010101" pitchFamily="49" charset="-122"/>
                <a:ea typeface="楷体" panose="02010609060101010101" pitchFamily="49" charset="-122"/>
              </a:rPr>
              <a:t>抽屉数</a:t>
            </a:r>
            <a:endParaRPr lang="zh-CN" altLang="en-US" sz="1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343579" y="3164197"/>
            <a:ext cx="14019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>
                <a:latin typeface="楷体" panose="02010609060101010101" pitchFamily="49" charset="-122"/>
                <a:ea typeface="楷体" panose="02010609060101010101" pitchFamily="49" charset="-122"/>
              </a:rPr>
              <a:t>物体数</a:t>
            </a:r>
            <a:endParaRPr lang="zh-CN" altLang="en-US" sz="1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973883" y="3183553"/>
            <a:ext cx="14019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>
                <a:latin typeface="楷体" panose="02010609060101010101" pitchFamily="49" charset="-122"/>
                <a:ea typeface="楷体" panose="02010609060101010101" pitchFamily="49" charset="-122"/>
              </a:rPr>
              <a:t>商</a:t>
            </a:r>
            <a:endParaRPr lang="zh-CN" altLang="en-US" sz="1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211960" y="3136068"/>
            <a:ext cx="14019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>
                <a:latin typeface="楷体" panose="02010609060101010101" pitchFamily="49" charset="-122"/>
                <a:ea typeface="楷体" panose="02010609060101010101" pitchFamily="49" charset="-122"/>
              </a:rPr>
              <a:t>余数</a:t>
            </a:r>
            <a:endParaRPr lang="zh-CN" altLang="en-US" sz="1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圆角矩形 10"/>
          <p:cNvSpPr/>
          <p:nvPr/>
        </p:nvSpPr>
        <p:spPr>
          <a:xfrm rot="16200000">
            <a:off x="1097617" y="2123037"/>
            <a:ext cx="1893848" cy="273673"/>
          </a:xfrm>
          <a:prstGeom prst="roundRect">
            <a:avLst/>
          </a:prstGeom>
          <a:noFill/>
          <a:ln w="25400" cap="flat" cmpd="sng" algn="ctr">
            <a:solidFill>
              <a:srgbClr val="0000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圆角矩形 10"/>
          <p:cNvSpPr/>
          <p:nvPr/>
        </p:nvSpPr>
        <p:spPr>
          <a:xfrm rot="16200000">
            <a:off x="1571170" y="2099704"/>
            <a:ext cx="1893848" cy="273673"/>
          </a:xfrm>
          <a:prstGeom prst="roundRect">
            <a:avLst/>
          </a:prstGeom>
          <a:noFill/>
          <a:ln w="25400" cap="flat" cmpd="sng" algn="ctr">
            <a:solidFill>
              <a:srgbClr val="0000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圆角矩形 10"/>
          <p:cNvSpPr/>
          <p:nvPr/>
        </p:nvSpPr>
        <p:spPr>
          <a:xfrm rot="16200000">
            <a:off x="2177590" y="2092469"/>
            <a:ext cx="1893848" cy="273673"/>
          </a:xfrm>
          <a:prstGeom prst="roundRect">
            <a:avLst/>
          </a:prstGeom>
          <a:noFill/>
          <a:ln w="25400" cap="flat" cmpd="sng" algn="ctr">
            <a:solidFill>
              <a:srgbClr val="0000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圆角矩形 10"/>
          <p:cNvSpPr/>
          <p:nvPr/>
        </p:nvSpPr>
        <p:spPr>
          <a:xfrm rot="16200000">
            <a:off x="3531078" y="2080678"/>
            <a:ext cx="1893848" cy="273673"/>
          </a:xfrm>
          <a:prstGeom prst="roundRect">
            <a:avLst/>
          </a:prstGeom>
          <a:noFill/>
          <a:ln w="25400" cap="flat" cmpd="sng" algn="ctr">
            <a:solidFill>
              <a:srgbClr val="0000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5678704" y="717909"/>
            <a:ext cx="8087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991B5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商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左大括号 33"/>
          <p:cNvSpPr/>
          <p:nvPr/>
        </p:nvSpPr>
        <p:spPr>
          <a:xfrm rot="5400000">
            <a:off x="5981668" y="878808"/>
            <a:ext cx="143116" cy="622286"/>
          </a:xfrm>
          <a:prstGeom prst="leftBrace">
            <a:avLst>
              <a:gd name="adj1" fmla="val 65449"/>
              <a:gd name="adj2" fmla="val 50000"/>
            </a:avLst>
          </a:prstGeom>
          <a:ln w="222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35" name="文本框 34"/>
          <p:cNvSpPr txBox="1"/>
          <p:nvPr/>
        </p:nvSpPr>
        <p:spPr>
          <a:xfrm>
            <a:off x="6286994" y="715947"/>
            <a:ext cx="11511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B2B4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至少数</a:t>
            </a:r>
            <a:endParaRPr lang="zh-CN" altLang="en-US" sz="2000" b="1" dirty="0">
              <a:solidFill>
                <a:srgbClr val="B2B41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712281" y="3533529"/>
            <a:ext cx="16989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余数不论是多少，都加</a:t>
            </a:r>
            <a:r>
              <a:rPr lang="en-US" altLang="zh-CN" sz="1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1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1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箭头: 下 6"/>
          <p:cNvSpPr/>
          <p:nvPr/>
        </p:nvSpPr>
        <p:spPr>
          <a:xfrm rot="18975400">
            <a:off x="6529222" y="3131707"/>
            <a:ext cx="243088" cy="475478"/>
          </a:xfrm>
          <a:prstGeom prst="downArrow">
            <a:avLst/>
          </a:prstGeom>
          <a:solidFill>
            <a:srgbClr val="D4E5D8"/>
          </a:solidFill>
          <a:ln>
            <a:solidFill>
              <a:srgbClr val="01839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1115616" y="3644319"/>
            <a:ext cx="4908376" cy="1015663"/>
            <a:chOff x="998457" y="3526934"/>
            <a:chExt cx="5703593" cy="1015663"/>
          </a:xfrm>
        </p:grpSpPr>
        <p:sp>
          <p:nvSpPr>
            <p:cNvPr id="39" name="MH_Other_1"/>
            <p:cNvSpPr/>
            <p:nvPr/>
          </p:nvSpPr>
          <p:spPr>
            <a:xfrm>
              <a:off x="998457" y="3540378"/>
              <a:ext cx="5703593" cy="955335"/>
            </a:xfrm>
            <a:prstGeom prst="rect">
              <a:avLst/>
            </a:prstGeom>
            <a:solidFill>
              <a:srgbClr val="E8E1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endParaRPr lang="zh-CN" altLang="en-US" b="1">
                <a:solidFill>
                  <a:prstClr val="white"/>
                </a:solidFill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1223386" y="3526934"/>
              <a:ext cx="5388682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如果物体数除以抽屉数有余数，用所得的商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加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，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就会发现“总有一个抽屉里至少有商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加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个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物体”。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8" name="Text Box 9"/>
          <p:cNvSpPr txBox="1">
            <a:spLocks noChangeArrowheads="1"/>
          </p:cNvSpPr>
          <p:nvPr/>
        </p:nvSpPr>
        <p:spPr bwMode="auto">
          <a:xfrm>
            <a:off x="1955363" y="4257691"/>
            <a:ext cx="6491287" cy="402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至少数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商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+1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圆角矩形 10"/>
          <p:cNvSpPr/>
          <p:nvPr/>
        </p:nvSpPr>
        <p:spPr>
          <a:xfrm rot="16200000">
            <a:off x="5773077" y="2078468"/>
            <a:ext cx="1893848" cy="250786"/>
          </a:xfrm>
          <a:prstGeom prst="roundRect">
            <a:avLst/>
          </a:prstGeom>
          <a:noFill/>
          <a:ln w="25400" cap="flat" cmpd="sng" algn="ctr">
            <a:solidFill>
              <a:srgbClr val="0000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6" name="直接箭头连接符 45"/>
          <p:cNvCxnSpPr/>
          <p:nvPr/>
        </p:nvCxnSpPr>
        <p:spPr>
          <a:xfrm flipV="1">
            <a:off x="6704115" y="1032951"/>
            <a:ext cx="0" cy="200054"/>
          </a:xfrm>
          <a:prstGeom prst="straightConnector1">
            <a:avLst/>
          </a:prstGeom>
          <a:ln w="22225">
            <a:solidFill>
              <a:srgbClr val="C6C85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Rectangle 54"/>
          <p:cNvSpPr>
            <a:spLocks noChangeArrowheads="1"/>
          </p:cNvSpPr>
          <p:nvPr/>
        </p:nvSpPr>
        <p:spPr bwMode="auto">
          <a:xfrm>
            <a:off x="467544" y="509731"/>
            <a:ext cx="76755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整理这些算式，你发现了什么？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"/>
                            </p:stCondLst>
                            <p:childTnLst>
                              <p:par>
                                <p:cTn id="8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00"/>
                            </p:stCondLst>
                            <p:childTnLst>
                              <p:par>
                                <p:cTn id="9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500"/>
                            </p:stCondLst>
                            <p:childTnLst>
                              <p:par>
                                <p:cTn id="9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0"/>
                            </p:stCondLst>
                            <p:childTnLst>
                              <p:par>
                                <p:cTn id="10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00"/>
                            </p:stCondLst>
                            <p:childTnLst>
                              <p:par>
                                <p:cTn id="1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5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/>
      <p:bldP spid="17" grpId="0" animBg="1"/>
      <p:bldP spid="18" grpId="0"/>
      <p:bldP spid="19" grpId="0" animBg="1"/>
      <p:bldP spid="20" grpId="0"/>
      <p:bldP spid="21" grpId="0" animBg="1"/>
      <p:bldP spid="22" grpId="0" animBg="1"/>
      <p:bldP spid="22" grpId="1" animBg="1"/>
      <p:bldP spid="24" grpId="0"/>
      <p:bldP spid="25" grpId="0"/>
      <p:bldP spid="26" grpId="0"/>
      <p:bldP spid="27" grpId="0"/>
      <p:bldP spid="29" grpId="0" animBg="1"/>
      <p:bldP spid="30" grpId="0" animBg="1"/>
      <p:bldP spid="31" grpId="0" animBg="1"/>
      <p:bldP spid="32" grpId="0" animBg="1"/>
      <p:bldP spid="33" grpId="0"/>
      <p:bldP spid="34" grpId="0" animBg="1"/>
      <p:bldP spid="35" grpId="0"/>
      <p:bldP spid="36" grpId="0"/>
      <p:bldP spid="37" grpId="0" animBg="1"/>
      <p:bldP spid="28" grpId="0"/>
      <p:bldP spid="4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319829" y="1331874"/>
            <a:ext cx="1262629" cy="830997"/>
            <a:chOff x="2890044" y="4051980"/>
            <a:chExt cx="1153689" cy="830997"/>
          </a:xfrm>
        </p:grpSpPr>
        <p:sp>
          <p:nvSpPr>
            <p:cNvPr id="5" name="圆角矩形 4"/>
            <p:cNvSpPr/>
            <p:nvPr/>
          </p:nvSpPr>
          <p:spPr>
            <a:xfrm>
              <a:off x="2890044" y="4051980"/>
              <a:ext cx="1153689" cy="377594"/>
            </a:xfrm>
            <a:custGeom>
              <a:avLst/>
              <a:gdLst/>
              <a:ahLst/>
              <a:cxnLst/>
              <a:rect l="l" t="t" r="r" b="b"/>
              <a:pathLst>
                <a:path w="4680521" h="1311630">
                  <a:moveTo>
                    <a:pt x="0" y="0"/>
                  </a:moveTo>
                  <a:lnTo>
                    <a:pt x="4024706" y="0"/>
                  </a:lnTo>
                  <a:cubicBezTo>
                    <a:pt x="4386903" y="0"/>
                    <a:pt x="4680521" y="293618"/>
                    <a:pt x="4680521" y="655815"/>
                  </a:cubicBezTo>
                  <a:lnTo>
                    <a:pt x="4680520" y="655815"/>
                  </a:lnTo>
                  <a:cubicBezTo>
                    <a:pt x="4680520" y="1018012"/>
                    <a:pt x="4386902" y="1311630"/>
                    <a:pt x="4024705" y="1311630"/>
                  </a:cubicBezTo>
                  <a:lnTo>
                    <a:pt x="0" y="1311629"/>
                  </a:lnTo>
                  <a:close/>
                </a:path>
              </a:pathLst>
            </a:custGeom>
            <a:solidFill>
              <a:srgbClr val="FFC000"/>
            </a:solidFill>
            <a:ln w="25400" cap="flat" cmpd="sng" algn="ctr">
              <a:noFill/>
              <a:prstDash val="solid"/>
            </a:ln>
            <a:effectLst>
              <a:innerShdw blurRad="152400" dist="88900" dir="16200000">
                <a:prstClr val="black">
                  <a:alpha val="31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1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890044" y="4051980"/>
              <a:ext cx="108012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计算法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5" name="矩形 27"/>
          <p:cNvSpPr>
            <a:spLocks noChangeArrowheads="1"/>
          </p:cNvSpPr>
          <p:nvPr/>
        </p:nvSpPr>
        <p:spPr bwMode="auto">
          <a:xfrm>
            <a:off x="641750" y="2196647"/>
            <a:ext cx="47223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BE309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8÷3</a:t>
            </a:r>
            <a:r>
              <a:rPr lang="zh-CN" altLang="en-US" sz="2400" b="1" dirty="0">
                <a:solidFill>
                  <a:srgbClr val="BE309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srgbClr val="BE309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BE309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（本）</a:t>
            </a:r>
            <a:r>
              <a:rPr lang="en-US" altLang="zh-CN" sz="2400" b="1" dirty="0">
                <a:solidFill>
                  <a:srgbClr val="BE309C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…… </a:t>
            </a:r>
            <a:r>
              <a:rPr lang="en-US" altLang="zh-CN" sz="2400" b="1" dirty="0">
                <a:solidFill>
                  <a:srgbClr val="BE309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BE309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（本）</a:t>
            </a:r>
            <a:endParaRPr lang="zh-CN" altLang="en-US" sz="2400" b="1" dirty="0">
              <a:solidFill>
                <a:srgbClr val="BE309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27"/>
          <p:cNvSpPr>
            <a:spLocks noChangeArrowheads="1"/>
          </p:cNvSpPr>
          <p:nvPr/>
        </p:nvSpPr>
        <p:spPr bwMode="auto">
          <a:xfrm>
            <a:off x="681856" y="3554346"/>
            <a:ext cx="46822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10÷3</a:t>
            </a:r>
            <a:r>
              <a:rPr lang="zh-CN" altLang="en-US" sz="2400" b="1" dirty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（本）</a:t>
            </a:r>
            <a:r>
              <a:rPr lang="en-US" altLang="zh-CN" sz="2400" b="1" dirty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…… </a:t>
            </a:r>
            <a:r>
              <a:rPr lang="en-US" altLang="zh-CN" sz="2400" b="1" dirty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（本）</a:t>
            </a:r>
            <a:endParaRPr lang="zh-CN" altLang="en-US" sz="2400" b="1" dirty="0">
              <a:solidFill>
                <a:srgbClr val="EE007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 Box 5"/>
          <p:cNvSpPr txBox="1">
            <a:spLocks noChangeArrowheads="1"/>
          </p:cNvSpPr>
          <p:nvPr/>
        </p:nvSpPr>
        <p:spPr bwMode="auto">
          <a:xfrm>
            <a:off x="539552" y="2699845"/>
            <a:ext cx="8424936" cy="42319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288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答：把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本书放进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个抽屉里，总有一个抽屉至少放进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本书。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395536" y="4016349"/>
            <a:ext cx="8591890" cy="42319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288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答：把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本书放进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个抽屉里，总有一个抽屉至少放进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本书。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473518" y="1316277"/>
            <a:ext cx="2562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至少数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商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+1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5333898" y="2184307"/>
            <a:ext cx="30545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BE309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2+1</a:t>
            </a:r>
            <a:r>
              <a:rPr lang="zh-CN" altLang="en-US" sz="2400" b="1" dirty="0">
                <a:solidFill>
                  <a:srgbClr val="BE309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srgbClr val="BE309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srgbClr val="BE309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（本）</a:t>
            </a:r>
            <a:endParaRPr lang="zh-CN" altLang="en-US" sz="2400" b="1" dirty="0">
              <a:solidFill>
                <a:srgbClr val="BE309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4997766" y="3564799"/>
            <a:ext cx="295861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3+1</a:t>
            </a:r>
            <a:r>
              <a:rPr lang="zh-CN" altLang="en-US" sz="2400" b="1" dirty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（本）</a:t>
            </a:r>
            <a:endParaRPr lang="zh-CN" altLang="en-US" sz="2400" b="1" dirty="0">
              <a:solidFill>
                <a:srgbClr val="EE007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Rectangle 54"/>
          <p:cNvSpPr>
            <a:spLocks noChangeArrowheads="1"/>
          </p:cNvSpPr>
          <p:nvPr/>
        </p:nvSpPr>
        <p:spPr bwMode="auto">
          <a:xfrm>
            <a:off x="395536" y="622924"/>
            <a:ext cx="76755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如果有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Arial Unicode MS" panose="020B0604020202020204" pitchFamily="34" charset="-122"/>
              </a:rPr>
              <a:t>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本书会怎样呢？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Rectangle 54"/>
          <p:cNvSpPr>
            <a:spLocks noChangeArrowheads="1"/>
          </p:cNvSpPr>
          <p:nvPr/>
        </p:nvSpPr>
        <p:spPr bwMode="auto">
          <a:xfrm>
            <a:off x="4139952" y="622924"/>
            <a:ext cx="22161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Arial Unicode MS" panose="020B0604020202020204" pitchFamily="34" charset="-122"/>
              </a:rPr>
              <a:t>10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本呢？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1" grpId="0"/>
      <p:bldP spid="2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606744" y="658061"/>
            <a:ext cx="64510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把鸽子放进对应的笼子中，完成下表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1907704" y="1347614"/>
          <a:ext cx="5688632" cy="198120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872208"/>
                <a:gridCol w="1800200"/>
                <a:gridCol w="201622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鸽子只数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笼子的个数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结果</a:t>
                      </a:r>
                      <a:endParaRPr lang="zh-CN" altLang="en-US" sz="20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</a:t>
                      </a:r>
                      <a:endParaRPr lang="zh-CN" altLang="en-US" sz="20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endParaRPr lang="zh-CN" altLang="en-US" sz="20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algn="l"/>
                      <a:endParaRPr lang="en-US" altLang="zh-CN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l"/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总有一只笼子，里至少放进</a:t>
                      </a:r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</a:t>
                      </a:r>
                      <a:r>
                        <a:rPr lang="en-US" altLang="zh-CN" sz="2000" b="1" baseline="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)</a:t>
                      </a:r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只鸽子。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7</a:t>
                      </a:r>
                      <a:endParaRPr lang="zh-CN" altLang="en-US" sz="20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</a:t>
                      </a:r>
                      <a:endParaRPr lang="zh-CN" altLang="en-US" sz="20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 vMerge="1"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9</a:t>
                      </a:r>
                      <a:endParaRPr lang="zh-CN" altLang="en-US" sz="20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 vMerge="1"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100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99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 vMerge="1">
                  <a:tcPr/>
                </a:tc>
              </a:tr>
            </a:tbl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7035025" y="2387664"/>
            <a:ext cx="5760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606744" y="3473526"/>
            <a:ext cx="6895193" cy="1122448"/>
            <a:chOff x="1248201" y="3363838"/>
            <a:chExt cx="6074856" cy="1122448"/>
          </a:xfrm>
        </p:grpSpPr>
        <p:sp>
          <p:nvSpPr>
            <p:cNvPr id="8" name="文本框 7"/>
            <p:cNvSpPr txBox="1"/>
            <p:nvPr/>
          </p:nvSpPr>
          <p:spPr>
            <a:xfrm>
              <a:off x="2436857" y="3363838"/>
              <a:ext cx="4886200" cy="9435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只要放的鸽子数比笼子的数量多</a:t>
              </a:r>
              <a:r>
                <a: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，那么总有一个笼子里至少放进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只鸽子。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" name="KSO_Shape"/>
            <p:cNvSpPr/>
            <p:nvPr/>
          </p:nvSpPr>
          <p:spPr bwMode="auto">
            <a:xfrm>
              <a:off x="1248201" y="3651870"/>
              <a:ext cx="858338" cy="834416"/>
            </a:xfrm>
            <a:custGeom>
              <a:avLst/>
              <a:gdLst>
                <a:gd name="T0" fmla="*/ 722049 w 6597698"/>
                <a:gd name="T1" fmla="*/ 874343 h 7617115"/>
                <a:gd name="T2" fmla="*/ 750323 w 6597698"/>
                <a:gd name="T3" fmla="*/ 885440 h 7617115"/>
                <a:gd name="T4" fmla="*/ 758665 w 6597698"/>
                <a:gd name="T5" fmla="*/ 959007 h 7617115"/>
                <a:gd name="T6" fmla="*/ 703528 w 6597698"/>
                <a:gd name="T7" fmla="*/ 976176 h 7617115"/>
                <a:gd name="T8" fmla="*/ 694514 w 6597698"/>
                <a:gd name="T9" fmla="*/ 971594 h 7617115"/>
                <a:gd name="T10" fmla="*/ 699028 w 6597698"/>
                <a:gd name="T11" fmla="*/ 976062 h 7617115"/>
                <a:gd name="T12" fmla="*/ 699648 w 6597698"/>
                <a:gd name="T13" fmla="*/ 1081054 h 7617115"/>
                <a:gd name="T14" fmla="*/ 147042 w 6597698"/>
                <a:gd name="T15" fmla="*/ 1769133 h 7617115"/>
                <a:gd name="T16" fmla="*/ 30787 w 6597698"/>
                <a:gd name="T17" fmla="*/ 1782165 h 7617115"/>
                <a:gd name="T18" fmla="*/ 18275 w 6597698"/>
                <a:gd name="T19" fmla="*/ 1665921 h 7617115"/>
                <a:gd name="T20" fmla="*/ 570880 w 6597698"/>
                <a:gd name="T21" fmla="*/ 977321 h 7617115"/>
                <a:gd name="T22" fmla="*/ 672989 w 6597698"/>
                <a:gd name="T23" fmla="*/ 955142 h 7617115"/>
                <a:gd name="T24" fmla="*/ 676204 w 6597698"/>
                <a:gd name="T25" fmla="*/ 957221 h 7617115"/>
                <a:gd name="T26" fmla="*/ 671902 w 6597698"/>
                <a:gd name="T27" fmla="*/ 950789 h 7617115"/>
                <a:gd name="T28" fmla="*/ 677328 w 6597698"/>
                <a:gd name="T29" fmla="*/ 893266 h 7617115"/>
                <a:gd name="T30" fmla="*/ 722049 w 6597698"/>
                <a:gd name="T31" fmla="*/ 874343 h 7617115"/>
                <a:gd name="T32" fmla="*/ 1267033 w 6597698"/>
                <a:gd name="T33" fmla="*/ 241665 h 7617115"/>
                <a:gd name="T34" fmla="*/ 1317603 w 6597698"/>
                <a:gd name="T35" fmla="*/ 700993 h 7617115"/>
                <a:gd name="T36" fmla="*/ 1057709 w 6597698"/>
                <a:gd name="T37" fmla="*/ 100974 h 7617115"/>
                <a:gd name="T38" fmla="*/ 754500 w 6597698"/>
                <a:gd name="T39" fmla="*/ 248946 h 7617115"/>
                <a:gd name="T40" fmla="*/ 814969 w 6597698"/>
                <a:gd name="T41" fmla="*/ 804684 h 7617115"/>
                <a:gd name="T42" fmla="*/ 1371177 w 6597698"/>
                <a:gd name="T43" fmla="*/ 743688 h 7617115"/>
                <a:gd name="T44" fmla="*/ 1310187 w 6597698"/>
                <a:gd name="T45" fmla="*/ 187951 h 7617115"/>
                <a:gd name="T46" fmla="*/ 1057709 w 6597698"/>
                <a:gd name="T47" fmla="*/ 100974 h 7617115"/>
                <a:gd name="T48" fmla="*/ 1056412 w 6597698"/>
                <a:gd name="T49" fmla="*/ 45 h 7617115"/>
                <a:gd name="T50" fmla="*/ 1373958 w 6597698"/>
                <a:gd name="T51" fmla="*/ 109301 h 7617115"/>
                <a:gd name="T52" fmla="*/ 1450081 w 6597698"/>
                <a:gd name="T53" fmla="*/ 807305 h 7617115"/>
                <a:gd name="T54" fmla="*/ 751940 w 6597698"/>
                <a:gd name="T55" fmla="*/ 883413 h 7617115"/>
                <a:gd name="T56" fmla="*/ 675817 w 6597698"/>
                <a:gd name="T57" fmla="*/ 185931 h 7617115"/>
                <a:gd name="T58" fmla="*/ 1056412 w 6597698"/>
                <a:gd name="T59" fmla="*/ 45 h 7617115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6597698" h="7617115">
                  <a:moveTo>
                    <a:pt x="3054842" y="3699168"/>
                  </a:moveTo>
                  <a:cubicBezTo>
                    <a:pt x="3097120" y="3702556"/>
                    <a:pt x="3138894" y="3717974"/>
                    <a:pt x="3174464" y="3746118"/>
                  </a:cubicBezTo>
                  <a:cubicBezTo>
                    <a:pt x="3269318" y="3823378"/>
                    <a:pt x="3284759" y="3960238"/>
                    <a:pt x="3209759" y="4057364"/>
                  </a:cubicBezTo>
                  <a:cubicBezTo>
                    <a:pt x="3151854" y="4126897"/>
                    <a:pt x="3059206" y="4152972"/>
                    <a:pt x="2976485" y="4130002"/>
                  </a:cubicBezTo>
                  <a:lnTo>
                    <a:pt x="2938349" y="4110616"/>
                  </a:lnTo>
                  <a:lnTo>
                    <a:pt x="2957445" y="4129522"/>
                  </a:lnTo>
                  <a:cubicBezTo>
                    <a:pt x="3060906" y="4255074"/>
                    <a:pt x="3066214" y="4440569"/>
                    <a:pt x="2960068" y="4573720"/>
                  </a:cubicBezTo>
                  <a:cubicBezTo>
                    <a:pt x="2960068" y="4573720"/>
                    <a:pt x="2960068" y="4573720"/>
                    <a:pt x="622107" y="7484843"/>
                  </a:cubicBezTo>
                  <a:cubicBezTo>
                    <a:pt x="500798" y="7637016"/>
                    <a:pt x="280235" y="7661275"/>
                    <a:pt x="130253" y="7539978"/>
                  </a:cubicBezTo>
                  <a:cubicBezTo>
                    <a:pt x="-19729" y="7418681"/>
                    <a:pt x="-43991" y="7198142"/>
                    <a:pt x="77318" y="7048175"/>
                  </a:cubicBezTo>
                  <a:cubicBezTo>
                    <a:pt x="77318" y="7048175"/>
                    <a:pt x="77318" y="7048175"/>
                    <a:pt x="2415279" y="4134846"/>
                  </a:cubicBezTo>
                  <a:cubicBezTo>
                    <a:pt x="2521424" y="4001695"/>
                    <a:pt x="2701872" y="3966478"/>
                    <a:pt x="2847280" y="4041013"/>
                  </a:cubicBezTo>
                  <a:lnTo>
                    <a:pt x="2860883" y="4049808"/>
                  </a:lnTo>
                  <a:lnTo>
                    <a:pt x="2842684" y="4022597"/>
                  </a:lnTo>
                  <a:cubicBezTo>
                    <a:pt x="2801944" y="3946441"/>
                    <a:pt x="2807734" y="3850419"/>
                    <a:pt x="2865639" y="3779229"/>
                  </a:cubicBezTo>
                  <a:cubicBezTo>
                    <a:pt x="2912514" y="3721285"/>
                    <a:pt x="2984378" y="3693520"/>
                    <a:pt x="3054842" y="3699168"/>
                  </a:cubicBezTo>
                  <a:close/>
                  <a:moveTo>
                    <a:pt x="5360563" y="1022434"/>
                  </a:moveTo>
                  <a:cubicBezTo>
                    <a:pt x="5956099" y="1501097"/>
                    <a:pt x="6050943" y="2370189"/>
                    <a:pt x="5574515" y="2965760"/>
                  </a:cubicBezTo>
                  <a:lnTo>
                    <a:pt x="5360563" y="1022434"/>
                  </a:lnTo>
                  <a:close/>
                  <a:moveTo>
                    <a:pt x="4474955" y="427200"/>
                  </a:moveTo>
                  <a:cubicBezTo>
                    <a:pt x="3992919" y="433757"/>
                    <a:pt x="3517164" y="647541"/>
                    <a:pt x="3192137" y="1053241"/>
                  </a:cubicBezTo>
                  <a:cubicBezTo>
                    <a:pt x="2612105" y="1772280"/>
                    <a:pt x="2728993" y="2826575"/>
                    <a:pt x="3447968" y="3404453"/>
                  </a:cubicBezTo>
                  <a:cubicBezTo>
                    <a:pt x="4169147" y="3984537"/>
                    <a:pt x="5223349" y="3867638"/>
                    <a:pt x="5801174" y="3146394"/>
                  </a:cubicBezTo>
                  <a:cubicBezTo>
                    <a:pt x="6381205" y="2427354"/>
                    <a:pt x="6264317" y="1373059"/>
                    <a:pt x="5543138" y="795181"/>
                  </a:cubicBezTo>
                  <a:cubicBezTo>
                    <a:pt x="5228587" y="542359"/>
                    <a:pt x="4849871" y="422100"/>
                    <a:pt x="4474955" y="427200"/>
                  </a:cubicBezTo>
                  <a:close/>
                  <a:moveTo>
                    <a:pt x="4469466" y="190"/>
                  </a:moveTo>
                  <a:cubicBezTo>
                    <a:pt x="4940266" y="-6142"/>
                    <a:pt x="5416292" y="144984"/>
                    <a:pt x="5812939" y="462432"/>
                  </a:cubicBezTo>
                  <a:cubicBezTo>
                    <a:pt x="6717357" y="1188029"/>
                    <a:pt x="6860740" y="2511305"/>
                    <a:pt x="6135000" y="3415545"/>
                  </a:cubicBezTo>
                  <a:cubicBezTo>
                    <a:pt x="5409261" y="4319783"/>
                    <a:pt x="4085723" y="4463138"/>
                    <a:pt x="3181306" y="3737542"/>
                  </a:cubicBezTo>
                  <a:cubicBezTo>
                    <a:pt x="2276888" y="3011945"/>
                    <a:pt x="2133505" y="1690874"/>
                    <a:pt x="2859245" y="786635"/>
                  </a:cubicBezTo>
                  <a:cubicBezTo>
                    <a:pt x="3267474" y="276760"/>
                    <a:pt x="3864151" y="8331"/>
                    <a:pt x="4469466" y="19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" name="圆角矩形 10"/>
            <p:cNvSpPr/>
            <p:nvPr/>
          </p:nvSpPr>
          <p:spPr>
            <a:xfrm>
              <a:off x="2330942" y="3398166"/>
              <a:ext cx="4834516" cy="909200"/>
            </a:xfrm>
            <a:prstGeom prst="roundRect">
              <a:avLst/>
            </a:prstGeom>
            <a:noFill/>
            <a:ln>
              <a:solidFill>
                <a:schemeClr val="accent3">
                  <a:lumMod val="7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397" y="834032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13"/>
          <p:cNvSpPr>
            <a:spLocks noChangeArrowheads="1"/>
          </p:cNvSpPr>
          <p:nvPr/>
        </p:nvSpPr>
        <p:spPr bwMode="auto">
          <a:xfrm>
            <a:off x="755576" y="588625"/>
            <a:ext cx="813114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只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鸽子飞进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鸽笼，总有一个鸽笼至少飞进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只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鸽子。为什么？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3" name="Picture 4" descr="A3_13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1375501"/>
            <a:ext cx="493350" cy="419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5" descr="A3_13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2985" y="1347614"/>
            <a:ext cx="493350" cy="419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6" descr="A3_13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710" y="1359963"/>
            <a:ext cx="493350" cy="419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7" descr="A3_13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123" y="1393994"/>
            <a:ext cx="493350" cy="419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8" descr="A3_13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4404" y="1402591"/>
            <a:ext cx="493350" cy="419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8" name="Group 9"/>
          <p:cNvGrpSpPr/>
          <p:nvPr/>
        </p:nvGrpSpPr>
        <p:grpSpPr bwMode="auto">
          <a:xfrm>
            <a:off x="3054800" y="1830087"/>
            <a:ext cx="738856" cy="932879"/>
            <a:chOff x="3408" y="1610"/>
            <a:chExt cx="875" cy="1444"/>
          </a:xfrm>
        </p:grpSpPr>
        <p:sp>
          <p:nvSpPr>
            <p:cNvPr id="29" name="Oval 10"/>
            <p:cNvSpPr>
              <a:spLocks noChangeArrowheads="1"/>
            </p:cNvSpPr>
            <p:nvPr/>
          </p:nvSpPr>
          <p:spPr bwMode="auto">
            <a:xfrm>
              <a:off x="3412" y="2182"/>
              <a:ext cx="864" cy="288"/>
            </a:xfrm>
            <a:prstGeom prst="ellipse">
              <a:avLst/>
            </a:pr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800">
                <a:ea typeface="楷体_GB2312" panose="02010609030101010101" pitchFamily="49" charset="-122"/>
              </a:endParaRPr>
            </a:p>
          </p:txBody>
        </p:sp>
        <p:sp>
          <p:nvSpPr>
            <p:cNvPr id="30" name="Oval 11"/>
            <p:cNvSpPr>
              <a:spLocks noChangeArrowheads="1"/>
            </p:cNvSpPr>
            <p:nvPr/>
          </p:nvSpPr>
          <p:spPr bwMode="auto">
            <a:xfrm>
              <a:off x="3412" y="2374"/>
              <a:ext cx="864" cy="288"/>
            </a:xfrm>
            <a:prstGeom prst="ellipse">
              <a:avLst/>
            </a:pr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800">
                <a:ea typeface="楷体_GB2312" panose="02010609030101010101" pitchFamily="49" charset="-122"/>
              </a:endParaRPr>
            </a:p>
          </p:txBody>
        </p:sp>
        <p:sp>
          <p:nvSpPr>
            <p:cNvPr id="31" name="Oval 12"/>
            <p:cNvSpPr>
              <a:spLocks noChangeArrowheads="1"/>
            </p:cNvSpPr>
            <p:nvPr/>
          </p:nvSpPr>
          <p:spPr bwMode="auto">
            <a:xfrm>
              <a:off x="3412" y="2566"/>
              <a:ext cx="864" cy="288"/>
            </a:xfrm>
            <a:prstGeom prst="ellipse">
              <a:avLst/>
            </a:pr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800">
                <a:ea typeface="楷体_GB2312" panose="02010609030101010101" pitchFamily="49" charset="-122"/>
              </a:endParaRPr>
            </a:p>
          </p:txBody>
        </p:sp>
        <p:sp>
          <p:nvSpPr>
            <p:cNvPr id="32" name="Oval 13"/>
            <p:cNvSpPr>
              <a:spLocks noChangeArrowheads="1"/>
            </p:cNvSpPr>
            <p:nvPr/>
          </p:nvSpPr>
          <p:spPr bwMode="auto">
            <a:xfrm>
              <a:off x="3412" y="2758"/>
              <a:ext cx="864" cy="288"/>
            </a:xfrm>
            <a:prstGeom prst="ellipse">
              <a:avLst/>
            </a:pr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800">
                <a:ea typeface="楷体_GB2312" panose="02010609030101010101" pitchFamily="49" charset="-122"/>
              </a:endParaRPr>
            </a:p>
          </p:txBody>
        </p:sp>
        <p:sp>
          <p:nvSpPr>
            <p:cNvPr id="33" name="Oval 14"/>
            <p:cNvSpPr>
              <a:spLocks noChangeArrowheads="1"/>
            </p:cNvSpPr>
            <p:nvPr/>
          </p:nvSpPr>
          <p:spPr bwMode="auto">
            <a:xfrm>
              <a:off x="3460" y="2086"/>
              <a:ext cx="768" cy="192"/>
            </a:xfrm>
            <a:prstGeom prst="ellipse">
              <a:avLst/>
            </a:pr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800">
                <a:ea typeface="楷体_GB2312" panose="02010609030101010101" pitchFamily="49" charset="-122"/>
              </a:endParaRPr>
            </a:p>
          </p:txBody>
        </p:sp>
        <p:sp>
          <p:nvSpPr>
            <p:cNvPr id="34" name="Oval 15"/>
            <p:cNvSpPr>
              <a:spLocks noChangeArrowheads="1"/>
            </p:cNvSpPr>
            <p:nvPr/>
          </p:nvSpPr>
          <p:spPr bwMode="auto">
            <a:xfrm>
              <a:off x="3556" y="1990"/>
              <a:ext cx="576" cy="166"/>
            </a:xfrm>
            <a:prstGeom prst="ellipse">
              <a:avLst/>
            </a:pr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800">
                <a:ea typeface="楷体_GB2312" panose="02010609030101010101" pitchFamily="49" charset="-122"/>
              </a:endParaRPr>
            </a:p>
          </p:txBody>
        </p:sp>
        <p:sp>
          <p:nvSpPr>
            <p:cNvPr id="35" name="Oval 16"/>
            <p:cNvSpPr>
              <a:spLocks noChangeArrowheads="1"/>
            </p:cNvSpPr>
            <p:nvPr/>
          </p:nvSpPr>
          <p:spPr bwMode="auto">
            <a:xfrm>
              <a:off x="3700" y="1920"/>
              <a:ext cx="288" cy="118"/>
            </a:xfrm>
            <a:prstGeom prst="ellipse">
              <a:avLst/>
            </a:pr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800">
                <a:ea typeface="楷体_GB2312" panose="02010609030101010101" pitchFamily="49" charset="-122"/>
              </a:endParaRPr>
            </a:p>
          </p:txBody>
        </p:sp>
        <p:sp>
          <p:nvSpPr>
            <p:cNvPr id="36" name="Freeform 17"/>
            <p:cNvSpPr>
              <a:spLocks noChangeArrowheads="1"/>
            </p:cNvSpPr>
            <p:nvPr/>
          </p:nvSpPr>
          <p:spPr bwMode="auto">
            <a:xfrm>
              <a:off x="3408" y="1951"/>
              <a:ext cx="875" cy="999"/>
            </a:xfrm>
            <a:custGeom>
              <a:avLst/>
              <a:gdLst>
                <a:gd name="T0" fmla="*/ 4 w 875"/>
                <a:gd name="T1" fmla="*/ 999 h 999"/>
                <a:gd name="T2" fmla="*/ 4 w 875"/>
                <a:gd name="T3" fmla="*/ 375 h 999"/>
                <a:gd name="T4" fmla="*/ 29 w 875"/>
                <a:gd name="T5" fmla="*/ 211 h 999"/>
                <a:gd name="T6" fmla="*/ 148 w 875"/>
                <a:gd name="T7" fmla="*/ 87 h 999"/>
                <a:gd name="T8" fmla="*/ 413 w 875"/>
                <a:gd name="T9" fmla="*/ 8 h 999"/>
                <a:gd name="T10" fmla="*/ 580 w 875"/>
                <a:gd name="T11" fmla="*/ 39 h 999"/>
                <a:gd name="T12" fmla="*/ 714 w 875"/>
                <a:gd name="T13" fmla="*/ 93 h 999"/>
                <a:gd name="T14" fmla="*/ 827 w 875"/>
                <a:gd name="T15" fmla="*/ 206 h 999"/>
                <a:gd name="T16" fmla="*/ 868 w 875"/>
                <a:gd name="T17" fmla="*/ 375 h 999"/>
                <a:gd name="T18" fmla="*/ 868 w 875"/>
                <a:gd name="T19" fmla="*/ 951 h 99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75" h="999">
                  <a:moveTo>
                    <a:pt x="4" y="999"/>
                  </a:moveTo>
                  <a:cubicBezTo>
                    <a:pt x="0" y="751"/>
                    <a:pt x="0" y="506"/>
                    <a:pt x="4" y="375"/>
                  </a:cubicBezTo>
                  <a:cubicBezTo>
                    <a:pt x="8" y="244"/>
                    <a:pt x="5" y="259"/>
                    <a:pt x="29" y="211"/>
                  </a:cubicBezTo>
                  <a:cubicBezTo>
                    <a:pt x="53" y="163"/>
                    <a:pt x="84" y="121"/>
                    <a:pt x="148" y="87"/>
                  </a:cubicBezTo>
                  <a:cubicBezTo>
                    <a:pt x="212" y="53"/>
                    <a:pt x="341" y="16"/>
                    <a:pt x="413" y="8"/>
                  </a:cubicBezTo>
                  <a:cubicBezTo>
                    <a:pt x="485" y="0"/>
                    <a:pt x="530" y="25"/>
                    <a:pt x="580" y="39"/>
                  </a:cubicBezTo>
                  <a:cubicBezTo>
                    <a:pt x="630" y="53"/>
                    <a:pt x="673" y="65"/>
                    <a:pt x="714" y="93"/>
                  </a:cubicBezTo>
                  <a:cubicBezTo>
                    <a:pt x="755" y="121"/>
                    <a:pt x="801" y="159"/>
                    <a:pt x="827" y="206"/>
                  </a:cubicBezTo>
                  <a:cubicBezTo>
                    <a:pt x="853" y="253"/>
                    <a:pt x="861" y="251"/>
                    <a:pt x="868" y="375"/>
                  </a:cubicBezTo>
                  <a:cubicBezTo>
                    <a:pt x="875" y="499"/>
                    <a:pt x="872" y="723"/>
                    <a:pt x="868" y="951"/>
                  </a:cubicBezTo>
                </a:path>
              </a:pathLst>
            </a:cu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" name="Freeform 18"/>
            <p:cNvSpPr>
              <a:spLocks noChangeArrowheads="1"/>
            </p:cNvSpPr>
            <p:nvPr/>
          </p:nvSpPr>
          <p:spPr bwMode="auto">
            <a:xfrm>
              <a:off x="3548" y="2038"/>
              <a:ext cx="200" cy="960"/>
            </a:xfrm>
            <a:custGeom>
              <a:avLst/>
              <a:gdLst>
                <a:gd name="T0" fmla="*/ 200 w 200"/>
                <a:gd name="T1" fmla="*/ 0 h 960"/>
                <a:gd name="T2" fmla="*/ 56 w 200"/>
                <a:gd name="T3" fmla="*/ 96 h 960"/>
                <a:gd name="T4" fmla="*/ 8 w 200"/>
                <a:gd name="T5" fmla="*/ 288 h 960"/>
                <a:gd name="T6" fmla="*/ 8 w 200"/>
                <a:gd name="T7" fmla="*/ 960 h 96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" h="960">
                  <a:moveTo>
                    <a:pt x="200" y="0"/>
                  </a:moveTo>
                  <a:cubicBezTo>
                    <a:pt x="144" y="24"/>
                    <a:pt x="88" y="48"/>
                    <a:pt x="56" y="96"/>
                  </a:cubicBezTo>
                  <a:cubicBezTo>
                    <a:pt x="24" y="144"/>
                    <a:pt x="16" y="144"/>
                    <a:pt x="8" y="288"/>
                  </a:cubicBezTo>
                  <a:cubicBezTo>
                    <a:pt x="0" y="432"/>
                    <a:pt x="4" y="696"/>
                    <a:pt x="8" y="960"/>
                  </a:cubicBezTo>
                </a:path>
              </a:pathLst>
            </a:cu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" name="Freeform 19"/>
            <p:cNvSpPr>
              <a:spLocks noChangeArrowheads="1"/>
            </p:cNvSpPr>
            <p:nvPr/>
          </p:nvSpPr>
          <p:spPr bwMode="auto">
            <a:xfrm>
              <a:off x="3844" y="1990"/>
              <a:ext cx="295" cy="1042"/>
            </a:xfrm>
            <a:custGeom>
              <a:avLst/>
              <a:gdLst>
                <a:gd name="T0" fmla="*/ 0 w 295"/>
                <a:gd name="T1" fmla="*/ 0 h 1042"/>
                <a:gd name="T2" fmla="*/ 240 w 295"/>
                <a:gd name="T3" fmla="*/ 144 h 1042"/>
                <a:gd name="T4" fmla="*/ 288 w 295"/>
                <a:gd name="T5" fmla="*/ 384 h 1042"/>
                <a:gd name="T6" fmla="*/ 282 w 295"/>
                <a:gd name="T7" fmla="*/ 1042 h 104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95" h="1042">
                  <a:moveTo>
                    <a:pt x="0" y="0"/>
                  </a:moveTo>
                  <a:cubicBezTo>
                    <a:pt x="96" y="40"/>
                    <a:pt x="192" y="80"/>
                    <a:pt x="240" y="144"/>
                  </a:cubicBezTo>
                  <a:cubicBezTo>
                    <a:pt x="288" y="208"/>
                    <a:pt x="281" y="234"/>
                    <a:pt x="288" y="384"/>
                  </a:cubicBezTo>
                  <a:cubicBezTo>
                    <a:pt x="295" y="534"/>
                    <a:pt x="283" y="905"/>
                    <a:pt x="282" y="1042"/>
                  </a:cubicBezTo>
                </a:path>
              </a:pathLst>
            </a:cu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" name="Freeform 20"/>
            <p:cNvSpPr>
              <a:spLocks noChangeArrowheads="1"/>
            </p:cNvSpPr>
            <p:nvPr/>
          </p:nvSpPr>
          <p:spPr bwMode="auto">
            <a:xfrm>
              <a:off x="3732" y="2014"/>
              <a:ext cx="112" cy="1032"/>
            </a:xfrm>
            <a:custGeom>
              <a:avLst/>
              <a:gdLst>
                <a:gd name="T0" fmla="*/ 112 w 112"/>
                <a:gd name="T1" fmla="*/ 24 h 1032"/>
                <a:gd name="T2" fmla="*/ 16 w 112"/>
                <a:gd name="T3" fmla="*/ 168 h 1032"/>
                <a:gd name="T4" fmla="*/ 16 w 112"/>
                <a:gd name="T5" fmla="*/ 1032 h 103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2" h="1032">
                  <a:moveTo>
                    <a:pt x="112" y="24"/>
                  </a:moveTo>
                  <a:cubicBezTo>
                    <a:pt x="72" y="12"/>
                    <a:pt x="32" y="0"/>
                    <a:pt x="16" y="168"/>
                  </a:cubicBezTo>
                  <a:cubicBezTo>
                    <a:pt x="0" y="336"/>
                    <a:pt x="8" y="684"/>
                    <a:pt x="16" y="1032"/>
                  </a:cubicBezTo>
                </a:path>
              </a:pathLst>
            </a:cu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" name="Freeform 21"/>
            <p:cNvSpPr>
              <a:spLocks noChangeArrowheads="1"/>
            </p:cNvSpPr>
            <p:nvPr/>
          </p:nvSpPr>
          <p:spPr bwMode="auto">
            <a:xfrm>
              <a:off x="3844" y="2038"/>
              <a:ext cx="113" cy="1016"/>
            </a:xfrm>
            <a:custGeom>
              <a:avLst/>
              <a:gdLst>
                <a:gd name="T0" fmla="*/ 0 w 113"/>
                <a:gd name="T1" fmla="*/ 0 h 1016"/>
                <a:gd name="T2" fmla="*/ 96 w 113"/>
                <a:gd name="T3" fmla="*/ 192 h 1016"/>
                <a:gd name="T4" fmla="*/ 102 w 113"/>
                <a:gd name="T5" fmla="*/ 1016 h 101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3" h="1016">
                  <a:moveTo>
                    <a:pt x="0" y="0"/>
                  </a:moveTo>
                  <a:cubicBezTo>
                    <a:pt x="40" y="12"/>
                    <a:pt x="79" y="23"/>
                    <a:pt x="96" y="192"/>
                  </a:cubicBezTo>
                  <a:cubicBezTo>
                    <a:pt x="113" y="361"/>
                    <a:pt x="101" y="844"/>
                    <a:pt x="102" y="1016"/>
                  </a:cubicBezTo>
                </a:path>
              </a:pathLst>
            </a:cu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" name="Freeform 22"/>
            <p:cNvSpPr>
              <a:spLocks noChangeArrowheads="1"/>
            </p:cNvSpPr>
            <p:nvPr/>
          </p:nvSpPr>
          <p:spPr bwMode="auto">
            <a:xfrm>
              <a:off x="3673" y="1610"/>
              <a:ext cx="184" cy="358"/>
            </a:xfrm>
            <a:custGeom>
              <a:avLst/>
              <a:gdLst>
                <a:gd name="T0" fmla="*/ 167 w 184"/>
                <a:gd name="T1" fmla="*/ 358 h 358"/>
                <a:gd name="T2" fmla="*/ 167 w 184"/>
                <a:gd name="T3" fmla="*/ 214 h 358"/>
                <a:gd name="T4" fmla="*/ 65 w 184"/>
                <a:gd name="T5" fmla="*/ 174 h 358"/>
                <a:gd name="T6" fmla="*/ 9 w 184"/>
                <a:gd name="T7" fmla="*/ 118 h 358"/>
                <a:gd name="T8" fmla="*/ 9 w 184"/>
                <a:gd name="T9" fmla="*/ 50 h 358"/>
                <a:gd name="T10" fmla="*/ 65 w 184"/>
                <a:gd name="T11" fmla="*/ 5 h 358"/>
                <a:gd name="T12" fmla="*/ 167 w 184"/>
                <a:gd name="T13" fmla="*/ 22 h 35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84" h="358">
                  <a:moveTo>
                    <a:pt x="167" y="358"/>
                  </a:moveTo>
                  <a:cubicBezTo>
                    <a:pt x="175" y="302"/>
                    <a:pt x="184" y="245"/>
                    <a:pt x="167" y="214"/>
                  </a:cubicBezTo>
                  <a:cubicBezTo>
                    <a:pt x="150" y="183"/>
                    <a:pt x="91" y="190"/>
                    <a:pt x="65" y="174"/>
                  </a:cubicBezTo>
                  <a:cubicBezTo>
                    <a:pt x="39" y="158"/>
                    <a:pt x="18" y="139"/>
                    <a:pt x="9" y="118"/>
                  </a:cubicBezTo>
                  <a:cubicBezTo>
                    <a:pt x="0" y="97"/>
                    <a:pt x="0" y="69"/>
                    <a:pt x="9" y="50"/>
                  </a:cubicBezTo>
                  <a:cubicBezTo>
                    <a:pt x="18" y="31"/>
                    <a:pt x="39" y="10"/>
                    <a:pt x="65" y="5"/>
                  </a:cubicBezTo>
                  <a:cubicBezTo>
                    <a:pt x="91" y="0"/>
                    <a:pt x="146" y="19"/>
                    <a:pt x="167" y="22"/>
                  </a:cubicBezTo>
                </a:path>
              </a:pathLst>
            </a:cu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2" name="Group 23"/>
          <p:cNvGrpSpPr/>
          <p:nvPr/>
        </p:nvGrpSpPr>
        <p:grpSpPr bwMode="auto">
          <a:xfrm>
            <a:off x="4936775" y="1813693"/>
            <a:ext cx="738856" cy="932879"/>
            <a:chOff x="3408" y="1610"/>
            <a:chExt cx="875" cy="1444"/>
          </a:xfrm>
        </p:grpSpPr>
        <p:sp>
          <p:nvSpPr>
            <p:cNvPr id="43" name="Oval 24"/>
            <p:cNvSpPr>
              <a:spLocks noChangeArrowheads="1"/>
            </p:cNvSpPr>
            <p:nvPr/>
          </p:nvSpPr>
          <p:spPr bwMode="auto">
            <a:xfrm>
              <a:off x="3412" y="2182"/>
              <a:ext cx="864" cy="288"/>
            </a:xfrm>
            <a:prstGeom prst="ellipse">
              <a:avLst/>
            </a:pr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800">
                <a:ea typeface="楷体_GB2312" panose="02010609030101010101" pitchFamily="49" charset="-122"/>
              </a:endParaRPr>
            </a:p>
          </p:txBody>
        </p:sp>
        <p:sp>
          <p:nvSpPr>
            <p:cNvPr id="44" name="Oval 25"/>
            <p:cNvSpPr>
              <a:spLocks noChangeArrowheads="1"/>
            </p:cNvSpPr>
            <p:nvPr/>
          </p:nvSpPr>
          <p:spPr bwMode="auto">
            <a:xfrm>
              <a:off x="3412" y="2374"/>
              <a:ext cx="864" cy="288"/>
            </a:xfrm>
            <a:prstGeom prst="ellipse">
              <a:avLst/>
            </a:pr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800">
                <a:ea typeface="楷体_GB2312" panose="02010609030101010101" pitchFamily="49" charset="-122"/>
              </a:endParaRPr>
            </a:p>
          </p:txBody>
        </p:sp>
        <p:sp>
          <p:nvSpPr>
            <p:cNvPr id="45" name="Oval 26"/>
            <p:cNvSpPr>
              <a:spLocks noChangeArrowheads="1"/>
            </p:cNvSpPr>
            <p:nvPr/>
          </p:nvSpPr>
          <p:spPr bwMode="auto">
            <a:xfrm>
              <a:off x="3412" y="2566"/>
              <a:ext cx="864" cy="288"/>
            </a:xfrm>
            <a:prstGeom prst="ellipse">
              <a:avLst/>
            </a:pr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800">
                <a:ea typeface="楷体_GB2312" panose="02010609030101010101" pitchFamily="49" charset="-122"/>
              </a:endParaRPr>
            </a:p>
          </p:txBody>
        </p:sp>
        <p:sp>
          <p:nvSpPr>
            <p:cNvPr id="46" name="Oval 27"/>
            <p:cNvSpPr>
              <a:spLocks noChangeArrowheads="1"/>
            </p:cNvSpPr>
            <p:nvPr/>
          </p:nvSpPr>
          <p:spPr bwMode="auto">
            <a:xfrm>
              <a:off x="3412" y="2758"/>
              <a:ext cx="864" cy="288"/>
            </a:xfrm>
            <a:prstGeom prst="ellipse">
              <a:avLst/>
            </a:pr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800">
                <a:ea typeface="楷体_GB2312" panose="02010609030101010101" pitchFamily="49" charset="-122"/>
              </a:endParaRPr>
            </a:p>
          </p:txBody>
        </p:sp>
        <p:sp>
          <p:nvSpPr>
            <p:cNvPr id="47" name="Oval 28"/>
            <p:cNvSpPr>
              <a:spLocks noChangeArrowheads="1"/>
            </p:cNvSpPr>
            <p:nvPr/>
          </p:nvSpPr>
          <p:spPr bwMode="auto">
            <a:xfrm>
              <a:off x="3460" y="2086"/>
              <a:ext cx="768" cy="192"/>
            </a:xfrm>
            <a:prstGeom prst="ellipse">
              <a:avLst/>
            </a:pr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800">
                <a:ea typeface="楷体_GB2312" panose="02010609030101010101" pitchFamily="49" charset="-122"/>
              </a:endParaRPr>
            </a:p>
          </p:txBody>
        </p:sp>
        <p:sp>
          <p:nvSpPr>
            <p:cNvPr id="48" name="Oval 29"/>
            <p:cNvSpPr>
              <a:spLocks noChangeArrowheads="1"/>
            </p:cNvSpPr>
            <p:nvPr/>
          </p:nvSpPr>
          <p:spPr bwMode="auto">
            <a:xfrm>
              <a:off x="3556" y="1990"/>
              <a:ext cx="576" cy="166"/>
            </a:xfrm>
            <a:prstGeom prst="ellipse">
              <a:avLst/>
            </a:pr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800">
                <a:ea typeface="楷体_GB2312" panose="02010609030101010101" pitchFamily="49" charset="-122"/>
              </a:endParaRPr>
            </a:p>
          </p:txBody>
        </p:sp>
        <p:sp>
          <p:nvSpPr>
            <p:cNvPr id="49" name="Oval 30"/>
            <p:cNvSpPr>
              <a:spLocks noChangeArrowheads="1"/>
            </p:cNvSpPr>
            <p:nvPr/>
          </p:nvSpPr>
          <p:spPr bwMode="auto">
            <a:xfrm>
              <a:off x="3700" y="1920"/>
              <a:ext cx="288" cy="118"/>
            </a:xfrm>
            <a:prstGeom prst="ellipse">
              <a:avLst/>
            </a:pr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800">
                <a:ea typeface="楷体_GB2312" panose="02010609030101010101" pitchFamily="49" charset="-122"/>
              </a:endParaRPr>
            </a:p>
          </p:txBody>
        </p:sp>
        <p:sp>
          <p:nvSpPr>
            <p:cNvPr id="50" name="Freeform 31"/>
            <p:cNvSpPr>
              <a:spLocks noChangeArrowheads="1"/>
            </p:cNvSpPr>
            <p:nvPr/>
          </p:nvSpPr>
          <p:spPr bwMode="auto">
            <a:xfrm>
              <a:off x="3408" y="1951"/>
              <a:ext cx="875" cy="999"/>
            </a:xfrm>
            <a:custGeom>
              <a:avLst/>
              <a:gdLst>
                <a:gd name="T0" fmla="*/ 4 w 875"/>
                <a:gd name="T1" fmla="*/ 999 h 999"/>
                <a:gd name="T2" fmla="*/ 4 w 875"/>
                <a:gd name="T3" fmla="*/ 375 h 999"/>
                <a:gd name="T4" fmla="*/ 29 w 875"/>
                <a:gd name="T5" fmla="*/ 211 h 999"/>
                <a:gd name="T6" fmla="*/ 148 w 875"/>
                <a:gd name="T7" fmla="*/ 87 h 999"/>
                <a:gd name="T8" fmla="*/ 413 w 875"/>
                <a:gd name="T9" fmla="*/ 8 h 999"/>
                <a:gd name="T10" fmla="*/ 580 w 875"/>
                <a:gd name="T11" fmla="*/ 39 h 999"/>
                <a:gd name="T12" fmla="*/ 714 w 875"/>
                <a:gd name="T13" fmla="*/ 93 h 999"/>
                <a:gd name="T14" fmla="*/ 827 w 875"/>
                <a:gd name="T15" fmla="*/ 206 h 999"/>
                <a:gd name="T16" fmla="*/ 868 w 875"/>
                <a:gd name="T17" fmla="*/ 375 h 999"/>
                <a:gd name="T18" fmla="*/ 868 w 875"/>
                <a:gd name="T19" fmla="*/ 951 h 99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75" h="999">
                  <a:moveTo>
                    <a:pt x="4" y="999"/>
                  </a:moveTo>
                  <a:cubicBezTo>
                    <a:pt x="0" y="751"/>
                    <a:pt x="0" y="506"/>
                    <a:pt x="4" y="375"/>
                  </a:cubicBezTo>
                  <a:cubicBezTo>
                    <a:pt x="8" y="244"/>
                    <a:pt x="5" y="259"/>
                    <a:pt x="29" y="211"/>
                  </a:cubicBezTo>
                  <a:cubicBezTo>
                    <a:pt x="53" y="163"/>
                    <a:pt x="84" y="121"/>
                    <a:pt x="148" y="87"/>
                  </a:cubicBezTo>
                  <a:cubicBezTo>
                    <a:pt x="212" y="53"/>
                    <a:pt x="341" y="16"/>
                    <a:pt x="413" y="8"/>
                  </a:cubicBezTo>
                  <a:cubicBezTo>
                    <a:pt x="485" y="0"/>
                    <a:pt x="530" y="25"/>
                    <a:pt x="580" y="39"/>
                  </a:cubicBezTo>
                  <a:cubicBezTo>
                    <a:pt x="630" y="53"/>
                    <a:pt x="673" y="65"/>
                    <a:pt x="714" y="93"/>
                  </a:cubicBezTo>
                  <a:cubicBezTo>
                    <a:pt x="755" y="121"/>
                    <a:pt x="801" y="159"/>
                    <a:pt x="827" y="206"/>
                  </a:cubicBezTo>
                  <a:cubicBezTo>
                    <a:pt x="853" y="253"/>
                    <a:pt x="861" y="251"/>
                    <a:pt x="868" y="375"/>
                  </a:cubicBezTo>
                  <a:cubicBezTo>
                    <a:pt x="875" y="499"/>
                    <a:pt x="872" y="723"/>
                    <a:pt x="868" y="951"/>
                  </a:cubicBezTo>
                </a:path>
              </a:pathLst>
            </a:cu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" name="Freeform 32"/>
            <p:cNvSpPr>
              <a:spLocks noChangeArrowheads="1"/>
            </p:cNvSpPr>
            <p:nvPr/>
          </p:nvSpPr>
          <p:spPr bwMode="auto">
            <a:xfrm>
              <a:off x="3548" y="2038"/>
              <a:ext cx="200" cy="960"/>
            </a:xfrm>
            <a:custGeom>
              <a:avLst/>
              <a:gdLst>
                <a:gd name="T0" fmla="*/ 200 w 200"/>
                <a:gd name="T1" fmla="*/ 0 h 960"/>
                <a:gd name="T2" fmla="*/ 56 w 200"/>
                <a:gd name="T3" fmla="*/ 96 h 960"/>
                <a:gd name="T4" fmla="*/ 8 w 200"/>
                <a:gd name="T5" fmla="*/ 288 h 960"/>
                <a:gd name="T6" fmla="*/ 8 w 200"/>
                <a:gd name="T7" fmla="*/ 960 h 96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" h="960">
                  <a:moveTo>
                    <a:pt x="200" y="0"/>
                  </a:moveTo>
                  <a:cubicBezTo>
                    <a:pt x="144" y="24"/>
                    <a:pt x="88" y="48"/>
                    <a:pt x="56" y="96"/>
                  </a:cubicBezTo>
                  <a:cubicBezTo>
                    <a:pt x="24" y="144"/>
                    <a:pt x="16" y="144"/>
                    <a:pt x="8" y="288"/>
                  </a:cubicBezTo>
                  <a:cubicBezTo>
                    <a:pt x="0" y="432"/>
                    <a:pt x="4" y="696"/>
                    <a:pt x="8" y="960"/>
                  </a:cubicBezTo>
                </a:path>
              </a:pathLst>
            </a:cu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" name="Freeform 33"/>
            <p:cNvSpPr>
              <a:spLocks noChangeArrowheads="1"/>
            </p:cNvSpPr>
            <p:nvPr/>
          </p:nvSpPr>
          <p:spPr bwMode="auto">
            <a:xfrm>
              <a:off x="3844" y="1990"/>
              <a:ext cx="295" cy="1042"/>
            </a:xfrm>
            <a:custGeom>
              <a:avLst/>
              <a:gdLst>
                <a:gd name="T0" fmla="*/ 0 w 295"/>
                <a:gd name="T1" fmla="*/ 0 h 1042"/>
                <a:gd name="T2" fmla="*/ 240 w 295"/>
                <a:gd name="T3" fmla="*/ 144 h 1042"/>
                <a:gd name="T4" fmla="*/ 288 w 295"/>
                <a:gd name="T5" fmla="*/ 384 h 1042"/>
                <a:gd name="T6" fmla="*/ 282 w 295"/>
                <a:gd name="T7" fmla="*/ 1042 h 104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95" h="1042">
                  <a:moveTo>
                    <a:pt x="0" y="0"/>
                  </a:moveTo>
                  <a:cubicBezTo>
                    <a:pt x="96" y="40"/>
                    <a:pt x="192" y="80"/>
                    <a:pt x="240" y="144"/>
                  </a:cubicBezTo>
                  <a:cubicBezTo>
                    <a:pt x="288" y="208"/>
                    <a:pt x="281" y="234"/>
                    <a:pt x="288" y="384"/>
                  </a:cubicBezTo>
                  <a:cubicBezTo>
                    <a:pt x="295" y="534"/>
                    <a:pt x="283" y="905"/>
                    <a:pt x="282" y="1042"/>
                  </a:cubicBezTo>
                </a:path>
              </a:pathLst>
            </a:cu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" name="Freeform 34"/>
            <p:cNvSpPr>
              <a:spLocks noChangeArrowheads="1"/>
            </p:cNvSpPr>
            <p:nvPr/>
          </p:nvSpPr>
          <p:spPr bwMode="auto">
            <a:xfrm>
              <a:off x="3732" y="2014"/>
              <a:ext cx="112" cy="1032"/>
            </a:xfrm>
            <a:custGeom>
              <a:avLst/>
              <a:gdLst>
                <a:gd name="T0" fmla="*/ 112 w 112"/>
                <a:gd name="T1" fmla="*/ 24 h 1032"/>
                <a:gd name="T2" fmla="*/ 16 w 112"/>
                <a:gd name="T3" fmla="*/ 168 h 1032"/>
                <a:gd name="T4" fmla="*/ 16 w 112"/>
                <a:gd name="T5" fmla="*/ 1032 h 103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2" h="1032">
                  <a:moveTo>
                    <a:pt x="112" y="24"/>
                  </a:moveTo>
                  <a:cubicBezTo>
                    <a:pt x="72" y="12"/>
                    <a:pt x="32" y="0"/>
                    <a:pt x="16" y="168"/>
                  </a:cubicBezTo>
                  <a:cubicBezTo>
                    <a:pt x="0" y="336"/>
                    <a:pt x="8" y="684"/>
                    <a:pt x="16" y="1032"/>
                  </a:cubicBezTo>
                </a:path>
              </a:pathLst>
            </a:cu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" name="Freeform 35"/>
            <p:cNvSpPr>
              <a:spLocks noChangeArrowheads="1"/>
            </p:cNvSpPr>
            <p:nvPr/>
          </p:nvSpPr>
          <p:spPr bwMode="auto">
            <a:xfrm>
              <a:off x="3844" y="2038"/>
              <a:ext cx="113" cy="1016"/>
            </a:xfrm>
            <a:custGeom>
              <a:avLst/>
              <a:gdLst>
                <a:gd name="T0" fmla="*/ 0 w 113"/>
                <a:gd name="T1" fmla="*/ 0 h 1016"/>
                <a:gd name="T2" fmla="*/ 96 w 113"/>
                <a:gd name="T3" fmla="*/ 192 h 1016"/>
                <a:gd name="T4" fmla="*/ 102 w 113"/>
                <a:gd name="T5" fmla="*/ 1016 h 101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3" h="1016">
                  <a:moveTo>
                    <a:pt x="0" y="0"/>
                  </a:moveTo>
                  <a:cubicBezTo>
                    <a:pt x="40" y="12"/>
                    <a:pt x="79" y="23"/>
                    <a:pt x="96" y="192"/>
                  </a:cubicBezTo>
                  <a:cubicBezTo>
                    <a:pt x="113" y="361"/>
                    <a:pt x="101" y="844"/>
                    <a:pt x="102" y="1016"/>
                  </a:cubicBezTo>
                </a:path>
              </a:pathLst>
            </a:cu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" name="Freeform 36"/>
            <p:cNvSpPr>
              <a:spLocks noChangeArrowheads="1"/>
            </p:cNvSpPr>
            <p:nvPr/>
          </p:nvSpPr>
          <p:spPr bwMode="auto">
            <a:xfrm>
              <a:off x="3673" y="1610"/>
              <a:ext cx="184" cy="358"/>
            </a:xfrm>
            <a:custGeom>
              <a:avLst/>
              <a:gdLst>
                <a:gd name="T0" fmla="*/ 167 w 184"/>
                <a:gd name="T1" fmla="*/ 358 h 358"/>
                <a:gd name="T2" fmla="*/ 167 w 184"/>
                <a:gd name="T3" fmla="*/ 214 h 358"/>
                <a:gd name="T4" fmla="*/ 65 w 184"/>
                <a:gd name="T5" fmla="*/ 174 h 358"/>
                <a:gd name="T6" fmla="*/ 9 w 184"/>
                <a:gd name="T7" fmla="*/ 118 h 358"/>
                <a:gd name="T8" fmla="*/ 9 w 184"/>
                <a:gd name="T9" fmla="*/ 50 h 358"/>
                <a:gd name="T10" fmla="*/ 65 w 184"/>
                <a:gd name="T11" fmla="*/ 5 h 358"/>
                <a:gd name="T12" fmla="*/ 167 w 184"/>
                <a:gd name="T13" fmla="*/ 22 h 35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84" h="358">
                  <a:moveTo>
                    <a:pt x="167" y="358"/>
                  </a:moveTo>
                  <a:cubicBezTo>
                    <a:pt x="175" y="302"/>
                    <a:pt x="184" y="245"/>
                    <a:pt x="167" y="214"/>
                  </a:cubicBezTo>
                  <a:cubicBezTo>
                    <a:pt x="150" y="183"/>
                    <a:pt x="91" y="190"/>
                    <a:pt x="65" y="174"/>
                  </a:cubicBezTo>
                  <a:cubicBezTo>
                    <a:pt x="39" y="158"/>
                    <a:pt x="18" y="139"/>
                    <a:pt x="9" y="118"/>
                  </a:cubicBezTo>
                  <a:cubicBezTo>
                    <a:pt x="0" y="97"/>
                    <a:pt x="0" y="69"/>
                    <a:pt x="9" y="50"/>
                  </a:cubicBezTo>
                  <a:cubicBezTo>
                    <a:pt x="18" y="31"/>
                    <a:pt x="39" y="10"/>
                    <a:pt x="65" y="5"/>
                  </a:cubicBezTo>
                  <a:cubicBezTo>
                    <a:pt x="91" y="0"/>
                    <a:pt x="146" y="19"/>
                    <a:pt x="167" y="22"/>
                  </a:cubicBezTo>
                </a:path>
              </a:pathLst>
            </a:cu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6" name="Group 37"/>
          <p:cNvGrpSpPr/>
          <p:nvPr/>
        </p:nvGrpSpPr>
        <p:grpSpPr bwMode="auto">
          <a:xfrm>
            <a:off x="1134179" y="1830087"/>
            <a:ext cx="738856" cy="932879"/>
            <a:chOff x="3408" y="1610"/>
            <a:chExt cx="875" cy="1444"/>
          </a:xfrm>
        </p:grpSpPr>
        <p:sp>
          <p:nvSpPr>
            <p:cNvPr id="57" name="Oval 38"/>
            <p:cNvSpPr>
              <a:spLocks noChangeArrowheads="1"/>
            </p:cNvSpPr>
            <p:nvPr/>
          </p:nvSpPr>
          <p:spPr bwMode="auto">
            <a:xfrm>
              <a:off x="3412" y="2182"/>
              <a:ext cx="864" cy="288"/>
            </a:xfrm>
            <a:prstGeom prst="ellipse">
              <a:avLst/>
            </a:pr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800">
                <a:ea typeface="楷体_GB2312" panose="02010609030101010101" pitchFamily="49" charset="-122"/>
              </a:endParaRPr>
            </a:p>
          </p:txBody>
        </p:sp>
        <p:sp>
          <p:nvSpPr>
            <p:cNvPr id="58" name="Oval 39"/>
            <p:cNvSpPr>
              <a:spLocks noChangeArrowheads="1"/>
            </p:cNvSpPr>
            <p:nvPr/>
          </p:nvSpPr>
          <p:spPr bwMode="auto">
            <a:xfrm>
              <a:off x="3412" y="2374"/>
              <a:ext cx="864" cy="288"/>
            </a:xfrm>
            <a:prstGeom prst="ellipse">
              <a:avLst/>
            </a:pr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800">
                <a:ea typeface="楷体_GB2312" panose="02010609030101010101" pitchFamily="49" charset="-122"/>
              </a:endParaRPr>
            </a:p>
          </p:txBody>
        </p:sp>
        <p:sp>
          <p:nvSpPr>
            <p:cNvPr id="59" name="Oval 40"/>
            <p:cNvSpPr>
              <a:spLocks noChangeArrowheads="1"/>
            </p:cNvSpPr>
            <p:nvPr/>
          </p:nvSpPr>
          <p:spPr bwMode="auto">
            <a:xfrm>
              <a:off x="3412" y="2566"/>
              <a:ext cx="864" cy="288"/>
            </a:xfrm>
            <a:prstGeom prst="ellipse">
              <a:avLst/>
            </a:pr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800">
                <a:ea typeface="楷体_GB2312" panose="02010609030101010101" pitchFamily="49" charset="-122"/>
              </a:endParaRPr>
            </a:p>
          </p:txBody>
        </p:sp>
        <p:sp>
          <p:nvSpPr>
            <p:cNvPr id="60" name="Oval 41"/>
            <p:cNvSpPr>
              <a:spLocks noChangeArrowheads="1"/>
            </p:cNvSpPr>
            <p:nvPr/>
          </p:nvSpPr>
          <p:spPr bwMode="auto">
            <a:xfrm>
              <a:off x="3412" y="2758"/>
              <a:ext cx="864" cy="288"/>
            </a:xfrm>
            <a:prstGeom prst="ellipse">
              <a:avLst/>
            </a:pr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800">
                <a:ea typeface="楷体_GB2312" panose="02010609030101010101" pitchFamily="49" charset="-122"/>
              </a:endParaRPr>
            </a:p>
          </p:txBody>
        </p:sp>
        <p:sp>
          <p:nvSpPr>
            <p:cNvPr id="61" name="Oval 42"/>
            <p:cNvSpPr>
              <a:spLocks noChangeArrowheads="1"/>
            </p:cNvSpPr>
            <p:nvPr/>
          </p:nvSpPr>
          <p:spPr bwMode="auto">
            <a:xfrm>
              <a:off x="3460" y="2086"/>
              <a:ext cx="768" cy="192"/>
            </a:xfrm>
            <a:prstGeom prst="ellipse">
              <a:avLst/>
            </a:pr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800">
                <a:ea typeface="楷体_GB2312" panose="02010609030101010101" pitchFamily="49" charset="-122"/>
              </a:endParaRPr>
            </a:p>
          </p:txBody>
        </p:sp>
        <p:sp>
          <p:nvSpPr>
            <p:cNvPr id="62" name="Oval 43"/>
            <p:cNvSpPr>
              <a:spLocks noChangeArrowheads="1"/>
            </p:cNvSpPr>
            <p:nvPr/>
          </p:nvSpPr>
          <p:spPr bwMode="auto">
            <a:xfrm>
              <a:off x="3556" y="1990"/>
              <a:ext cx="576" cy="166"/>
            </a:xfrm>
            <a:prstGeom prst="ellipse">
              <a:avLst/>
            </a:pr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800">
                <a:ea typeface="楷体_GB2312" panose="02010609030101010101" pitchFamily="49" charset="-122"/>
              </a:endParaRPr>
            </a:p>
          </p:txBody>
        </p:sp>
        <p:sp>
          <p:nvSpPr>
            <p:cNvPr id="63" name="Oval 44"/>
            <p:cNvSpPr>
              <a:spLocks noChangeArrowheads="1"/>
            </p:cNvSpPr>
            <p:nvPr/>
          </p:nvSpPr>
          <p:spPr bwMode="auto">
            <a:xfrm>
              <a:off x="3700" y="1920"/>
              <a:ext cx="288" cy="118"/>
            </a:xfrm>
            <a:prstGeom prst="ellipse">
              <a:avLst/>
            </a:pr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800">
                <a:ea typeface="楷体_GB2312" panose="02010609030101010101" pitchFamily="49" charset="-122"/>
              </a:endParaRPr>
            </a:p>
          </p:txBody>
        </p:sp>
        <p:sp>
          <p:nvSpPr>
            <p:cNvPr id="64" name="Freeform 45"/>
            <p:cNvSpPr>
              <a:spLocks noChangeArrowheads="1"/>
            </p:cNvSpPr>
            <p:nvPr/>
          </p:nvSpPr>
          <p:spPr bwMode="auto">
            <a:xfrm>
              <a:off x="3408" y="1951"/>
              <a:ext cx="875" cy="999"/>
            </a:xfrm>
            <a:custGeom>
              <a:avLst/>
              <a:gdLst>
                <a:gd name="T0" fmla="*/ 4 w 875"/>
                <a:gd name="T1" fmla="*/ 999 h 999"/>
                <a:gd name="T2" fmla="*/ 4 w 875"/>
                <a:gd name="T3" fmla="*/ 375 h 999"/>
                <a:gd name="T4" fmla="*/ 29 w 875"/>
                <a:gd name="T5" fmla="*/ 211 h 999"/>
                <a:gd name="T6" fmla="*/ 148 w 875"/>
                <a:gd name="T7" fmla="*/ 87 h 999"/>
                <a:gd name="T8" fmla="*/ 413 w 875"/>
                <a:gd name="T9" fmla="*/ 8 h 999"/>
                <a:gd name="T10" fmla="*/ 580 w 875"/>
                <a:gd name="T11" fmla="*/ 39 h 999"/>
                <a:gd name="T12" fmla="*/ 714 w 875"/>
                <a:gd name="T13" fmla="*/ 93 h 999"/>
                <a:gd name="T14" fmla="*/ 827 w 875"/>
                <a:gd name="T15" fmla="*/ 206 h 999"/>
                <a:gd name="T16" fmla="*/ 868 w 875"/>
                <a:gd name="T17" fmla="*/ 375 h 999"/>
                <a:gd name="T18" fmla="*/ 868 w 875"/>
                <a:gd name="T19" fmla="*/ 951 h 99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75" h="999">
                  <a:moveTo>
                    <a:pt x="4" y="999"/>
                  </a:moveTo>
                  <a:cubicBezTo>
                    <a:pt x="0" y="751"/>
                    <a:pt x="0" y="506"/>
                    <a:pt x="4" y="375"/>
                  </a:cubicBezTo>
                  <a:cubicBezTo>
                    <a:pt x="8" y="244"/>
                    <a:pt x="5" y="259"/>
                    <a:pt x="29" y="211"/>
                  </a:cubicBezTo>
                  <a:cubicBezTo>
                    <a:pt x="53" y="163"/>
                    <a:pt x="84" y="121"/>
                    <a:pt x="148" y="87"/>
                  </a:cubicBezTo>
                  <a:cubicBezTo>
                    <a:pt x="212" y="53"/>
                    <a:pt x="341" y="16"/>
                    <a:pt x="413" y="8"/>
                  </a:cubicBezTo>
                  <a:cubicBezTo>
                    <a:pt x="485" y="0"/>
                    <a:pt x="530" y="25"/>
                    <a:pt x="580" y="39"/>
                  </a:cubicBezTo>
                  <a:cubicBezTo>
                    <a:pt x="630" y="53"/>
                    <a:pt x="673" y="65"/>
                    <a:pt x="714" y="93"/>
                  </a:cubicBezTo>
                  <a:cubicBezTo>
                    <a:pt x="755" y="121"/>
                    <a:pt x="801" y="159"/>
                    <a:pt x="827" y="206"/>
                  </a:cubicBezTo>
                  <a:cubicBezTo>
                    <a:pt x="853" y="253"/>
                    <a:pt x="861" y="251"/>
                    <a:pt x="868" y="375"/>
                  </a:cubicBezTo>
                  <a:cubicBezTo>
                    <a:pt x="875" y="499"/>
                    <a:pt x="872" y="723"/>
                    <a:pt x="868" y="951"/>
                  </a:cubicBezTo>
                </a:path>
              </a:pathLst>
            </a:cu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" name="Freeform 46"/>
            <p:cNvSpPr>
              <a:spLocks noChangeArrowheads="1"/>
            </p:cNvSpPr>
            <p:nvPr/>
          </p:nvSpPr>
          <p:spPr bwMode="auto">
            <a:xfrm>
              <a:off x="3548" y="2038"/>
              <a:ext cx="200" cy="960"/>
            </a:xfrm>
            <a:custGeom>
              <a:avLst/>
              <a:gdLst>
                <a:gd name="T0" fmla="*/ 200 w 200"/>
                <a:gd name="T1" fmla="*/ 0 h 960"/>
                <a:gd name="T2" fmla="*/ 56 w 200"/>
                <a:gd name="T3" fmla="*/ 96 h 960"/>
                <a:gd name="T4" fmla="*/ 8 w 200"/>
                <a:gd name="T5" fmla="*/ 288 h 960"/>
                <a:gd name="T6" fmla="*/ 8 w 200"/>
                <a:gd name="T7" fmla="*/ 960 h 96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" h="960">
                  <a:moveTo>
                    <a:pt x="200" y="0"/>
                  </a:moveTo>
                  <a:cubicBezTo>
                    <a:pt x="144" y="24"/>
                    <a:pt x="88" y="48"/>
                    <a:pt x="56" y="96"/>
                  </a:cubicBezTo>
                  <a:cubicBezTo>
                    <a:pt x="24" y="144"/>
                    <a:pt x="16" y="144"/>
                    <a:pt x="8" y="288"/>
                  </a:cubicBezTo>
                  <a:cubicBezTo>
                    <a:pt x="0" y="432"/>
                    <a:pt x="4" y="696"/>
                    <a:pt x="8" y="960"/>
                  </a:cubicBezTo>
                </a:path>
              </a:pathLst>
            </a:cu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" name="Freeform 47"/>
            <p:cNvSpPr>
              <a:spLocks noChangeArrowheads="1"/>
            </p:cNvSpPr>
            <p:nvPr/>
          </p:nvSpPr>
          <p:spPr bwMode="auto">
            <a:xfrm>
              <a:off x="3844" y="1990"/>
              <a:ext cx="295" cy="1042"/>
            </a:xfrm>
            <a:custGeom>
              <a:avLst/>
              <a:gdLst>
                <a:gd name="T0" fmla="*/ 0 w 295"/>
                <a:gd name="T1" fmla="*/ 0 h 1042"/>
                <a:gd name="T2" fmla="*/ 240 w 295"/>
                <a:gd name="T3" fmla="*/ 144 h 1042"/>
                <a:gd name="T4" fmla="*/ 288 w 295"/>
                <a:gd name="T5" fmla="*/ 384 h 1042"/>
                <a:gd name="T6" fmla="*/ 282 w 295"/>
                <a:gd name="T7" fmla="*/ 1042 h 104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95" h="1042">
                  <a:moveTo>
                    <a:pt x="0" y="0"/>
                  </a:moveTo>
                  <a:cubicBezTo>
                    <a:pt x="96" y="40"/>
                    <a:pt x="192" y="80"/>
                    <a:pt x="240" y="144"/>
                  </a:cubicBezTo>
                  <a:cubicBezTo>
                    <a:pt x="288" y="208"/>
                    <a:pt x="281" y="234"/>
                    <a:pt x="288" y="384"/>
                  </a:cubicBezTo>
                  <a:cubicBezTo>
                    <a:pt x="295" y="534"/>
                    <a:pt x="283" y="905"/>
                    <a:pt x="282" y="1042"/>
                  </a:cubicBezTo>
                </a:path>
              </a:pathLst>
            </a:cu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" name="Freeform 48"/>
            <p:cNvSpPr>
              <a:spLocks noChangeArrowheads="1"/>
            </p:cNvSpPr>
            <p:nvPr/>
          </p:nvSpPr>
          <p:spPr bwMode="auto">
            <a:xfrm>
              <a:off x="3732" y="2014"/>
              <a:ext cx="112" cy="1032"/>
            </a:xfrm>
            <a:custGeom>
              <a:avLst/>
              <a:gdLst>
                <a:gd name="T0" fmla="*/ 112 w 112"/>
                <a:gd name="T1" fmla="*/ 24 h 1032"/>
                <a:gd name="T2" fmla="*/ 16 w 112"/>
                <a:gd name="T3" fmla="*/ 168 h 1032"/>
                <a:gd name="T4" fmla="*/ 16 w 112"/>
                <a:gd name="T5" fmla="*/ 1032 h 103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2" h="1032">
                  <a:moveTo>
                    <a:pt x="112" y="24"/>
                  </a:moveTo>
                  <a:cubicBezTo>
                    <a:pt x="72" y="12"/>
                    <a:pt x="32" y="0"/>
                    <a:pt x="16" y="168"/>
                  </a:cubicBezTo>
                  <a:cubicBezTo>
                    <a:pt x="0" y="336"/>
                    <a:pt x="8" y="684"/>
                    <a:pt x="16" y="1032"/>
                  </a:cubicBezTo>
                </a:path>
              </a:pathLst>
            </a:cu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8" name="Freeform 49"/>
            <p:cNvSpPr>
              <a:spLocks noChangeArrowheads="1"/>
            </p:cNvSpPr>
            <p:nvPr/>
          </p:nvSpPr>
          <p:spPr bwMode="auto">
            <a:xfrm>
              <a:off x="3844" y="2038"/>
              <a:ext cx="113" cy="1016"/>
            </a:xfrm>
            <a:custGeom>
              <a:avLst/>
              <a:gdLst>
                <a:gd name="T0" fmla="*/ 0 w 113"/>
                <a:gd name="T1" fmla="*/ 0 h 1016"/>
                <a:gd name="T2" fmla="*/ 96 w 113"/>
                <a:gd name="T3" fmla="*/ 192 h 1016"/>
                <a:gd name="T4" fmla="*/ 102 w 113"/>
                <a:gd name="T5" fmla="*/ 1016 h 101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3" h="1016">
                  <a:moveTo>
                    <a:pt x="0" y="0"/>
                  </a:moveTo>
                  <a:cubicBezTo>
                    <a:pt x="40" y="12"/>
                    <a:pt x="79" y="23"/>
                    <a:pt x="96" y="192"/>
                  </a:cubicBezTo>
                  <a:cubicBezTo>
                    <a:pt x="113" y="361"/>
                    <a:pt x="101" y="844"/>
                    <a:pt x="102" y="1016"/>
                  </a:cubicBezTo>
                </a:path>
              </a:pathLst>
            </a:cu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" name="Freeform 50"/>
            <p:cNvSpPr>
              <a:spLocks noChangeArrowheads="1"/>
            </p:cNvSpPr>
            <p:nvPr/>
          </p:nvSpPr>
          <p:spPr bwMode="auto">
            <a:xfrm>
              <a:off x="3673" y="1610"/>
              <a:ext cx="184" cy="358"/>
            </a:xfrm>
            <a:custGeom>
              <a:avLst/>
              <a:gdLst>
                <a:gd name="T0" fmla="*/ 167 w 184"/>
                <a:gd name="T1" fmla="*/ 358 h 358"/>
                <a:gd name="T2" fmla="*/ 167 w 184"/>
                <a:gd name="T3" fmla="*/ 214 h 358"/>
                <a:gd name="T4" fmla="*/ 65 w 184"/>
                <a:gd name="T5" fmla="*/ 174 h 358"/>
                <a:gd name="T6" fmla="*/ 9 w 184"/>
                <a:gd name="T7" fmla="*/ 118 h 358"/>
                <a:gd name="T8" fmla="*/ 9 w 184"/>
                <a:gd name="T9" fmla="*/ 50 h 358"/>
                <a:gd name="T10" fmla="*/ 65 w 184"/>
                <a:gd name="T11" fmla="*/ 5 h 358"/>
                <a:gd name="T12" fmla="*/ 167 w 184"/>
                <a:gd name="T13" fmla="*/ 22 h 35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84" h="358">
                  <a:moveTo>
                    <a:pt x="167" y="358"/>
                  </a:moveTo>
                  <a:cubicBezTo>
                    <a:pt x="175" y="302"/>
                    <a:pt x="184" y="245"/>
                    <a:pt x="167" y="214"/>
                  </a:cubicBezTo>
                  <a:cubicBezTo>
                    <a:pt x="150" y="183"/>
                    <a:pt x="91" y="190"/>
                    <a:pt x="65" y="174"/>
                  </a:cubicBezTo>
                  <a:cubicBezTo>
                    <a:pt x="39" y="158"/>
                    <a:pt x="18" y="139"/>
                    <a:pt x="9" y="118"/>
                  </a:cubicBezTo>
                  <a:cubicBezTo>
                    <a:pt x="0" y="97"/>
                    <a:pt x="0" y="69"/>
                    <a:pt x="9" y="50"/>
                  </a:cubicBezTo>
                  <a:cubicBezTo>
                    <a:pt x="18" y="31"/>
                    <a:pt x="39" y="10"/>
                    <a:pt x="65" y="5"/>
                  </a:cubicBezTo>
                  <a:cubicBezTo>
                    <a:pt x="91" y="0"/>
                    <a:pt x="146" y="19"/>
                    <a:pt x="167" y="22"/>
                  </a:cubicBezTo>
                </a:path>
              </a:pathLst>
            </a:cu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0" name="矩形 69"/>
          <p:cNvSpPr>
            <a:spLocks noChangeArrowheads="1"/>
          </p:cNvSpPr>
          <p:nvPr/>
        </p:nvSpPr>
        <p:spPr bwMode="auto">
          <a:xfrm>
            <a:off x="2739738" y="2915912"/>
            <a:ext cx="43926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11÷4</a:t>
            </a: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2(</a:t>
            </a: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只）</a:t>
            </a:r>
            <a:r>
              <a:rPr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……3</a:t>
            </a: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（只）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" name="矩形 27"/>
          <p:cNvSpPr>
            <a:spLocks noChangeArrowheads="1"/>
          </p:cNvSpPr>
          <p:nvPr/>
        </p:nvSpPr>
        <p:spPr bwMode="auto">
          <a:xfrm>
            <a:off x="2915692" y="3323768"/>
            <a:ext cx="43926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（只）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2" name="Picture 4" descr="A3_13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5517" y="1347614"/>
            <a:ext cx="493350" cy="419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" name="Picture 5" descr="A3_13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4654" y="1347614"/>
            <a:ext cx="493350" cy="419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" name="Picture 6" descr="A3_13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5379" y="1347614"/>
            <a:ext cx="493350" cy="419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" name="Picture 7" descr="A3_13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1348" y="1359963"/>
            <a:ext cx="493350" cy="419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" name="Picture 8" descr="A3_13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2210" y="1359963"/>
            <a:ext cx="493350" cy="419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" name="Picture 8" descr="A3_13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267" y="1402591"/>
            <a:ext cx="493350" cy="419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8" name="Group 23"/>
          <p:cNvGrpSpPr/>
          <p:nvPr/>
        </p:nvGrpSpPr>
        <p:grpSpPr bwMode="auto">
          <a:xfrm>
            <a:off x="6882473" y="1795200"/>
            <a:ext cx="738856" cy="932879"/>
            <a:chOff x="3408" y="1610"/>
            <a:chExt cx="875" cy="1444"/>
          </a:xfrm>
        </p:grpSpPr>
        <p:sp>
          <p:nvSpPr>
            <p:cNvPr id="79" name="Oval 24"/>
            <p:cNvSpPr>
              <a:spLocks noChangeArrowheads="1"/>
            </p:cNvSpPr>
            <p:nvPr/>
          </p:nvSpPr>
          <p:spPr bwMode="auto">
            <a:xfrm>
              <a:off x="3412" y="2182"/>
              <a:ext cx="864" cy="288"/>
            </a:xfrm>
            <a:prstGeom prst="ellipse">
              <a:avLst/>
            </a:pr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800">
                <a:ea typeface="楷体_GB2312" panose="02010609030101010101" pitchFamily="49" charset="-122"/>
              </a:endParaRPr>
            </a:p>
          </p:txBody>
        </p:sp>
        <p:sp>
          <p:nvSpPr>
            <p:cNvPr id="80" name="Oval 25"/>
            <p:cNvSpPr>
              <a:spLocks noChangeArrowheads="1"/>
            </p:cNvSpPr>
            <p:nvPr/>
          </p:nvSpPr>
          <p:spPr bwMode="auto">
            <a:xfrm>
              <a:off x="3412" y="2374"/>
              <a:ext cx="864" cy="288"/>
            </a:xfrm>
            <a:prstGeom prst="ellipse">
              <a:avLst/>
            </a:pr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800">
                <a:ea typeface="楷体_GB2312" panose="02010609030101010101" pitchFamily="49" charset="-122"/>
              </a:endParaRPr>
            </a:p>
          </p:txBody>
        </p:sp>
        <p:sp>
          <p:nvSpPr>
            <p:cNvPr id="81" name="Oval 26"/>
            <p:cNvSpPr>
              <a:spLocks noChangeArrowheads="1"/>
            </p:cNvSpPr>
            <p:nvPr/>
          </p:nvSpPr>
          <p:spPr bwMode="auto">
            <a:xfrm>
              <a:off x="3412" y="2566"/>
              <a:ext cx="864" cy="288"/>
            </a:xfrm>
            <a:prstGeom prst="ellipse">
              <a:avLst/>
            </a:pr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800">
                <a:ea typeface="楷体_GB2312" panose="02010609030101010101" pitchFamily="49" charset="-122"/>
              </a:endParaRPr>
            </a:p>
          </p:txBody>
        </p:sp>
        <p:sp>
          <p:nvSpPr>
            <p:cNvPr id="82" name="Oval 27"/>
            <p:cNvSpPr>
              <a:spLocks noChangeArrowheads="1"/>
            </p:cNvSpPr>
            <p:nvPr/>
          </p:nvSpPr>
          <p:spPr bwMode="auto">
            <a:xfrm>
              <a:off x="3412" y="2758"/>
              <a:ext cx="864" cy="288"/>
            </a:xfrm>
            <a:prstGeom prst="ellipse">
              <a:avLst/>
            </a:pr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800">
                <a:ea typeface="楷体_GB2312" panose="02010609030101010101" pitchFamily="49" charset="-122"/>
              </a:endParaRPr>
            </a:p>
          </p:txBody>
        </p:sp>
        <p:sp>
          <p:nvSpPr>
            <p:cNvPr id="83" name="Oval 28"/>
            <p:cNvSpPr>
              <a:spLocks noChangeArrowheads="1"/>
            </p:cNvSpPr>
            <p:nvPr/>
          </p:nvSpPr>
          <p:spPr bwMode="auto">
            <a:xfrm>
              <a:off x="3460" y="2086"/>
              <a:ext cx="768" cy="192"/>
            </a:xfrm>
            <a:prstGeom prst="ellipse">
              <a:avLst/>
            </a:pr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800">
                <a:ea typeface="楷体_GB2312" panose="02010609030101010101" pitchFamily="49" charset="-122"/>
              </a:endParaRPr>
            </a:p>
          </p:txBody>
        </p:sp>
        <p:sp>
          <p:nvSpPr>
            <p:cNvPr id="84" name="Oval 29"/>
            <p:cNvSpPr>
              <a:spLocks noChangeArrowheads="1"/>
            </p:cNvSpPr>
            <p:nvPr/>
          </p:nvSpPr>
          <p:spPr bwMode="auto">
            <a:xfrm>
              <a:off x="3556" y="1990"/>
              <a:ext cx="576" cy="166"/>
            </a:xfrm>
            <a:prstGeom prst="ellipse">
              <a:avLst/>
            </a:pr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800">
                <a:ea typeface="楷体_GB2312" panose="02010609030101010101" pitchFamily="49" charset="-122"/>
              </a:endParaRPr>
            </a:p>
          </p:txBody>
        </p:sp>
        <p:sp>
          <p:nvSpPr>
            <p:cNvPr id="85" name="Oval 30"/>
            <p:cNvSpPr>
              <a:spLocks noChangeArrowheads="1"/>
            </p:cNvSpPr>
            <p:nvPr/>
          </p:nvSpPr>
          <p:spPr bwMode="auto">
            <a:xfrm>
              <a:off x="3700" y="1920"/>
              <a:ext cx="288" cy="118"/>
            </a:xfrm>
            <a:prstGeom prst="ellipse">
              <a:avLst/>
            </a:pr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800">
                <a:ea typeface="楷体_GB2312" panose="02010609030101010101" pitchFamily="49" charset="-122"/>
              </a:endParaRPr>
            </a:p>
          </p:txBody>
        </p:sp>
        <p:sp>
          <p:nvSpPr>
            <p:cNvPr id="86" name="Freeform 31"/>
            <p:cNvSpPr>
              <a:spLocks noChangeArrowheads="1"/>
            </p:cNvSpPr>
            <p:nvPr/>
          </p:nvSpPr>
          <p:spPr bwMode="auto">
            <a:xfrm>
              <a:off x="3408" y="1951"/>
              <a:ext cx="875" cy="999"/>
            </a:xfrm>
            <a:custGeom>
              <a:avLst/>
              <a:gdLst>
                <a:gd name="T0" fmla="*/ 4 w 875"/>
                <a:gd name="T1" fmla="*/ 999 h 999"/>
                <a:gd name="T2" fmla="*/ 4 w 875"/>
                <a:gd name="T3" fmla="*/ 375 h 999"/>
                <a:gd name="T4" fmla="*/ 29 w 875"/>
                <a:gd name="T5" fmla="*/ 211 h 999"/>
                <a:gd name="T6" fmla="*/ 148 w 875"/>
                <a:gd name="T7" fmla="*/ 87 h 999"/>
                <a:gd name="T8" fmla="*/ 413 w 875"/>
                <a:gd name="T9" fmla="*/ 8 h 999"/>
                <a:gd name="T10" fmla="*/ 580 w 875"/>
                <a:gd name="T11" fmla="*/ 39 h 999"/>
                <a:gd name="T12" fmla="*/ 714 w 875"/>
                <a:gd name="T13" fmla="*/ 93 h 999"/>
                <a:gd name="T14" fmla="*/ 827 w 875"/>
                <a:gd name="T15" fmla="*/ 206 h 999"/>
                <a:gd name="T16" fmla="*/ 868 w 875"/>
                <a:gd name="T17" fmla="*/ 375 h 999"/>
                <a:gd name="T18" fmla="*/ 868 w 875"/>
                <a:gd name="T19" fmla="*/ 951 h 99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75" h="999">
                  <a:moveTo>
                    <a:pt x="4" y="999"/>
                  </a:moveTo>
                  <a:cubicBezTo>
                    <a:pt x="0" y="751"/>
                    <a:pt x="0" y="506"/>
                    <a:pt x="4" y="375"/>
                  </a:cubicBezTo>
                  <a:cubicBezTo>
                    <a:pt x="8" y="244"/>
                    <a:pt x="5" y="259"/>
                    <a:pt x="29" y="211"/>
                  </a:cubicBezTo>
                  <a:cubicBezTo>
                    <a:pt x="53" y="163"/>
                    <a:pt x="84" y="121"/>
                    <a:pt x="148" y="87"/>
                  </a:cubicBezTo>
                  <a:cubicBezTo>
                    <a:pt x="212" y="53"/>
                    <a:pt x="341" y="16"/>
                    <a:pt x="413" y="8"/>
                  </a:cubicBezTo>
                  <a:cubicBezTo>
                    <a:pt x="485" y="0"/>
                    <a:pt x="530" y="25"/>
                    <a:pt x="580" y="39"/>
                  </a:cubicBezTo>
                  <a:cubicBezTo>
                    <a:pt x="630" y="53"/>
                    <a:pt x="673" y="65"/>
                    <a:pt x="714" y="93"/>
                  </a:cubicBezTo>
                  <a:cubicBezTo>
                    <a:pt x="755" y="121"/>
                    <a:pt x="801" y="159"/>
                    <a:pt x="827" y="206"/>
                  </a:cubicBezTo>
                  <a:cubicBezTo>
                    <a:pt x="853" y="253"/>
                    <a:pt x="861" y="251"/>
                    <a:pt x="868" y="375"/>
                  </a:cubicBezTo>
                  <a:cubicBezTo>
                    <a:pt x="875" y="499"/>
                    <a:pt x="872" y="723"/>
                    <a:pt x="868" y="951"/>
                  </a:cubicBezTo>
                </a:path>
              </a:pathLst>
            </a:cu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" name="Freeform 32"/>
            <p:cNvSpPr>
              <a:spLocks noChangeArrowheads="1"/>
            </p:cNvSpPr>
            <p:nvPr/>
          </p:nvSpPr>
          <p:spPr bwMode="auto">
            <a:xfrm>
              <a:off x="3548" y="2038"/>
              <a:ext cx="200" cy="960"/>
            </a:xfrm>
            <a:custGeom>
              <a:avLst/>
              <a:gdLst>
                <a:gd name="T0" fmla="*/ 200 w 200"/>
                <a:gd name="T1" fmla="*/ 0 h 960"/>
                <a:gd name="T2" fmla="*/ 56 w 200"/>
                <a:gd name="T3" fmla="*/ 96 h 960"/>
                <a:gd name="T4" fmla="*/ 8 w 200"/>
                <a:gd name="T5" fmla="*/ 288 h 960"/>
                <a:gd name="T6" fmla="*/ 8 w 200"/>
                <a:gd name="T7" fmla="*/ 960 h 96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" h="960">
                  <a:moveTo>
                    <a:pt x="200" y="0"/>
                  </a:moveTo>
                  <a:cubicBezTo>
                    <a:pt x="144" y="24"/>
                    <a:pt x="88" y="48"/>
                    <a:pt x="56" y="96"/>
                  </a:cubicBezTo>
                  <a:cubicBezTo>
                    <a:pt x="24" y="144"/>
                    <a:pt x="16" y="144"/>
                    <a:pt x="8" y="288"/>
                  </a:cubicBezTo>
                  <a:cubicBezTo>
                    <a:pt x="0" y="432"/>
                    <a:pt x="4" y="696"/>
                    <a:pt x="8" y="960"/>
                  </a:cubicBezTo>
                </a:path>
              </a:pathLst>
            </a:cu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" name="Freeform 33"/>
            <p:cNvSpPr>
              <a:spLocks noChangeArrowheads="1"/>
            </p:cNvSpPr>
            <p:nvPr/>
          </p:nvSpPr>
          <p:spPr bwMode="auto">
            <a:xfrm>
              <a:off x="3844" y="1990"/>
              <a:ext cx="295" cy="1042"/>
            </a:xfrm>
            <a:custGeom>
              <a:avLst/>
              <a:gdLst>
                <a:gd name="T0" fmla="*/ 0 w 295"/>
                <a:gd name="T1" fmla="*/ 0 h 1042"/>
                <a:gd name="T2" fmla="*/ 240 w 295"/>
                <a:gd name="T3" fmla="*/ 144 h 1042"/>
                <a:gd name="T4" fmla="*/ 288 w 295"/>
                <a:gd name="T5" fmla="*/ 384 h 1042"/>
                <a:gd name="T6" fmla="*/ 282 w 295"/>
                <a:gd name="T7" fmla="*/ 1042 h 104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95" h="1042">
                  <a:moveTo>
                    <a:pt x="0" y="0"/>
                  </a:moveTo>
                  <a:cubicBezTo>
                    <a:pt x="96" y="40"/>
                    <a:pt x="192" y="80"/>
                    <a:pt x="240" y="144"/>
                  </a:cubicBezTo>
                  <a:cubicBezTo>
                    <a:pt x="288" y="208"/>
                    <a:pt x="281" y="234"/>
                    <a:pt x="288" y="384"/>
                  </a:cubicBezTo>
                  <a:cubicBezTo>
                    <a:pt x="295" y="534"/>
                    <a:pt x="283" y="905"/>
                    <a:pt x="282" y="1042"/>
                  </a:cubicBezTo>
                </a:path>
              </a:pathLst>
            </a:cu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" name="Freeform 34"/>
            <p:cNvSpPr>
              <a:spLocks noChangeArrowheads="1"/>
            </p:cNvSpPr>
            <p:nvPr/>
          </p:nvSpPr>
          <p:spPr bwMode="auto">
            <a:xfrm>
              <a:off x="3732" y="2014"/>
              <a:ext cx="112" cy="1032"/>
            </a:xfrm>
            <a:custGeom>
              <a:avLst/>
              <a:gdLst>
                <a:gd name="T0" fmla="*/ 112 w 112"/>
                <a:gd name="T1" fmla="*/ 24 h 1032"/>
                <a:gd name="T2" fmla="*/ 16 w 112"/>
                <a:gd name="T3" fmla="*/ 168 h 1032"/>
                <a:gd name="T4" fmla="*/ 16 w 112"/>
                <a:gd name="T5" fmla="*/ 1032 h 103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2" h="1032">
                  <a:moveTo>
                    <a:pt x="112" y="24"/>
                  </a:moveTo>
                  <a:cubicBezTo>
                    <a:pt x="72" y="12"/>
                    <a:pt x="32" y="0"/>
                    <a:pt x="16" y="168"/>
                  </a:cubicBezTo>
                  <a:cubicBezTo>
                    <a:pt x="0" y="336"/>
                    <a:pt x="8" y="684"/>
                    <a:pt x="16" y="1032"/>
                  </a:cubicBezTo>
                </a:path>
              </a:pathLst>
            </a:cu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" name="Freeform 35"/>
            <p:cNvSpPr>
              <a:spLocks noChangeArrowheads="1"/>
            </p:cNvSpPr>
            <p:nvPr/>
          </p:nvSpPr>
          <p:spPr bwMode="auto">
            <a:xfrm>
              <a:off x="3844" y="2038"/>
              <a:ext cx="113" cy="1016"/>
            </a:xfrm>
            <a:custGeom>
              <a:avLst/>
              <a:gdLst>
                <a:gd name="T0" fmla="*/ 0 w 113"/>
                <a:gd name="T1" fmla="*/ 0 h 1016"/>
                <a:gd name="T2" fmla="*/ 96 w 113"/>
                <a:gd name="T3" fmla="*/ 192 h 1016"/>
                <a:gd name="T4" fmla="*/ 102 w 113"/>
                <a:gd name="T5" fmla="*/ 1016 h 101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3" h="1016">
                  <a:moveTo>
                    <a:pt x="0" y="0"/>
                  </a:moveTo>
                  <a:cubicBezTo>
                    <a:pt x="40" y="12"/>
                    <a:pt x="79" y="23"/>
                    <a:pt x="96" y="192"/>
                  </a:cubicBezTo>
                  <a:cubicBezTo>
                    <a:pt x="113" y="361"/>
                    <a:pt x="101" y="844"/>
                    <a:pt x="102" y="1016"/>
                  </a:cubicBezTo>
                </a:path>
              </a:pathLst>
            </a:cu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" name="Freeform 36"/>
            <p:cNvSpPr>
              <a:spLocks noChangeArrowheads="1"/>
            </p:cNvSpPr>
            <p:nvPr/>
          </p:nvSpPr>
          <p:spPr bwMode="auto">
            <a:xfrm>
              <a:off x="3673" y="1610"/>
              <a:ext cx="184" cy="358"/>
            </a:xfrm>
            <a:custGeom>
              <a:avLst/>
              <a:gdLst>
                <a:gd name="T0" fmla="*/ 167 w 184"/>
                <a:gd name="T1" fmla="*/ 358 h 358"/>
                <a:gd name="T2" fmla="*/ 167 w 184"/>
                <a:gd name="T3" fmla="*/ 214 h 358"/>
                <a:gd name="T4" fmla="*/ 65 w 184"/>
                <a:gd name="T5" fmla="*/ 174 h 358"/>
                <a:gd name="T6" fmla="*/ 9 w 184"/>
                <a:gd name="T7" fmla="*/ 118 h 358"/>
                <a:gd name="T8" fmla="*/ 9 w 184"/>
                <a:gd name="T9" fmla="*/ 50 h 358"/>
                <a:gd name="T10" fmla="*/ 65 w 184"/>
                <a:gd name="T11" fmla="*/ 5 h 358"/>
                <a:gd name="T12" fmla="*/ 167 w 184"/>
                <a:gd name="T13" fmla="*/ 22 h 35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84" h="358">
                  <a:moveTo>
                    <a:pt x="167" y="358"/>
                  </a:moveTo>
                  <a:cubicBezTo>
                    <a:pt x="175" y="302"/>
                    <a:pt x="184" y="245"/>
                    <a:pt x="167" y="214"/>
                  </a:cubicBezTo>
                  <a:cubicBezTo>
                    <a:pt x="150" y="183"/>
                    <a:pt x="91" y="190"/>
                    <a:pt x="65" y="174"/>
                  </a:cubicBezTo>
                  <a:cubicBezTo>
                    <a:pt x="39" y="158"/>
                    <a:pt x="18" y="139"/>
                    <a:pt x="9" y="118"/>
                  </a:cubicBezTo>
                  <a:cubicBezTo>
                    <a:pt x="0" y="97"/>
                    <a:pt x="0" y="69"/>
                    <a:pt x="9" y="50"/>
                  </a:cubicBezTo>
                  <a:cubicBezTo>
                    <a:pt x="18" y="31"/>
                    <a:pt x="39" y="10"/>
                    <a:pt x="65" y="5"/>
                  </a:cubicBezTo>
                  <a:cubicBezTo>
                    <a:pt x="91" y="0"/>
                    <a:pt x="146" y="19"/>
                    <a:pt x="167" y="22"/>
                  </a:cubicBezTo>
                </a:path>
              </a:pathLst>
            </a:cu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755576" y="3808080"/>
            <a:ext cx="791487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2400"/>
              </a:lnSpc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因为平均每个鸽笼都飞进了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只鸽子，还剩下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只，不论怎么飞，总有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个鸽笼里至少飞进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只鸽子。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2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368" y="771550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1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873058" y="587373"/>
            <a:ext cx="7230514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小明表演扑克牌“魔术” 。一副扑克牌，取出大小王，还剩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52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张牌，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人每人随意抽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张，至少有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张牌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相同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花色。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你理解这个扑克牌“魔术”的道理吗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？ 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220825" y="2017269"/>
            <a:ext cx="720080" cy="798227"/>
            <a:chOff x="1259632" y="2418380"/>
            <a:chExt cx="720080" cy="798227"/>
          </a:xfrm>
        </p:grpSpPr>
        <p:sp>
          <p:nvSpPr>
            <p:cNvPr id="12" name="文本框 11"/>
            <p:cNvSpPr txBox="1"/>
            <p:nvPr/>
          </p:nvSpPr>
          <p:spPr>
            <a:xfrm>
              <a:off x="1259632" y="2418380"/>
              <a:ext cx="720080" cy="400110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红桃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403648" y="2847275"/>
              <a:ext cx="5760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b="1">
                  <a:latin typeface="楷体" panose="02010609060101010101" pitchFamily="49" charset="-122"/>
                  <a:ea typeface="楷体" panose="02010609060101010101" pitchFamily="49" charset="-122"/>
                </a:rPr>
                <a:t>①</a:t>
              </a:r>
              <a:endParaRPr lang="zh-CN" altLang="en-US" sz="1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2231946" y="1993845"/>
            <a:ext cx="769853" cy="798984"/>
            <a:chOff x="2268865" y="2414856"/>
            <a:chExt cx="769853" cy="798984"/>
          </a:xfrm>
        </p:grpSpPr>
        <p:sp>
          <p:nvSpPr>
            <p:cNvPr id="14" name="文本框 13"/>
            <p:cNvSpPr txBox="1"/>
            <p:nvPr/>
          </p:nvSpPr>
          <p:spPr>
            <a:xfrm>
              <a:off x="2268865" y="2414856"/>
              <a:ext cx="720080" cy="400110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梅花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2462654" y="2844508"/>
              <a:ext cx="5760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b="1">
                  <a:latin typeface="楷体" panose="02010609060101010101" pitchFamily="49" charset="-122"/>
                  <a:ea typeface="楷体" panose="02010609060101010101" pitchFamily="49" charset="-122"/>
                </a:rPr>
                <a:t>②</a:t>
              </a:r>
              <a:endParaRPr lang="zh-CN" altLang="en-US" sz="1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241179" y="2007303"/>
            <a:ext cx="735182" cy="785526"/>
            <a:chOff x="3278098" y="2428314"/>
            <a:chExt cx="735182" cy="785526"/>
          </a:xfrm>
        </p:grpSpPr>
        <p:sp>
          <p:nvSpPr>
            <p:cNvPr id="15" name="文本框 14"/>
            <p:cNvSpPr txBox="1"/>
            <p:nvPr/>
          </p:nvSpPr>
          <p:spPr>
            <a:xfrm>
              <a:off x="3278098" y="2428314"/>
              <a:ext cx="720080" cy="400110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方片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3437216" y="2844508"/>
              <a:ext cx="5760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b="1">
                  <a:latin typeface="楷体" panose="02010609060101010101" pitchFamily="49" charset="-122"/>
                  <a:ea typeface="楷体" panose="02010609060101010101" pitchFamily="49" charset="-122"/>
                </a:rPr>
                <a:t>③</a:t>
              </a:r>
              <a:endParaRPr lang="zh-CN" altLang="en-US" sz="1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210839" y="1991349"/>
            <a:ext cx="740084" cy="807462"/>
            <a:chOff x="4247758" y="2412360"/>
            <a:chExt cx="740084" cy="807462"/>
          </a:xfrm>
        </p:grpSpPr>
        <p:sp>
          <p:nvSpPr>
            <p:cNvPr id="16" name="文本框 15"/>
            <p:cNvSpPr txBox="1"/>
            <p:nvPr/>
          </p:nvSpPr>
          <p:spPr>
            <a:xfrm>
              <a:off x="4247758" y="2412360"/>
              <a:ext cx="720080" cy="400110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黑桃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4411778" y="2850490"/>
              <a:ext cx="5760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b="1">
                  <a:latin typeface="楷体" panose="02010609060101010101" pitchFamily="49" charset="-122"/>
                  <a:ea typeface="楷体" panose="02010609060101010101" pitchFamily="49" charset="-122"/>
                </a:rPr>
                <a:t>④</a:t>
              </a:r>
              <a:endParaRPr lang="zh-CN" altLang="en-US" sz="1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671891" y="3091281"/>
            <a:ext cx="7632848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一</a:t>
            </a:r>
            <a:r>
              <a:rPr lang="zh-CN" altLang="en-US" sz="2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副扑克牌里有四种花色，把</a:t>
            </a:r>
            <a:r>
              <a:rPr lang="en-US" altLang="zh-CN" sz="2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种不同的花色看作</a:t>
            </a:r>
            <a:r>
              <a:rPr lang="en-US" altLang="zh-CN" sz="2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个“抽屉”，</a:t>
            </a:r>
            <a:r>
              <a:rPr lang="en-US" altLang="zh-CN" sz="2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个人每人抽</a:t>
            </a:r>
            <a:r>
              <a:rPr lang="en-US" altLang="zh-CN" sz="2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张牌，一共是</a:t>
            </a:r>
            <a:r>
              <a:rPr lang="en-US" altLang="zh-CN" sz="2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张牌。从最不利的情况考虑</a:t>
            </a:r>
            <a:r>
              <a:rPr lang="en-US" altLang="zh-CN" sz="2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每个“抽屉”里放两张牌，一共是</a:t>
            </a:r>
            <a:r>
              <a:rPr lang="en-US" altLang="zh-CN" sz="2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4×2=8</a:t>
            </a:r>
            <a:r>
              <a:rPr lang="zh-CN" altLang="en-US" sz="2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张牌，那么剩余的一张牌，无论放在四个“抽屉”中的哪个“抽屉”里，都至少有</a:t>
            </a:r>
            <a:r>
              <a:rPr lang="en-US" altLang="zh-CN" sz="2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张牌是相同的花色。</a:t>
            </a:r>
            <a:endParaRPr lang="zh-CN" altLang="en-US" sz="2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5220072" y="1774812"/>
            <a:ext cx="2747646" cy="1023999"/>
            <a:chOff x="5256991" y="2195823"/>
            <a:chExt cx="2747646" cy="1023999"/>
          </a:xfrm>
        </p:grpSpPr>
        <p:sp>
          <p:nvSpPr>
            <p:cNvPr id="23" name="文本框 22"/>
            <p:cNvSpPr txBox="1"/>
            <p:nvPr/>
          </p:nvSpPr>
          <p:spPr>
            <a:xfrm>
              <a:off x="5256991" y="2850490"/>
              <a:ext cx="5760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>
                  <a:latin typeface="楷体" panose="02010609060101010101" pitchFamily="49" charset="-122"/>
                  <a:ea typeface="楷体" panose="02010609060101010101" pitchFamily="49" charset="-122"/>
                </a:rPr>
                <a:t>⑤</a:t>
              </a: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5817487" y="2195823"/>
              <a:ext cx="2187150" cy="1015663"/>
              <a:chOff x="5817487" y="2195823"/>
              <a:chExt cx="2187150" cy="1015663"/>
            </a:xfrm>
          </p:grpSpPr>
          <p:sp>
            <p:nvSpPr>
              <p:cNvPr id="24" name="圆角矩形标注 23"/>
              <p:cNvSpPr/>
              <p:nvPr/>
            </p:nvSpPr>
            <p:spPr>
              <a:xfrm>
                <a:off x="5842810" y="2195823"/>
                <a:ext cx="2041558" cy="936303"/>
              </a:xfrm>
              <a:prstGeom prst="wedgeRoundRectCallout">
                <a:avLst>
                  <a:gd name="adj1" fmla="val -61946"/>
                  <a:gd name="adj2" fmla="val 29650"/>
                  <a:gd name="adj3" fmla="val 16667"/>
                </a:avLst>
              </a:prstGeom>
              <a:noFill/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文本框 24"/>
              <p:cNvSpPr txBox="1"/>
              <p:nvPr/>
            </p:nvSpPr>
            <p:spPr>
              <a:xfrm>
                <a:off x="5817487" y="2195823"/>
                <a:ext cx="2187150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拿的牌要么是红桃、要么是梅花、方片、黑桃。</a:t>
                </a: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pic>
        <p:nvPicPr>
          <p:cNvPr id="27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058" y="730035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3076137" y="2699883"/>
            <a:ext cx="42878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9÷4</a:t>
            </a:r>
            <a:r>
              <a:rPr lang="zh-CN" altLang="en-US" sz="24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2……1</a:t>
            </a:r>
            <a:endParaRPr lang="en-US" altLang="zh-CN" sz="24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22" grpId="0"/>
      <p:bldP spid="2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圆角矩形 23"/>
          <p:cNvSpPr/>
          <p:nvPr/>
        </p:nvSpPr>
        <p:spPr>
          <a:xfrm>
            <a:off x="2654133" y="1116252"/>
            <a:ext cx="1701843" cy="394620"/>
          </a:xfrm>
          <a:prstGeom prst="roundRect">
            <a:avLst/>
          </a:prstGeom>
          <a:solidFill>
            <a:srgbClr val="92D050">
              <a:alpha val="56000"/>
            </a:srgbClr>
          </a:solidFill>
          <a:ln>
            <a:solidFill>
              <a:srgbClr val="DF00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2051720" y="1779662"/>
            <a:ext cx="4176464" cy="596503"/>
            <a:chOff x="2051720" y="1779662"/>
            <a:chExt cx="3791598" cy="596503"/>
          </a:xfrm>
        </p:grpSpPr>
        <p:sp>
          <p:nvSpPr>
            <p:cNvPr id="21" name="MH_SubTitle_1"/>
            <p:cNvSpPr/>
            <p:nvPr>
              <p:custDataLst>
                <p:tags r:id="rId1"/>
              </p:custDataLst>
            </p:nvPr>
          </p:nvSpPr>
          <p:spPr>
            <a:xfrm>
              <a:off x="2139631" y="1779662"/>
              <a:ext cx="3703687" cy="596503"/>
            </a:xfrm>
            <a:custGeom>
              <a:avLst/>
              <a:gdLst>
                <a:gd name="connsiteX0" fmla="*/ 132647 w 3522133"/>
                <a:gd name="connsiteY0" fmla="*/ 0 h 795866"/>
                <a:gd name="connsiteX1" fmla="*/ 3124200 w 3522133"/>
                <a:gd name="connsiteY1" fmla="*/ 0 h 795866"/>
                <a:gd name="connsiteX2" fmla="*/ 3522133 w 3522133"/>
                <a:gd name="connsiteY2" fmla="*/ 397933 h 795866"/>
                <a:gd name="connsiteX3" fmla="*/ 3124200 w 3522133"/>
                <a:gd name="connsiteY3" fmla="*/ 795866 h 795866"/>
                <a:gd name="connsiteX4" fmla="*/ 132647 w 3522133"/>
                <a:gd name="connsiteY4" fmla="*/ 795866 h 795866"/>
                <a:gd name="connsiteX5" fmla="*/ 0 w 3522133"/>
                <a:gd name="connsiteY5" fmla="*/ 663219 h 795866"/>
                <a:gd name="connsiteX6" fmla="*/ 0 w 3522133"/>
                <a:gd name="connsiteY6" fmla="*/ 132647 h 795866"/>
                <a:gd name="connsiteX7" fmla="*/ 132647 w 3522133"/>
                <a:gd name="connsiteY7" fmla="*/ 0 h 795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22133" h="795866">
                  <a:moveTo>
                    <a:pt x="132647" y="0"/>
                  </a:moveTo>
                  <a:lnTo>
                    <a:pt x="3124200" y="0"/>
                  </a:lnTo>
                  <a:lnTo>
                    <a:pt x="3522133" y="397933"/>
                  </a:lnTo>
                  <a:lnTo>
                    <a:pt x="3124200" y="795866"/>
                  </a:lnTo>
                  <a:lnTo>
                    <a:pt x="132647" y="795866"/>
                  </a:lnTo>
                  <a:cubicBezTo>
                    <a:pt x="59388" y="795866"/>
                    <a:pt x="0" y="736478"/>
                    <a:pt x="0" y="663219"/>
                  </a:cubicBezTo>
                  <a:lnTo>
                    <a:pt x="0" y="132647"/>
                  </a:lnTo>
                  <a:cubicBezTo>
                    <a:pt x="0" y="59388"/>
                    <a:pt x="59388" y="0"/>
                    <a:pt x="132647" y="0"/>
                  </a:cubicBezTo>
                  <a:close/>
                </a:path>
              </a:pathLst>
            </a:custGeom>
            <a:gradFill>
              <a:gsLst>
                <a:gs pos="0">
                  <a:sysClr val="window" lastClr="FFFFFF">
                    <a:lumMod val="95000"/>
                  </a:sysClr>
                </a:gs>
                <a:gs pos="51000">
                  <a:sysClr val="window" lastClr="FFFFFF"/>
                </a:gs>
                <a:gs pos="100000">
                  <a:sysClr val="window" lastClr="FFFFFF">
                    <a:lumMod val="95000"/>
                  </a:sysClr>
                </a:gs>
              </a:gsLst>
              <a:lin ang="16200000" scaled="1"/>
            </a:gradFill>
            <a:ln w="3175" cap="flat" cmpd="sng" algn="ctr">
              <a:solidFill>
                <a:sysClr val="window" lastClr="FFFFFF">
                  <a:lumMod val="95000"/>
                </a:sysClr>
              </a:solidFill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txBody>
            <a:bodyPr anchor="ctr">
              <a:normAutofit/>
            </a:bodyPr>
            <a:lstStyle/>
            <a:p>
              <a:pPr algn="ctr">
                <a:lnSpc>
                  <a:spcPct val="130000"/>
                </a:lnSpc>
                <a:defRPr/>
              </a:pPr>
              <a:endParaRPr lang="zh-CN" altLang="en-US" sz="1050" kern="0" dirty="0">
                <a:solidFill>
                  <a:srgbClr val="41414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2051720" y="1883608"/>
              <a:ext cx="374441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把有几种选择方式，看作抽屉书数。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755576" y="2427734"/>
            <a:ext cx="7920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A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B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③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C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④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B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⑤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C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⑥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C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⑦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1734273" y="2931790"/>
            <a:ext cx="42878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50÷7</a:t>
            </a:r>
            <a:r>
              <a:rPr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7(</a:t>
            </a:r>
            <a:r>
              <a:rPr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r>
              <a:rPr lang="en-US" altLang="zh-CN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)……1(</a:t>
            </a:r>
            <a:r>
              <a:rPr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人）</a:t>
            </a:r>
            <a:endParaRPr lang="en-US" altLang="zh-CN" sz="24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矩形 27"/>
          <p:cNvSpPr>
            <a:spLocks noChangeArrowheads="1"/>
          </p:cNvSpPr>
          <p:nvPr/>
        </p:nvSpPr>
        <p:spPr bwMode="auto">
          <a:xfrm>
            <a:off x="1740155" y="3471314"/>
            <a:ext cx="42878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（人）</a:t>
            </a:r>
            <a:endParaRPr lang="en-US" altLang="zh-CN" sz="24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971600" y="3961508"/>
            <a:ext cx="80648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答：每人有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种选择方式。这个班订相同刊物的至少有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人。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397" y="834032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文本框 10"/>
          <p:cNvSpPr txBox="1"/>
          <p:nvPr/>
        </p:nvSpPr>
        <p:spPr>
          <a:xfrm>
            <a:off x="539552" y="711736"/>
            <a:ext cx="80648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六年级三班，有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人，每人至少订一份学习刊物，现有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三种刊物，每人有几种选择方式？这个班订相同刊物的至少有多少人？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8" grpId="0"/>
      <p:bldP spid="29" grpId="0"/>
      <p:bldP spid="30" grpId="0"/>
      <p:bldP spid="3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11560" y="788888"/>
            <a:ext cx="818256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把若干枝花插入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个花瓶里，不管怎么放，要保证总有一个花瓶里至少插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枝花，那么花的总数至少应该有多少枝？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699792" y="2678885"/>
            <a:ext cx="35300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5×</a:t>
            </a:r>
            <a:r>
              <a:rPr lang="zh-CN" altLang="en-US" sz="2400" b="1" dirty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10-1</a:t>
            </a:r>
            <a:r>
              <a:rPr lang="zh-CN" altLang="en-US" sz="2400" b="1" dirty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 dirty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+1=46</a:t>
            </a:r>
            <a:r>
              <a:rPr lang="zh-CN" altLang="en-US" sz="2400" b="1" dirty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（枝）</a:t>
            </a:r>
            <a:endParaRPr lang="zh-CN" altLang="en-US" sz="2400" b="1" dirty="0">
              <a:solidFill>
                <a:srgbClr val="EE007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403347" y="3171917"/>
            <a:ext cx="4896544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答：花的总数至少应该有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46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枝。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2267745" y="1431753"/>
            <a:ext cx="1224136" cy="412653"/>
          </a:xfrm>
          <a:prstGeom prst="roundRect">
            <a:avLst/>
          </a:prstGeom>
          <a:solidFill>
            <a:srgbClr val="D8D8D8">
              <a:alpha val="56000"/>
            </a:srgbClr>
          </a:solidFill>
          <a:ln>
            <a:solidFill>
              <a:srgbClr val="DF00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907833" y="1896253"/>
            <a:ext cx="23122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物体的个数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771800" y="849329"/>
            <a:ext cx="1224136" cy="539723"/>
          </a:xfrm>
          <a:prstGeom prst="ellipse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下弧形箭头 12"/>
          <p:cNvSpPr/>
          <p:nvPr/>
        </p:nvSpPr>
        <p:spPr>
          <a:xfrm flipV="1">
            <a:off x="3707904" y="731105"/>
            <a:ext cx="690688" cy="118223"/>
          </a:xfrm>
          <a:prstGeom prst="curvedUpArrow">
            <a:avLst/>
          </a:prstGeom>
          <a:solidFill>
            <a:srgbClr val="7030A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282635" y="560548"/>
            <a:ext cx="11122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抽屉数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397" y="99259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 animBg="1"/>
      <p:bldP spid="11" grpId="0"/>
      <p:bldP spid="12" grpId="0" animBg="1"/>
      <p:bldP spid="13" grpId="0" animBg="1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12"/>
          <p:cNvSpPr txBox="1">
            <a:spLocks noChangeArrowheads="1"/>
          </p:cNvSpPr>
          <p:nvPr/>
        </p:nvSpPr>
        <p:spPr bwMode="auto">
          <a:xfrm>
            <a:off x="3203849" y="1795612"/>
            <a:ext cx="2628292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7194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鸽巢问题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AutoShape 27"/>
          <p:cNvSpPr>
            <a:spLocks noChangeArrowheads="1"/>
          </p:cNvSpPr>
          <p:nvPr/>
        </p:nvSpPr>
        <p:spPr bwMode="auto">
          <a:xfrm flipH="1">
            <a:off x="1979712" y="843558"/>
            <a:ext cx="4896544" cy="526547"/>
          </a:xfrm>
          <a:prstGeom prst="wedgeRoundRectCallout">
            <a:avLst>
              <a:gd name="adj1" fmla="val 62580"/>
              <a:gd name="adj2" fmla="val 24200"/>
              <a:gd name="adj3" fmla="val 16667"/>
            </a:avLst>
          </a:prstGeom>
          <a:solidFill>
            <a:schemeClr val="bg1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谁能说一说上节课我们学习了什么？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246" y="843558"/>
            <a:ext cx="1104039" cy="1582166"/>
          </a:xfrm>
          <a:prstGeom prst="rect">
            <a:avLst/>
          </a:prstGeom>
        </p:spPr>
      </p:pic>
      <p:sp>
        <p:nvSpPr>
          <p:cNvPr id="25" name="Text Box 12"/>
          <p:cNvSpPr txBox="1">
            <a:spLocks noChangeArrowheads="1"/>
          </p:cNvSpPr>
          <p:nvPr/>
        </p:nvSpPr>
        <p:spPr bwMode="auto">
          <a:xfrm>
            <a:off x="719572" y="2863938"/>
            <a:ext cx="7704856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7194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把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n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+1)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物体任意放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进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n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抽屉中，（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n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非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自然数），那么一定有一个抽屉中至少放进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物体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这种原理叫作抽屉原理，也叫鸽巢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原理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 animBg="1"/>
      <p:bldP spid="2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467544" y="703461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这节课你们都学会了哪些知识？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795206" y="1421581"/>
            <a:ext cx="3960440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鸽巢问题的一般形式：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91990" y="2139702"/>
            <a:ext cx="3606432" cy="222368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个物体放入</a:t>
            </a:r>
            <a:r>
              <a:rPr lang="en-US" altLang="zh-CN" sz="2800" b="1" i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n</a:t>
            </a:r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个抽屉里（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＞</a:t>
            </a:r>
            <a:r>
              <a:rPr lang="en-US" altLang="zh-CN" sz="2800" b="1" i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n</a:t>
            </a:r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），如果</a:t>
            </a:r>
            <a:r>
              <a:rPr lang="en-US" altLang="zh-CN" sz="2800" b="1" i="1" dirty="0" err="1">
                <a:solidFill>
                  <a:srgbClr val="FF0066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dirty="0" err="1">
                <a:solidFill>
                  <a:srgbClr val="FF0066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÷</a:t>
            </a:r>
            <a:r>
              <a:rPr lang="en-US" altLang="zh-CN" sz="2800" b="1" i="1" dirty="0" err="1">
                <a:solidFill>
                  <a:srgbClr val="FF0066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n</a:t>
            </a:r>
            <a:r>
              <a:rPr lang="en-US" altLang="zh-CN" sz="2800" b="1" dirty="0">
                <a:solidFill>
                  <a:srgbClr val="FF0066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solidFill>
                  <a:srgbClr val="FF0066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k</a:t>
            </a:r>
            <a:r>
              <a:rPr lang="en-US" altLang="zh-CN" sz="2800" b="1" dirty="0">
                <a:solidFill>
                  <a:srgbClr val="FF0066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 sz="2800" b="1" i="1" dirty="0">
                <a:solidFill>
                  <a:srgbClr val="FF0066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，那么</a:t>
            </a:r>
            <a:r>
              <a:rPr lang="zh-CN" altLang="en-US" sz="2800" b="1" dirty="0">
                <a:solidFill>
                  <a:srgbClr val="991B5B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总有一个抽屉</a:t>
            </a:r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里放入</a:t>
            </a:r>
            <a:r>
              <a:rPr lang="zh-CN" altLang="en-US" sz="2800" b="1" dirty="0">
                <a:solidFill>
                  <a:srgbClr val="991B5B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i="1" dirty="0">
                <a:solidFill>
                  <a:srgbClr val="991B5B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k</a:t>
            </a:r>
            <a:r>
              <a:rPr lang="en-US" altLang="zh-CN" sz="2800" b="1" dirty="0">
                <a:solidFill>
                  <a:srgbClr val="991B5B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+1</a:t>
            </a:r>
            <a:r>
              <a:rPr lang="zh-CN" altLang="en-US" sz="2800" b="1" dirty="0">
                <a:solidFill>
                  <a:srgbClr val="991B5B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）个物体</a:t>
            </a:r>
            <a:r>
              <a:rPr lang="zh-CN" altLang="en-US" sz="28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57283" y="2525771"/>
            <a:ext cx="4160729" cy="16966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381456" y="1563638"/>
            <a:ext cx="3217692" cy="2849876"/>
            <a:chOff x="2878308" y="670181"/>
            <a:chExt cx="3217692" cy="2849876"/>
          </a:xfrm>
        </p:grpSpPr>
        <p:sp>
          <p:nvSpPr>
            <p:cNvPr id="6" name="矩形 5"/>
            <p:cNvSpPr>
              <a:spLocks noChangeArrowheads="1"/>
            </p:cNvSpPr>
            <p:nvPr/>
          </p:nvSpPr>
          <p:spPr bwMode="auto">
            <a:xfrm>
              <a:off x="3839082" y="670181"/>
              <a:ext cx="1437682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列举法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7" name="Picture 21" descr="122副本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78308" y="1246245"/>
              <a:ext cx="3217692" cy="22738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237" y="843559"/>
            <a:ext cx="1104039" cy="1582166"/>
          </a:xfrm>
          <a:prstGeom prst="rect">
            <a:avLst/>
          </a:prstGeom>
        </p:spPr>
      </p:pic>
      <p:sp>
        <p:nvSpPr>
          <p:cNvPr id="9" name="AutoShape 27"/>
          <p:cNvSpPr>
            <a:spLocks noChangeArrowheads="1"/>
          </p:cNvSpPr>
          <p:nvPr/>
        </p:nvSpPr>
        <p:spPr bwMode="auto">
          <a:xfrm flipH="1">
            <a:off x="1907703" y="843558"/>
            <a:ext cx="3456385" cy="526547"/>
          </a:xfrm>
          <a:prstGeom prst="wedgeRoundRectCallout">
            <a:avLst>
              <a:gd name="adj1" fmla="val 62580"/>
              <a:gd name="adj2" fmla="val 24200"/>
              <a:gd name="adj3" fmla="val 16667"/>
            </a:avLst>
          </a:prstGeom>
          <a:solidFill>
            <a:schemeClr val="bg1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你能用哪些方法解决问题？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AutoShape 27"/>
          <p:cNvSpPr>
            <a:spLocks noChangeArrowheads="1"/>
          </p:cNvSpPr>
          <p:nvPr/>
        </p:nvSpPr>
        <p:spPr bwMode="auto">
          <a:xfrm>
            <a:off x="4812864" y="2193663"/>
            <a:ext cx="3074781" cy="2063544"/>
          </a:xfrm>
          <a:prstGeom prst="wedgeRoundRectCallout">
            <a:avLst>
              <a:gd name="adj1" fmla="val 47028"/>
              <a:gd name="adj2" fmla="val 19960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假设所有鸽巢都放一个，剩下的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个就要放进其中的一个鸽巢。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5594821" y="1563638"/>
            <a:ext cx="164147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假设法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54"/>
          <p:cNvSpPr>
            <a:spLocks noChangeArrowheads="1"/>
          </p:cNvSpPr>
          <p:nvPr/>
        </p:nvSpPr>
        <p:spPr bwMode="auto">
          <a:xfrm>
            <a:off x="528588" y="771550"/>
            <a:ext cx="8363891" cy="855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把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 Unicode MS" panose="020B0604020202020204" pitchFamily="34" charset="-122"/>
              </a:rPr>
              <a:t>7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本书放进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 Unicode MS" panose="020B0604020202020204" pitchFamily="34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个抽屉，不管怎么放，总有一个抽屉里至少放进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本书。这句话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对吗，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为什么？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>
                        <a14:foregroundMark x1="75127" y1="4915" x2="63198" y2="19658"/>
                        <a14:foregroundMark x1="67259" y1="4487" x2="61675" y2="11752"/>
                        <a14:foregroundMark x1="54315" y1="39744" x2="38832" y2="57265"/>
                        <a14:foregroundMark x1="25381" y1="38034" x2="37310" y2="57265"/>
                        <a14:foregroundMark x1="33756" y1="39744" x2="25888" y2="44658"/>
                        <a14:foregroundMark x1="54315" y1="44658" x2="29949" y2="45085"/>
                        <a14:foregroundMark x1="48731" y1="40171" x2="57614" y2="45940"/>
                        <a14:foregroundMark x1="50761" y1="38034" x2="44924" y2="41026"/>
                        <a14:foregroundMark x1="35787" y1="41026" x2="29442" y2="37607"/>
                        <a14:foregroundMark x1="49239" y1="54274" x2="43909" y2="54701"/>
                        <a14:foregroundMark x1="29949" y1="52564" x2="26396" y2="55556"/>
                        <a14:foregroundMark x1="35787" y1="63889" x2="36294" y2="74359"/>
                        <a14:foregroundMark x1="52284" y1="66880" x2="52284" y2="70299"/>
                        <a14:foregroundMark x1="65736" y1="94444" x2="58629" y2="91239"/>
                        <a14:foregroundMark x1="17005" y1="91667" x2="8122" y2="93590"/>
                        <a14:foregroundMark x1="66751" y1="92521" x2="61675" y2="89957"/>
                        <a14:foregroundMark x1="54822" y1="47222" x2="51269" y2="497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43608" y="3075806"/>
            <a:ext cx="884768" cy="10509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2" name="组合 4"/>
          <p:cNvGrpSpPr/>
          <p:nvPr/>
        </p:nvGrpSpPr>
        <p:grpSpPr bwMode="auto">
          <a:xfrm>
            <a:off x="1973979" y="1995688"/>
            <a:ext cx="2165973" cy="1008113"/>
            <a:chOff x="2086063" y="572448"/>
            <a:chExt cx="1055266" cy="627438"/>
          </a:xfrm>
          <a:solidFill>
            <a:schemeClr val="accent5">
              <a:lumMod val="20000"/>
              <a:lumOff val="80000"/>
            </a:schemeClr>
          </a:solidFill>
        </p:grpSpPr>
        <p:sp>
          <p:nvSpPr>
            <p:cNvPr id="33" name="云形标注 82"/>
            <p:cNvSpPr>
              <a:spLocks noChangeArrowheads="1"/>
            </p:cNvSpPr>
            <p:nvPr/>
          </p:nvSpPr>
          <p:spPr bwMode="auto">
            <a:xfrm>
              <a:off x="2086063" y="572448"/>
              <a:ext cx="1055266" cy="627438"/>
            </a:xfrm>
            <a:prstGeom prst="cloudCallout">
              <a:avLst>
                <a:gd name="adj1" fmla="val -62968"/>
                <a:gd name="adj2" fmla="val 54075"/>
              </a:avLst>
            </a:prstGeom>
            <a:grp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4" name="矩形 4"/>
            <p:cNvSpPr>
              <a:spLocks noChangeArrowheads="1"/>
            </p:cNvSpPr>
            <p:nvPr/>
          </p:nvSpPr>
          <p:spPr bwMode="auto">
            <a:xfrm>
              <a:off x="2170212" y="639118"/>
              <a:ext cx="930652" cy="52019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3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想一想，你能怎样放呢？</a:t>
              </a:r>
              <a:endPara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4476" y="1765706"/>
            <a:ext cx="4409524" cy="2476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54"/>
          <p:cNvSpPr>
            <a:spLocks noChangeArrowheads="1"/>
          </p:cNvSpPr>
          <p:nvPr/>
        </p:nvSpPr>
        <p:spPr bwMode="auto">
          <a:xfrm>
            <a:off x="323528" y="586767"/>
            <a:ext cx="8568952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把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 Unicode MS" panose="020B0604020202020204" pitchFamily="34" charset="-122"/>
              </a:rPr>
              <a:t>7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本书放进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 Unicode MS" panose="020B0604020202020204" pitchFamily="34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个抽屉，不管怎么放，总有一个抽屉里至少放进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本书。为什么？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067944" y="1039198"/>
            <a:ext cx="5045563" cy="2342857"/>
            <a:chOff x="4067944" y="1039198"/>
            <a:chExt cx="5045563" cy="2342857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589697" y="1039198"/>
              <a:ext cx="1523810" cy="2342857"/>
            </a:xfrm>
            <a:prstGeom prst="rect">
              <a:avLst/>
            </a:prstGeom>
          </p:spPr>
        </p:pic>
        <p:sp>
          <p:nvSpPr>
            <p:cNvPr id="17" name="AutoShape 27"/>
            <p:cNvSpPr>
              <a:spLocks noChangeArrowheads="1"/>
            </p:cNvSpPr>
            <p:nvPr/>
          </p:nvSpPr>
          <p:spPr bwMode="auto">
            <a:xfrm>
              <a:off x="4067944" y="1131590"/>
              <a:ext cx="3365063" cy="1464231"/>
            </a:xfrm>
            <a:prstGeom prst="wedgeRoundRectCallout">
              <a:avLst>
                <a:gd name="adj1" fmla="val 65779"/>
                <a:gd name="adj2" fmla="val -7814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如果每个抽屉最多放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本，那么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个抽屉最多放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本，可题目要求放的是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本书。所以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……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02501" y="1491630"/>
            <a:ext cx="3635718" cy="2800453"/>
            <a:chOff x="98066" y="1779662"/>
            <a:chExt cx="3635718" cy="2800453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8066" y="2427734"/>
              <a:ext cx="1228571" cy="2152381"/>
            </a:xfrm>
            <a:prstGeom prst="rect">
              <a:avLst/>
            </a:prstGeom>
          </p:spPr>
        </p:pic>
        <p:sp>
          <p:nvSpPr>
            <p:cNvPr id="16" name="AutoShape 27"/>
            <p:cNvSpPr>
              <a:spLocks noChangeArrowheads="1"/>
            </p:cNvSpPr>
            <p:nvPr/>
          </p:nvSpPr>
          <p:spPr bwMode="auto">
            <a:xfrm>
              <a:off x="1547664" y="1779662"/>
              <a:ext cx="2186120" cy="1464231"/>
            </a:xfrm>
            <a:prstGeom prst="wedgeRoundRectCallout">
              <a:avLst>
                <a:gd name="adj1" fmla="val -66346"/>
                <a:gd name="adj2" fmla="val 30276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我随便放放看，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一个抽屉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本，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一个抽屉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本，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一个抽屉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本。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711292" y="2935323"/>
            <a:ext cx="5580622" cy="2208177"/>
            <a:chOff x="1711292" y="2935323"/>
            <a:chExt cx="5580622" cy="2208177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3586" b="92829" l="4608" r="89862"/>
                      </a14:imgEffect>
                    </a14:imgLayer>
                  </a14:imgProps>
                </a:ext>
              </a:extLst>
            </a:blip>
            <a:srcRect b="7626"/>
            <a:stretch>
              <a:fillRect/>
            </a:stretch>
          </p:blipFill>
          <p:spPr>
            <a:xfrm>
              <a:off x="1711292" y="2935323"/>
              <a:ext cx="2066667" cy="2208177"/>
            </a:xfrm>
            <a:prstGeom prst="rect">
              <a:avLst/>
            </a:prstGeom>
          </p:spPr>
        </p:pic>
        <p:sp>
          <p:nvSpPr>
            <p:cNvPr id="34" name="AutoShape 27"/>
            <p:cNvSpPr>
              <a:spLocks noChangeArrowheads="1"/>
            </p:cNvSpPr>
            <p:nvPr/>
          </p:nvSpPr>
          <p:spPr bwMode="auto">
            <a:xfrm>
              <a:off x="3926851" y="2955861"/>
              <a:ext cx="3365063" cy="1123712"/>
            </a:xfrm>
            <a:prstGeom prst="wedgeRoundRectCallout">
              <a:avLst>
                <a:gd name="adj1" fmla="val -65842"/>
                <a:gd name="adj2" fmla="val 9099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把</a:t>
              </a:r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本书分成</a:t>
              </a:r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份，尽量平均分，多</a:t>
              </a:r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出</a:t>
              </a:r>
              <a:r>
                <a:rPr lang="zh-CN" altLang="en-US" sz="20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的</a:t>
              </a:r>
              <a:r>
                <a:rPr lang="en-US" altLang="zh-CN" sz="20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本总要放进其中</a:t>
              </a:r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个抽屉里。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54"/>
          <p:cNvSpPr>
            <a:spLocks noChangeArrowheads="1"/>
          </p:cNvSpPr>
          <p:nvPr/>
        </p:nvSpPr>
        <p:spPr bwMode="auto">
          <a:xfrm>
            <a:off x="323528" y="600309"/>
            <a:ext cx="8496944" cy="855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把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 Unicode MS" panose="020B0604020202020204" pitchFamily="34" charset="-122"/>
              </a:rPr>
              <a:t>7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本书放进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 Unicode MS" panose="020B0604020202020204" pitchFamily="34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个抽屉，不管怎么放，总有一个抽屉里至少放进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本书。为什么？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>
                        <a14:foregroundMark x1="75127" y1="4915" x2="63198" y2="19658"/>
                        <a14:foregroundMark x1="67259" y1="4487" x2="61675" y2="11752"/>
                        <a14:foregroundMark x1="54315" y1="39744" x2="38832" y2="57265"/>
                        <a14:foregroundMark x1="25381" y1="38034" x2="37310" y2="57265"/>
                        <a14:foregroundMark x1="33756" y1="39744" x2="25888" y2="44658"/>
                        <a14:foregroundMark x1="54315" y1="44658" x2="29949" y2="45085"/>
                        <a14:foregroundMark x1="48731" y1="40171" x2="57614" y2="45940"/>
                        <a14:foregroundMark x1="50761" y1="38034" x2="44924" y2="41026"/>
                        <a14:foregroundMark x1="35787" y1="41026" x2="29442" y2="37607"/>
                        <a14:foregroundMark x1="49239" y1="54274" x2="43909" y2="54701"/>
                        <a14:foregroundMark x1="29949" y1="52564" x2="26396" y2="55556"/>
                        <a14:foregroundMark x1="35787" y1="63889" x2="36294" y2="74359"/>
                        <a14:foregroundMark x1="52284" y1="66880" x2="52284" y2="70299"/>
                        <a14:foregroundMark x1="65736" y1="94444" x2="58629" y2="91239"/>
                        <a14:foregroundMark x1="17005" y1="91667" x2="8122" y2="93590"/>
                        <a14:foregroundMark x1="66751" y1="92521" x2="61675" y2="89957"/>
                        <a14:foregroundMark x1="54822" y1="47222" x2="51269" y2="497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8667" y="3165975"/>
            <a:ext cx="884768" cy="10509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2" name="组合 4"/>
          <p:cNvGrpSpPr/>
          <p:nvPr/>
        </p:nvGrpSpPr>
        <p:grpSpPr bwMode="auto">
          <a:xfrm>
            <a:off x="1043608" y="1777372"/>
            <a:ext cx="3094076" cy="1710323"/>
            <a:chOff x="2125994" y="609226"/>
            <a:chExt cx="1217119" cy="1064485"/>
          </a:xfrm>
          <a:solidFill>
            <a:schemeClr val="accent5">
              <a:lumMod val="20000"/>
              <a:lumOff val="80000"/>
            </a:schemeClr>
          </a:solidFill>
        </p:grpSpPr>
        <p:sp>
          <p:nvSpPr>
            <p:cNvPr id="33" name="云形标注 82"/>
            <p:cNvSpPr>
              <a:spLocks noChangeArrowheads="1"/>
            </p:cNvSpPr>
            <p:nvPr/>
          </p:nvSpPr>
          <p:spPr bwMode="auto">
            <a:xfrm>
              <a:off x="2125994" y="609226"/>
              <a:ext cx="1217119" cy="627438"/>
            </a:xfrm>
            <a:prstGeom prst="cloudCallout">
              <a:avLst>
                <a:gd name="adj1" fmla="val -59084"/>
                <a:gd name="adj2" fmla="val 96299"/>
              </a:avLst>
            </a:prstGeom>
            <a:grp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4" name="矩形 4"/>
            <p:cNvSpPr>
              <a:spLocks noChangeArrowheads="1"/>
            </p:cNvSpPr>
            <p:nvPr/>
          </p:nvSpPr>
          <p:spPr bwMode="auto">
            <a:xfrm>
              <a:off x="2234600" y="655468"/>
              <a:ext cx="1032425" cy="1018243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3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与同伴实践操作一下验证你的想法吧！</a:t>
              </a:r>
              <a:endPara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1795653"/>
            <a:ext cx="4409524" cy="2476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4"/>
          <p:cNvSpPr>
            <a:spLocks noChangeArrowheads="1"/>
          </p:cNvSpPr>
          <p:nvPr/>
        </p:nvSpPr>
        <p:spPr bwMode="auto">
          <a:xfrm>
            <a:off x="395536" y="514759"/>
            <a:ext cx="8640960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把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 Unicode MS" panose="020B0604020202020204" pitchFamily="34" charset="-122"/>
              </a:rPr>
              <a:t>7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本书放进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 Unicode MS" panose="020B0604020202020204" pitchFamily="34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个抽屉，不管怎么放，总有一个抽屉里至少放进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本书。为什么？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1639763" y="1414979"/>
            <a:ext cx="1341701" cy="1160110"/>
            <a:chOff x="1115616" y="1380052"/>
            <a:chExt cx="1341701" cy="1160110"/>
          </a:xfrm>
        </p:grpSpPr>
        <p:grpSp>
          <p:nvGrpSpPr>
            <p:cNvPr id="17" name="组合 16"/>
            <p:cNvGrpSpPr/>
            <p:nvPr/>
          </p:nvGrpSpPr>
          <p:grpSpPr>
            <a:xfrm>
              <a:off x="1354680" y="1622618"/>
              <a:ext cx="466195" cy="730950"/>
              <a:chOff x="2071670" y="2928934"/>
              <a:chExt cx="1285884" cy="1857388"/>
            </a:xfrm>
          </p:grpSpPr>
          <p:cxnSp>
            <p:nvCxnSpPr>
              <p:cNvPr id="18" name="直接连接符 17"/>
              <p:cNvCxnSpPr/>
              <p:nvPr/>
            </p:nvCxnSpPr>
            <p:spPr>
              <a:xfrm flipV="1">
                <a:off x="2071670" y="2928934"/>
                <a:ext cx="1214446" cy="928694"/>
              </a:xfrm>
              <a:prstGeom prst="line">
                <a:avLst/>
              </a:prstGeom>
              <a:ln w="317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 flipV="1">
                <a:off x="2071670" y="3786190"/>
                <a:ext cx="1285884" cy="71438"/>
              </a:xfrm>
              <a:prstGeom prst="line">
                <a:avLst/>
              </a:prstGeom>
              <a:ln w="317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>
                <a:off x="2071670" y="3857628"/>
                <a:ext cx="1143008" cy="928694"/>
              </a:xfrm>
              <a:prstGeom prst="line">
                <a:avLst/>
              </a:prstGeom>
              <a:ln w="317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1" name="Text Box 5"/>
            <p:cNvSpPr txBox="1">
              <a:spLocks noChangeArrowheads="1"/>
            </p:cNvSpPr>
            <p:nvPr/>
          </p:nvSpPr>
          <p:spPr bwMode="auto">
            <a:xfrm>
              <a:off x="1115616" y="1775314"/>
              <a:ext cx="569794" cy="3693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800" b="1" dirty="0">
                  <a:solidFill>
                    <a:schemeClr val="tx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endParaRPr lang="zh-CN" altLang="en-US" sz="18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" name="Text Box 5"/>
            <p:cNvSpPr txBox="1">
              <a:spLocks noChangeArrowheads="1"/>
            </p:cNvSpPr>
            <p:nvPr/>
          </p:nvSpPr>
          <p:spPr bwMode="auto">
            <a:xfrm>
              <a:off x="1832561" y="1380052"/>
              <a:ext cx="569794" cy="3693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800" b="1" dirty="0">
                  <a:solidFill>
                    <a:schemeClr val="tx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endParaRPr lang="zh-CN" altLang="en-US" sz="18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" name="Text Box 5"/>
            <p:cNvSpPr txBox="1">
              <a:spLocks noChangeArrowheads="1"/>
            </p:cNvSpPr>
            <p:nvPr/>
          </p:nvSpPr>
          <p:spPr bwMode="auto">
            <a:xfrm>
              <a:off x="1875442" y="1749384"/>
              <a:ext cx="569794" cy="3693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800" b="1" dirty="0">
                  <a:solidFill>
                    <a:schemeClr val="tx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endParaRPr lang="zh-CN" altLang="en-US" sz="18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" name="Text Box 5"/>
            <p:cNvSpPr txBox="1">
              <a:spLocks noChangeArrowheads="1"/>
            </p:cNvSpPr>
            <p:nvPr/>
          </p:nvSpPr>
          <p:spPr bwMode="auto">
            <a:xfrm>
              <a:off x="1887523" y="2170830"/>
              <a:ext cx="569794" cy="3693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800" b="1" dirty="0">
                  <a:solidFill>
                    <a:schemeClr val="tx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endParaRPr lang="zh-CN" altLang="en-US" sz="18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86074" y="1687130"/>
            <a:ext cx="1464202" cy="461665"/>
            <a:chOff x="2890044" y="4051980"/>
            <a:chExt cx="1464202" cy="461665"/>
          </a:xfrm>
        </p:grpSpPr>
        <p:sp>
          <p:nvSpPr>
            <p:cNvPr id="25" name="圆角矩形 4"/>
            <p:cNvSpPr/>
            <p:nvPr/>
          </p:nvSpPr>
          <p:spPr>
            <a:xfrm>
              <a:off x="2890044" y="4051980"/>
              <a:ext cx="1153689" cy="377594"/>
            </a:xfrm>
            <a:custGeom>
              <a:avLst/>
              <a:gdLst/>
              <a:ahLst/>
              <a:cxnLst/>
              <a:rect l="l" t="t" r="r" b="b"/>
              <a:pathLst>
                <a:path w="4680521" h="1311630">
                  <a:moveTo>
                    <a:pt x="0" y="0"/>
                  </a:moveTo>
                  <a:lnTo>
                    <a:pt x="4024706" y="0"/>
                  </a:lnTo>
                  <a:cubicBezTo>
                    <a:pt x="4386903" y="0"/>
                    <a:pt x="4680521" y="293618"/>
                    <a:pt x="4680521" y="655815"/>
                  </a:cubicBezTo>
                  <a:lnTo>
                    <a:pt x="4680520" y="655815"/>
                  </a:lnTo>
                  <a:cubicBezTo>
                    <a:pt x="4680520" y="1018012"/>
                    <a:pt x="4386902" y="1311630"/>
                    <a:pt x="4024705" y="1311630"/>
                  </a:cubicBezTo>
                  <a:lnTo>
                    <a:pt x="0" y="1311629"/>
                  </a:lnTo>
                  <a:close/>
                </a:path>
              </a:pathLst>
            </a:custGeom>
            <a:solidFill>
              <a:srgbClr val="FFC000"/>
            </a:solidFill>
            <a:ln w="25400" cap="flat" cmpd="sng" algn="ctr">
              <a:noFill/>
              <a:prstDash val="solid"/>
            </a:ln>
            <a:effectLst>
              <a:innerShdw blurRad="152400" dist="88900" dir="16200000">
                <a:prstClr val="black">
                  <a:alpha val="31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2890044" y="4051980"/>
              <a:ext cx="14642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列举法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114084" y="1348576"/>
            <a:ext cx="1341701" cy="1160110"/>
            <a:chOff x="2482822" y="1374943"/>
            <a:chExt cx="1341701" cy="1160110"/>
          </a:xfrm>
        </p:grpSpPr>
        <p:grpSp>
          <p:nvGrpSpPr>
            <p:cNvPr id="28" name="组合 27"/>
            <p:cNvGrpSpPr/>
            <p:nvPr/>
          </p:nvGrpSpPr>
          <p:grpSpPr>
            <a:xfrm>
              <a:off x="2721886" y="1617509"/>
              <a:ext cx="466195" cy="730950"/>
              <a:chOff x="2071670" y="2928934"/>
              <a:chExt cx="1285884" cy="1857388"/>
            </a:xfrm>
          </p:grpSpPr>
          <p:cxnSp>
            <p:nvCxnSpPr>
              <p:cNvPr id="29" name="直接连接符 28"/>
              <p:cNvCxnSpPr/>
              <p:nvPr/>
            </p:nvCxnSpPr>
            <p:spPr>
              <a:xfrm flipV="1">
                <a:off x="2071670" y="2928934"/>
                <a:ext cx="1214446" cy="928694"/>
              </a:xfrm>
              <a:prstGeom prst="line">
                <a:avLst/>
              </a:prstGeom>
              <a:ln w="317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/>
              <p:nvPr/>
            </p:nvCxnSpPr>
            <p:spPr>
              <a:xfrm flipV="1">
                <a:off x="2071670" y="3786190"/>
                <a:ext cx="1285884" cy="71438"/>
              </a:xfrm>
              <a:prstGeom prst="line">
                <a:avLst/>
              </a:prstGeom>
              <a:ln w="317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>
                <a:off x="2071670" y="3857628"/>
                <a:ext cx="1143008" cy="928694"/>
              </a:xfrm>
              <a:prstGeom prst="line">
                <a:avLst/>
              </a:prstGeom>
              <a:ln w="317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2" name="Text Box 5"/>
            <p:cNvSpPr txBox="1">
              <a:spLocks noChangeArrowheads="1"/>
            </p:cNvSpPr>
            <p:nvPr/>
          </p:nvSpPr>
          <p:spPr bwMode="auto">
            <a:xfrm>
              <a:off x="2482822" y="1770205"/>
              <a:ext cx="569794" cy="3693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800" b="1" dirty="0">
                  <a:solidFill>
                    <a:schemeClr val="tx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endParaRPr lang="zh-CN" altLang="en-US" sz="18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" name="Text Box 5"/>
            <p:cNvSpPr txBox="1">
              <a:spLocks noChangeArrowheads="1"/>
            </p:cNvSpPr>
            <p:nvPr/>
          </p:nvSpPr>
          <p:spPr bwMode="auto">
            <a:xfrm>
              <a:off x="3199767" y="1374943"/>
              <a:ext cx="569794" cy="3693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800" b="1">
                  <a:solidFill>
                    <a:schemeClr val="tx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endParaRPr lang="zh-CN" altLang="en-US" sz="18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4" name="Text Box 5"/>
            <p:cNvSpPr txBox="1">
              <a:spLocks noChangeArrowheads="1"/>
            </p:cNvSpPr>
            <p:nvPr/>
          </p:nvSpPr>
          <p:spPr bwMode="auto">
            <a:xfrm>
              <a:off x="3242648" y="1744275"/>
              <a:ext cx="569794" cy="3693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800" b="1">
                  <a:solidFill>
                    <a:schemeClr val="tx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sz="18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5" name="Text Box 5"/>
            <p:cNvSpPr txBox="1">
              <a:spLocks noChangeArrowheads="1"/>
            </p:cNvSpPr>
            <p:nvPr/>
          </p:nvSpPr>
          <p:spPr bwMode="auto">
            <a:xfrm>
              <a:off x="3254729" y="2165721"/>
              <a:ext cx="569794" cy="3693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800" b="1" dirty="0">
                  <a:solidFill>
                    <a:schemeClr val="tx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endParaRPr lang="zh-CN" altLang="en-US" sz="18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4667112" y="1410628"/>
            <a:ext cx="1341701" cy="1160110"/>
            <a:chOff x="2482822" y="1374943"/>
            <a:chExt cx="1341701" cy="1160110"/>
          </a:xfrm>
        </p:grpSpPr>
        <p:grpSp>
          <p:nvGrpSpPr>
            <p:cNvPr id="47" name="组合 46"/>
            <p:cNvGrpSpPr/>
            <p:nvPr/>
          </p:nvGrpSpPr>
          <p:grpSpPr>
            <a:xfrm>
              <a:off x="2721886" y="1617509"/>
              <a:ext cx="466195" cy="730950"/>
              <a:chOff x="2071670" y="2928934"/>
              <a:chExt cx="1285884" cy="1857388"/>
            </a:xfrm>
          </p:grpSpPr>
          <p:cxnSp>
            <p:nvCxnSpPr>
              <p:cNvPr id="52" name="直接连接符 51"/>
              <p:cNvCxnSpPr/>
              <p:nvPr/>
            </p:nvCxnSpPr>
            <p:spPr>
              <a:xfrm flipV="1">
                <a:off x="2071670" y="2928934"/>
                <a:ext cx="1214446" cy="928694"/>
              </a:xfrm>
              <a:prstGeom prst="line">
                <a:avLst/>
              </a:prstGeom>
              <a:ln w="317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/>
              <p:cNvCxnSpPr/>
              <p:nvPr/>
            </p:nvCxnSpPr>
            <p:spPr>
              <a:xfrm flipV="1">
                <a:off x="2071670" y="3786190"/>
                <a:ext cx="1285884" cy="71438"/>
              </a:xfrm>
              <a:prstGeom prst="line">
                <a:avLst/>
              </a:prstGeom>
              <a:ln w="317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接连接符 53"/>
              <p:cNvCxnSpPr/>
              <p:nvPr/>
            </p:nvCxnSpPr>
            <p:spPr>
              <a:xfrm>
                <a:off x="2071670" y="3857628"/>
                <a:ext cx="1143008" cy="928694"/>
              </a:xfrm>
              <a:prstGeom prst="line">
                <a:avLst/>
              </a:prstGeom>
              <a:ln w="317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8" name="Text Box 5"/>
            <p:cNvSpPr txBox="1">
              <a:spLocks noChangeArrowheads="1"/>
            </p:cNvSpPr>
            <p:nvPr/>
          </p:nvSpPr>
          <p:spPr bwMode="auto">
            <a:xfrm>
              <a:off x="2482822" y="1770205"/>
              <a:ext cx="569794" cy="3693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800" b="1" dirty="0">
                  <a:solidFill>
                    <a:schemeClr val="tx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endParaRPr lang="zh-CN" altLang="en-US" sz="18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9" name="Text Box 5"/>
            <p:cNvSpPr txBox="1">
              <a:spLocks noChangeArrowheads="1"/>
            </p:cNvSpPr>
            <p:nvPr/>
          </p:nvSpPr>
          <p:spPr bwMode="auto">
            <a:xfrm>
              <a:off x="3199767" y="1374943"/>
              <a:ext cx="569794" cy="3693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800" b="1">
                  <a:solidFill>
                    <a:schemeClr val="tx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zh-CN" altLang="en-US" sz="18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0" name="Text Box 5"/>
            <p:cNvSpPr txBox="1">
              <a:spLocks noChangeArrowheads="1"/>
            </p:cNvSpPr>
            <p:nvPr/>
          </p:nvSpPr>
          <p:spPr bwMode="auto">
            <a:xfrm>
              <a:off x="3242648" y="1744275"/>
              <a:ext cx="569794" cy="3693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800" b="1">
                  <a:solidFill>
                    <a:schemeClr val="tx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zh-CN" altLang="en-US" sz="18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1" name="Text Box 5"/>
            <p:cNvSpPr txBox="1">
              <a:spLocks noChangeArrowheads="1"/>
            </p:cNvSpPr>
            <p:nvPr/>
          </p:nvSpPr>
          <p:spPr bwMode="auto">
            <a:xfrm>
              <a:off x="3254729" y="2165721"/>
              <a:ext cx="569794" cy="3693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800" b="1">
                  <a:solidFill>
                    <a:schemeClr val="tx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endParaRPr lang="zh-CN" altLang="en-US" sz="18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6199703" y="1348190"/>
            <a:ext cx="1341701" cy="1160110"/>
            <a:chOff x="2482822" y="1374943"/>
            <a:chExt cx="1341701" cy="1160110"/>
          </a:xfrm>
        </p:grpSpPr>
        <p:grpSp>
          <p:nvGrpSpPr>
            <p:cNvPr id="56" name="组合 55"/>
            <p:cNvGrpSpPr/>
            <p:nvPr/>
          </p:nvGrpSpPr>
          <p:grpSpPr>
            <a:xfrm>
              <a:off x="2721886" y="1617509"/>
              <a:ext cx="466195" cy="730950"/>
              <a:chOff x="2071670" y="2928934"/>
              <a:chExt cx="1285884" cy="1857388"/>
            </a:xfrm>
          </p:grpSpPr>
          <p:cxnSp>
            <p:nvCxnSpPr>
              <p:cNvPr id="61" name="直接连接符 60"/>
              <p:cNvCxnSpPr/>
              <p:nvPr/>
            </p:nvCxnSpPr>
            <p:spPr>
              <a:xfrm flipV="1">
                <a:off x="2071670" y="2928934"/>
                <a:ext cx="1214446" cy="928694"/>
              </a:xfrm>
              <a:prstGeom prst="line">
                <a:avLst/>
              </a:prstGeom>
              <a:ln w="317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接连接符 61"/>
              <p:cNvCxnSpPr/>
              <p:nvPr/>
            </p:nvCxnSpPr>
            <p:spPr>
              <a:xfrm flipV="1">
                <a:off x="2071670" y="3786190"/>
                <a:ext cx="1285884" cy="71438"/>
              </a:xfrm>
              <a:prstGeom prst="line">
                <a:avLst/>
              </a:prstGeom>
              <a:ln w="317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直接连接符 62"/>
              <p:cNvCxnSpPr/>
              <p:nvPr/>
            </p:nvCxnSpPr>
            <p:spPr>
              <a:xfrm>
                <a:off x="2071670" y="3857628"/>
                <a:ext cx="1143008" cy="928694"/>
              </a:xfrm>
              <a:prstGeom prst="line">
                <a:avLst/>
              </a:prstGeom>
              <a:ln w="317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7" name="Text Box 5"/>
            <p:cNvSpPr txBox="1">
              <a:spLocks noChangeArrowheads="1"/>
            </p:cNvSpPr>
            <p:nvPr/>
          </p:nvSpPr>
          <p:spPr bwMode="auto">
            <a:xfrm>
              <a:off x="2482822" y="1770205"/>
              <a:ext cx="569794" cy="3693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800" b="1" dirty="0">
                  <a:solidFill>
                    <a:schemeClr val="tx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endParaRPr lang="zh-CN" altLang="en-US" sz="18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8" name="Text Box 5"/>
            <p:cNvSpPr txBox="1">
              <a:spLocks noChangeArrowheads="1"/>
            </p:cNvSpPr>
            <p:nvPr/>
          </p:nvSpPr>
          <p:spPr bwMode="auto">
            <a:xfrm>
              <a:off x="3199767" y="1374943"/>
              <a:ext cx="569794" cy="3693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800" b="1">
                  <a:solidFill>
                    <a:schemeClr val="tx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zh-CN" altLang="en-US" sz="18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9" name="Text Box 5"/>
            <p:cNvSpPr txBox="1">
              <a:spLocks noChangeArrowheads="1"/>
            </p:cNvSpPr>
            <p:nvPr/>
          </p:nvSpPr>
          <p:spPr bwMode="auto">
            <a:xfrm>
              <a:off x="3242648" y="1744275"/>
              <a:ext cx="569794" cy="3693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800" b="1">
                  <a:solidFill>
                    <a:schemeClr val="tx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sz="18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0" name="Text Box 5"/>
            <p:cNvSpPr txBox="1">
              <a:spLocks noChangeArrowheads="1"/>
            </p:cNvSpPr>
            <p:nvPr/>
          </p:nvSpPr>
          <p:spPr bwMode="auto">
            <a:xfrm>
              <a:off x="3254729" y="2165721"/>
              <a:ext cx="569794" cy="3693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800" b="1">
                  <a:solidFill>
                    <a:schemeClr val="tx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sz="18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1665379" y="2640917"/>
            <a:ext cx="1341701" cy="1160110"/>
            <a:chOff x="1115616" y="1380052"/>
            <a:chExt cx="1341701" cy="1160110"/>
          </a:xfrm>
        </p:grpSpPr>
        <p:grpSp>
          <p:nvGrpSpPr>
            <p:cNvPr id="65" name="组合 64"/>
            <p:cNvGrpSpPr/>
            <p:nvPr/>
          </p:nvGrpSpPr>
          <p:grpSpPr>
            <a:xfrm>
              <a:off x="1354680" y="1622618"/>
              <a:ext cx="466195" cy="730950"/>
              <a:chOff x="2071670" y="2928934"/>
              <a:chExt cx="1285884" cy="1857388"/>
            </a:xfrm>
          </p:grpSpPr>
          <p:cxnSp>
            <p:nvCxnSpPr>
              <p:cNvPr id="70" name="直接连接符 69"/>
              <p:cNvCxnSpPr/>
              <p:nvPr/>
            </p:nvCxnSpPr>
            <p:spPr>
              <a:xfrm flipV="1">
                <a:off x="2071670" y="2928934"/>
                <a:ext cx="1214446" cy="928694"/>
              </a:xfrm>
              <a:prstGeom prst="line">
                <a:avLst/>
              </a:prstGeom>
              <a:ln w="317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直接连接符 70"/>
              <p:cNvCxnSpPr/>
              <p:nvPr/>
            </p:nvCxnSpPr>
            <p:spPr>
              <a:xfrm flipV="1">
                <a:off x="2071670" y="3786190"/>
                <a:ext cx="1285884" cy="71438"/>
              </a:xfrm>
              <a:prstGeom prst="line">
                <a:avLst/>
              </a:prstGeom>
              <a:ln w="317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直接连接符 71"/>
              <p:cNvCxnSpPr/>
              <p:nvPr/>
            </p:nvCxnSpPr>
            <p:spPr>
              <a:xfrm>
                <a:off x="2071670" y="3857628"/>
                <a:ext cx="1143008" cy="928694"/>
              </a:xfrm>
              <a:prstGeom prst="line">
                <a:avLst/>
              </a:prstGeom>
              <a:ln w="317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6" name="Text Box 5"/>
            <p:cNvSpPr txBox="1">
              <a:spLocks noChangeArrowheads="1"/>
            </p:cNvSpPr>
            <p:nvPr/>
          </p:nvSpPr>
          <p:spPr bwMode="auto">
            <a:xfrm>
              <a:off x="1115616" y="1775314"/>
              <a:ext cx="569794" cy="3693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800" b="1" dirty="0">
                  <a:solidFill>
                    <a:schemeClr val="tx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endParaRPr lang="zh-CN" altLang="en-US" sz="18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7" name="Text Box 5"/>
            <p:cNvSpPr txBox="1">
              <a:spLocks noChangeArrowheads="1"/>
            </p:cNvSpPr>
            <p:nvPr/>
          </p:nvSpPr>
          <p:spPr bwMode="auto">
            <a:xfrm>
              <a:off x="1832561" y="1380052"/>
              <a:ext cx="569794" cy="3693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800" b="1">
                  <a:solidFill>
                    <a:schemeClr val="tx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endParaRPr lang="zh-CN" altLang="en-US" sz="18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8" name="Text Box 5"/>
            <p:cNvSpPr txBox="1">
              <a:spLocks noChangeArrowheads="1"/>
            </p:cNvSpPr>
            <p:nvPr/>
          </p:nvSpPr>
          <p:spPr bwMode="auto">
            <a:xfrm>
              <a:off x="1875442" y="1749384"/>
              <a:ext cx="569794" cy="3693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800" b="1">
                  <a:solidFill>
                    <a:schemeClr val="tx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zh-CN" altLang="en-US" sz="18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9" name="Text Box 5"/>
            <p:cNvSpPr txBox="1">
              <a:spLocks noChangeArrowheads="1"/>
            </p:cNvSpPr>
            <p:nvPr/>
          </p:nvSpPr>
          <p:spPr bwMode="auto">
            <a:xfrm>
              <a:off x="1887523" y="2170830"/>
              <a:ext cx="569794" cy="3693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800" b="1" dirty="0">
                  <a:solidFill>
                    <a:schemeClr val="tx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endParaRPr lang="zh-CN" altLang="en-US" sz="18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3130360" y="2582811"/>
            <a:ext cx="1341701" cy="1160110"/>
            <a:chOff x="1115616" y="1380052"/>
            <a:chExt cx="1341701" cy="1160110"/>
          </a:xfrm>
        </p:grpSpPr>
        <p:grpSp>
          <p:nvGrpSpPr>
            <p:cNvPr id="74" name="组合 73"/>
            <p:cNvGrpSpPr/>
            <p:nvPr/>
          </p:nvGrpSpPr>
          <p:grpSpPr>
            <a:xfrm>
              <a:off x="1354680" y="1622618"/>
              <a:ext cx="466195" cy="730950"/>
              <a:chOff x="2071670" y="2928934"/>
              <a:chExt cx="1285884" cy="1857388"/>
            </a:xfrm>
          </p:grpSpPr>
          <p:cxnSp>
            <p:nvCxnSpPr>
              <p:cNvPr id="79" name="直接连接符 78"/>
              <p:cNvCxnSpPr/>
              <p:nvPr/>
            </p:nvCxnSpPr>
            <p:spPr>
              <a:xfrm flipV="1">
                <a:off x="2071670" y="2928934"/>
                <a:ext cx="1214446" cy="928694"/>
              </a:xfrm>
              <a:prstGeom prst="line">
                <a:avLst/>
              </a:prstGeom>
              <a:ln w="317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/>
              <p:cNvCxnSpPr/>
              <p:nvPr/>
            </p:nvCxnSpPr>
            <p:spPr>
              <a:xfrm flipV="1">
                <a:off x="2071670" y="3786190"/>
                <a:ext cx="1285884" cy="71438"/>
              </a:xfrm>
              <a:prstGeom prst="line">
                <a:avLst/>
              </a:prstGeom>
              <a:ln w="317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直接连接符 80"/>
              <p:cNvCxnSpPr/>
              <p:nvPr/>
            </p:nvCxnSpPr>
            <p:spPr>
              <a:xfrm>
                <a:off x="2071670" y="3857628"/>
                <a:ext cx="1143008" cy="928694"/>
              </a:xfrm>
              <a:prstGeom prst="line">
                <a:avLst/>
              </a:prstGeom>
              <a:ln w="317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5" name="Text Box 5"/>
            <p:cNvSpPr txBox="1">
              <a:spLocks noChangeArrowheads="1"/>
            </p:cNvSpPr>
            <p:nvPr/>
          </p:nvSpPr>
          <p:spPr bwMode="auto">
            <a:xfrm>
              <a:off x="1115616" y="1775314"/>
              <a:ext cx="569794" cy="3693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800" b="1" dirty="0">
                  <a:solidFill>
                    <a:schemeClr val="tx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endParaRPr lang="zh-CN" altLang="en-US" sz="18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6" name="Text Box 5"/>
            <p:cNvSpPr txBox="1">
              <a:spLocks noChangeArrowheads="1"/>
            </p:cNvSpPr>
            <p:nvPr/>
          </p:nvSpPr>
          <p:spPr bwMode="auto">
            <a:xfrm>
              <a:off x="1832561" y="1380052"/>
              <a:ext cx="569794" cy="3693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800" b="1">
                  <a:solidFill>
                    <a:schemeClr val="tx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endParaRPr lang="zh-CN" altLang="en-US" sz="18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7" name="Text Box 5"/>
            <p:cNvSpPr txBox="1">
              <a:spLocks noChangeArrowheads="1"/>
            </p:cNvSpPr>
            <p:nvPr/>
          </p:nvSpPr>
          <p:spPr bwMode="auto">
            <a:xfrm>
              <a:off x="1875442" y="1749384"/>
              <a:ext cx="569794" cy="3693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800" b="1">
                  <a:solidFill>
                    <a:schemeClr val="tx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zh-CN" altLang="en-US" sz="18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8" name="Text Box 5"/>
            <p:cNvSpPr txBox="1">
              <a:spLocks noChangeArrowheads="1"/>
            </p:cNvSpPr>
            <p:nvPr/>
          </p:nvSpPr>
          <p:spPr bwMode="auto">
            <a:xfrm>
              <a:off x="1887523" y="2170830"/>
              <a:ext cx="569794" cy="3693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800" b="1">
                  <a:solidFill>
                    <a:schemeClr val="tx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sz="18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4708450" y="2588305"/>
            <a:ext cx="1341701" cy="1160110"/>
            <a:chOff x="1115616" y="1380052"/>
            <a:chExt cx="1341701" cy="1160110"/>
          </a:xfrm>
        </p:grpSpPr>
        <p:grpSp>
          <p:nvGrpSpPr>
            <p:cNvPr id="83" name="组合 82"/>
            <p:cNvGrpSpPr/>
            <p:nvPr/>
          </p:nvGrpSpPr>
          <p:grpSpPr>
            <a:xfrm>
              <a:off x="1354680" y="1622618"/>
              <a:ext cx="466195" cy="730950"/>
              <a:chOff x="2071670" y="2928934"/>
              <a:chExt cx="1285884" cy="1857388"/>
            </a:xfrm>
          </p:grpSpPr>
          <p:cxnSp>
            <p:nvCxnSpPr>
              <p:cNvPr id="88" name="直接连接符 87"/>
              <p:cNvCxnSpPr/>
              <p:nvPr/>
            </p:nvCxnSpPr>
            <p:spPr>
              <a:xfrm flipV="1">
                <a:off x="2071670" y="2928934"/>
                <a:ext cx="1214446" cy="928694"/>
              </a:xfrm>
              <a:prstGeom prst="line">
                <a:avLst/>
              </a:prstGeom>
              <a:ln w="317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直接连接符 88"/>
              <p:cNvCxnSpPr/>
              <p:nvPr/>
            </p:nvCxnSpPr>
            <p:spPr>
              <a:xfrm flipV="1">
                <a:off x="2071670" y="3786190"/>
                <a:ext cx="1285884" cy="71438"/>
              </a:xfrm>
              <a:prstGeom prst="line">
                <a:avLst/>
              </a:prstGeom>
              <a:ln w="317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直接连接符 89"/>
              <p:cNvCxnSpPr/>
              <p:nvPr/>
            </p:nvCxnSpPr>
            <p:spPr>
              <a:xfrm>
                <a:off x="2071670" y="3857628"/>
                <a:ext cx="1143008" cy="928694"/>
              </a:xfrm>
              <a:prstGeom prst="line">
                <a:avLst/>
              </a:prstGeom>
              <a:ln w="317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4" name="Text Box 5"/>
            <p:cNvSpPr txBox="1">
              <a:spLocks noChangeArrowheads="1"/>
            </p:cNvSpPr>
            <p:nvPr/>
          </p:nvSpPr>
          <p:spPr bwMode="auto">
            <a:xfrm>
              <a:off x="1115616" y="1775314"/>
              <a:ext cx="569794" cy="3693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800" b="1" dirty="0">
                  <a:solidFill>
                    <a:schemeClr val="tx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endParaRPr lang="zh-CN" altLang="en-US" sz="18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5" name="Text Box 5"/>
            <p:cNvSpPr txBox="1">
              <a:spLocks noChangeArrowheads="1"/>
            </p:cNvSpPr>
            <p:nvPr/>
          </p:nvSpPr>
          <p:spPr bwMode="auto">
            <a:xfrm>
              <a:off x="1832561" y="1380052"/>
              <a:ext cx="569794" cy="3693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800" b="1">
                  <a:solidFill>
                    <a:schemeClr val="tx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zh-CN" altLang="en-US" sz="18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6" name="Text Box 5"/>
            <p:cNvSpPr txBox="1">
              <a:spLocks noChangeArrowheads="1"/>
            </p:cNvSpPr>
            <p:nvPr/>
          </p:nvSpPr>
          <p:spPr bwMode="auto">
            <a:xfrm>
              <a:off x="1875442" y="1749384"/>
              <a:ext cx="569794" cy="3693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800" b="1">
                  <a:solidFill>
                    <a:schemeClr val="tx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zh-CN" altLang="en-US" sz="18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7" name="Text Box 5"/>
            <p:cNvSpPr txBox="1">
              <a:spLocks noChangeArrowheads="1"/>
            </p:cNvSpPr>
            <p:nvPr/>
          </p:nvSpPr>
          <p:spPr bwMode="auto">
            <a:xfrm>
              <a:off x="1887523" y="2170830"/>
              <a:ext cx="569794" cy="3693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800" b="1">
                  <a:solidFill>
                    <a:schemeClr val="tx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sz="18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6254635" y="2654819"/>
            <a:ext cx="1341701" cy="1160110"/>
            <a:chOff x="1115616" y="1380052"/>
            <a:chExt cx="1341701" cy="1160110"/>
          </a:xfrm>
        </p:grpSpPr>
        <p:grpSp>
          <p:nvGrpSpPr>
            <p:cNvPr id="92" name="组合 91"/>
            <p:cNvGrpSpPr/>
            <p:nvPr/>
          </p:nvGrpSpPr>
          <p:grpSpPr>
            <a:xfrm>
              <a:off x="1354680" y="1622618"/>
              <a:ext cx="466195" cy="730950"/>
              <a:chOff x="2071670" y="2928934"/>
              <a:chExt cx="1285884" cy="1857388"/>
            </a:xfrm>
          </p:grpSpPr>
          <p:cxnSp>
            <p:nvCxnSpPr>
              <p:cNvPr id="97" name="直接连接符 96"/>
              <p:cNvCxnSpPr/>
              <p:nvPr/>
            </p:nvCxnSpPr>
            <p:spPr>
              <a:xfrm flipV="1">
                <a:off x="2071670" y="2928934"/>
                <a:ext cx="1214446" cy="928694"/>
              </a:xfrm>
              <a:prstGeom prst="line">
                <a:avLst/>
              </a:prstGeom>
              <a:ln w="317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直接连接符 97"/>
              <p:cNvCxnSpPr/>
              <p:nvPr/>
            </p:nvCxnSpPr>
            <p:spPr>
              <a:xfrm flipV="1">
                <a:off x="2071670" y="3786190"/>
                <a:ext cx="1285884" cy="71438"/>
              </a:xfrm>
              <a:prstGeom prst="line">
                <a:avLst/>
              </a:prstGeom>
              <a:ln w="317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直接连接符 98"/>
              <p:cNvCxnSpPr/>
              <p:nvPr/>
            </p:nvCxnSpPr>
            <p:spPr>
              <a:xfrm>
                <a:off x="2071670" y="3857628"/>
                <a:ext cx="1143008" cy="928694"/>
              </a:xfrm>
              <a:prstGeom prst="line">
                <a:avLst/>
              </a:prstGeom>
              <a:ln w="317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3" name="Text Box 5"/>
            <p:cNvSpPr txBox="1">
              <a:spLocks noChangeArrowheads="1"/>
            </p:cNvSpPr>
            <p:nvPr/>
          </p:nvSpPr>
          <p:spPr bwMode="auto">
            <a:xfrm>
              <a:off x="1115616" y="1775314"/>
              <a:ext cx="569794" cy="3693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800" b="1" dirty="0">
                  <a:solidFill>
                    <a:schemeClr val="tx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endParaRPr lang="zh-CN" altLang="en-US" sz="18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4" name="Text Box 5"/>
            <p:cNvSpPr txBox="1">
              <a:spLocks noChangeArrowheads="1"/>
            </p:cNvSpPr>
            <p:nvPr/>
          </p:nvSpPr>
          <p:spPr bwMode="auto">
            <a:xfrm>
              <a:off x="1832561" y="1380052"/>
              <a:ext cx="569794" cy="3693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800" b="1">
                  <a:solidFill>
                    <a:schemeClr val="tx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zh-CN" altLang="en-US" sz="18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5" name="Text Box 5"/>
            <p:cNvSpPr txBox="1">
              <a:spLocks noChangeArrowheads="1"/>
            </p:cNvSpPr>
            <p:nvPr/>
          </p:nvSpPr>
          <p:spPr bwMode="auto">
            <a:xfrm>
              <a:off x="1875442" y="1749384"/>
              <a:ext cx="569794" cy="3693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800" b="1">
                  <a:solidFill>
                    <a:schemeClr val="tx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zh-CN" altLang="en-US" sz="18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6" name="Text Box 5"/>
            <p:cNvSpPr txBox="1">
              <a:spLocks noChangeArrowheads="1"/>
            </p:cNvSpPr>
            <p:nvPr/>
          </p:nvSpPr>
          <p:spPr bwMode="auto">
            <a:xfrm>
              <a:off x="1887523" y="2170830"/>
              <a:ext cx="569794" cy="3693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800" b="1" dirty="0">
                  <a:solidFill>
                    <a:schemeClr val="tx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zh-CN" altLang="en-US" sz="18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01" name="椭圆 100"/>
          <p:cNvSpPr/>
          <p:nvPr/>
        </p:nvSpPr>
        <p:spPr>
          <a:xfrm>
            <a:off x="2337084" y="1342509"/>
            <a:ext cx="427378" cy="457200"/>
          </a:xfrm>
          <a:prstGeom prst="ellipse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椭圆 101"/>
          <p:cNvSpPr/>
          <p:nvPr/>
        </p:nvSpPr>
        <p:spPr>
          <a:xfrm>
            <a:off x="3792488" y="1340258"/>
            <a:ext cx="427378" cy="457200"/>
          </a:xfrm>
          <a:prstGeom prst="ellipse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椭圆 102"/>
          <p:cNvSpPr/>
          <p:nvPr/>
        </p:nvSpPr>
        <p:spPr>
          <a:xfrm>
            <a:off x="5347653" y="1366005"/>
            <a:ext cx="427378" cy="457200"/>
          </a:xfrm>
          <a:prstGeom prst="ellipse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椭圆 103"/>
          <p:cNvSpPr/>
          <p:nvPr/>
        </p:nvSpPr>
        <p:spPr>
          <a:xfrm>
            <a:off x="6902932" y="1312436"/>
            <a:ext cx="428276" cy="457200"/>
          </a:xfrm>
          <a:prstGeom prst="ellipse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椭圆 104"/>
          <p:cNvSpPr/>
          <p:nvPr/>
        </p:nvSpPr>
        <p:spPr>
          <a:xfrm>
            <a:off x="2378625" y="2590468"/>
            <a:ext cx="427378" cy="457200"/>
          </a:xfrm>
          <a:prstGeom prst="ellipse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椭圆 105"/>
          <p:cNvSpPr/>
          <p:nvPr/>
        </p:nvSpPr>
        <p:spPr>
          <a:xfrm>
            <a:off x="3857101" y="2571982"/>
            <a:ext cx="427378" cy="457200"/>
          </a:xfrm>
          <a:prstGeom prst="ellipse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椭圆 106"/>
          <p:cNvSpPr/>
          <p:nvPr/>
        </p:nvSpPr>
        <p:spPr>
          <a:xfrm>
            <a:off x="5423375" y="2544371"/>
            <a:ext cx="427378" cy="457200"/>
          </a:xfrm>
          <a:prstGeom prst="ellipse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椭圆 107"/>
          <p:cNvSpPr/>
          <p:nvPr/>
        </p:nvSpPr>
        <p:spPr>
          <a:xfrm>
            <a:off x="6942064" y="2638235"/>
            <a:ext cx="427378" cy="457200"/>
          </a:xfrm>
          <a:prstGeom prst="ellipse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934283" y="3828985"/>
            <a:ext cx="73217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把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分解成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个数，共有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种情况，在任何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一种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情况中，总有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一个数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不小于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500"/>
                            </p:stCondLst>
                            <p:childTnLst>
                              <p:par>
                                <p:cTn id="6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500"/>
                            </p:stCondLst>
                            <p:childTnLst>
                              <p:par>
                                <p:cTn id="7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539552" y="1107307"/>
            <a:ext cx="2981131" cy="1656184"/>
            <a:chOff x="539552" y="915566"/>
            <a:chExt cx="2981131" cy="1656184"/>
          </a:xfrm>
        </p:grpSpPr>
        <p:sp>
          <p:nvSpPr>
            <p:cNvPr id="2" name="立方体 1"/>
            <p:cNvSpPr/>
            <p:nvPr/>
          </p:nvSpPr>
          <p:spPr>
            <a:xfrm>
              <a:off x="539552" y="915566"/>
              <a:ext cx="2981131" cy="1656184"/>
            </a:xfrm>
            <a:prstGeom prst="cube">
              <a:avLst>
                <a:gd name="adj" fmla="val 58417"/>
              </a:avLst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平行四边形 3"/>
            <p:cNvSpPr/>
            <p:nvPr/>
          </p:nvSpPr>
          <p:spPr>
            <a:xfrm>
              <a:off x="608620" y="963588"/>
              <a:ext cx="2808000" cy="917259"/>
            </a:xfrm>
            <a:prstGeom prst="parallelogram">
              <a:avLst>
                <a:gd name="adj" fmla="val 100351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1539643" y="963588"/>
              <a:ext cx="399" cy="64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 flipH="1">
              <a:off x="1537123" y="1611583"/>
              <a:ext cx="1224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H="1">
              <a:off x="1259632" y="1599372"/>
              <a:ext cx="302557" cy="281475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/>
        </p:nvGrpSpPr>
        <p:grpSpPr>
          <a:xfrm>
            <a:off x="3081434" y="1107307"/>
            <a:ext cx="2981131" cy="1656184"/>
            <a:chOff x="539552" y="915566"/>
            <a:chExt cx="2981131" cy="1656184"/>
          </a:xfrm>
        </p:grpSpPr>
        <p:sp>
          <p:nvSpPr>
            <p:cNvPr id="19" name="立方体 18"/>
            <p:cNvSpPr/>
            <p:nvPr/>
          </p:nvSpPr>
          <p:spPr>
            <a:xfrm>
              <a:off x="539552" y="915566"/>
              <a:ext cx="2981131" cy="1656184"/>
            </a:xfrm>
            <a:prstGeom prst="cube">
              <a:avLst>
                <a:gd name="adj" fmla="val 58417"/>
              </a:avLst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平行四边形 19"/>
            <p:cNvSpPr/>
            <p:nvPr/>
          </p:nvSpPr>
          <p:spPr>
            <a:xfrm>
              <a:off x="608620" y="963588"/>
              <a:ext cx="2808000" cy="917259"/>
            </a:xfrm>
            <a:prstGeom prst="parallelogram">
              <a:avLst>
                <a:gd name="adj" fmla="val 100351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1539643" y="963588"/>
              <a:ext cx="399" cy="64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H="1">
              <a:off x="1537123" y="1611583"/>
              <a:ext cx="1224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H="1">
              <a:off x="1259632" y="1599372"/>
              <a:ext cx="302557" cy="281475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/>
          <p:cNvGrpSpPr/>
          <p:nvPr/>
        </p:nvGrpSpPr>
        <p:grpSpPr>
          <a:xfrm>
            <a:off x="5724128" y="1107307"/>
            <a:ext cx="2981131" cy="1656184"/>
            <a:chOff x="539552" y="915566"/>
            <a:chExt cx="2981131" cy="1656184"/>
          </a:xfrm>
        </p:grpSpPr>
        <p:sp>
          <p:nvSpPr>
            <p:cNvPr id="25" name="立方体 24"/>
            <p:cNvSpPr/>
            <p:nvPr/>
          </p:nvSpPr>
          <p:spPr>
            <a:xfrm>
              <a:off x="539552" y="915566"/>
              <a:ext cx="2981131" cy="1656184"/>
            </a:xfrm>
            <a:prstGeom prst="cube">
              <a:avLst>
                <a:gd name="adj" fmla="val 58417"/>
              </a:avLst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平行四边形 25"/>
            <p:cNvSpPr/>
            <p:nvPr/>
          </p:nvSpPr>
          <p:spPr>
            <a:xfrm>
              <a:off x="608620" y="963588"/>
              <a:ext cx="2808000" cy="917259"/>
            </a:xfrm>
            <a:prstGeom prst="parallelogram">
              <a:avLst>
                <a:gd name="adj" fmla="val 100351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7" name="直接连接符 26"/>
            <p:cNvCxnSpPr/>
            <p:nvPr/>
          </p:nvCxnSpPr>
          <p:spPr>
            <a:xfrm>
              <a:off x="1539643" y="963588"/>
              <a:ext cx="399" cy="64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H="1">
              <a:off x="1537123" y="1611583"/>
              <a:ext cx="1224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H="1">
              <a:off x="1259632" y="1599372"/>
              <a:ext cx="302557" cy="281475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立方体 30"/>
          <p:cNvSpPr/>
          <p:nvPr/>
        </p:nvSpPr>
        <p:spPr>
          <a:xfrm>
            <a:off x="2820460" y="3725994"/>
            <a:ext cx="2088000" cy="900000"/>
          </a:xfrm>
          <a:prstGeom prst="cube">
            <a:avLst>
              <a:gd name="adj" fmla="val 89413"/>
            </a:avLst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立方体 35"/>
          <p:cNvSpPr/>
          <p:nvPr/>
        </p:nvSpPr>
        <p:spPr>
          <a:xfrm>
            <a:off x="2820460" y="3603693"/>
            <a:ext cx="2088000" cy="900000"/>
          </a:xfrm>
          <a:prstGeom prst="cube">
            <a:avLst>
              <a:gd name="adj" fmla="val 89413"/>
            </a:avLst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立方体 36"/>
          <p:cNvSpPr/>
          <p:nvPr/>
        </p:nvSpPr>
        <p:spPr>
          <a:xfrm>
            <a:off x="2820460" y="3481392"/>
            <a:ext cx="2088000" cy="900000"/>
          </a:xfrm>
          <a:prstGeom prst="cube">
            <a:avLst>
              <a:gd name="adj" fmla="val 89413"/>
            </a:avLst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立方体 40"/>
          <p:cNvSpPr/>
          <p:nvPr/>
        </p:nvSpPr>
        <p:spPr>
          <a:xfrm>
            <a:off x="2807081" y="3341579"/>
            <a:ext cx="2088000" cy="900000"/>
          </a:xfrm>
          <a:prstGeom prst="cube">
            <a:avLst>
              <a:gd name="adj" fmla="val 89413"/>
            </a:avLst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立方体 41"/>
          <p:cNvSpPr/>
          <p:nvPr/>
        </p:nvSpPr>
        <p:spPr>
          <a:xfrm>
            <a:off x="2807081" y="3219278"/>
            <a:ext cx="2088000" cy="900000"/>
          </a:xfrm>
          <a:prstGeom prst="cube">
            <a:avLst>
              <a:gd name="adj" fmla="val 89413"/>
            </a:avLst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立方体 42"/>
          <p:cNvSpPr/>
          <p:nvPr/>
        </p:nvSpPr>
        <p:spPr>
          <a:xfrm>
            <a:off x="2807081" y="3096977"/>
            <a:ext cx="2088000" cy="900000"/>
          </a:xfrm>
          <a:prstGeom prst="cube">
            <a:avLst>
              <a:gd name="adj" fmla="val 89413"/>
            </a:avLst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立方体 43"/>
          <p:cNvSpPr/>
          <p:nvPr/>
        </p:nvSpPr>
        <p:spPr>
          <a:xfrm>
            <a:off x="2802522" y="2955504"/>
            <a:ext cx="2088000" cy="900000"/>
          </a:xfrm>
          <a:prstGeom prst="cube">
            <a:avLst>
              <a:gd name="adj" fmla="val 89413"/>
            </a:avLst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Rectangle 54"/>
          <p:cNvSpPr>
            <a:spLocks noChangeArrowheads="1"/>
          </p:cNvSpPr>
          <p:nvPr/>
        </p:nvSpPr>
        <p:spPr bwMode="auto">
          <a:xfrm>
            <a:off x="2240871" y="3289379"/>
            <a:ext cx="4454769" cy="4489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7÷3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（本）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（本）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Rectangle 54"/>
          <p:cNvSpPr>
            <a:spLocks noChangeArrowheads="1"/>
          </p:cNvSpPr>
          <p:nvPr/>
        </p:nvSpPr>
        <p:spPr bwMode="auto">
          <a:xfrm>
            <a:off x="2030117" y="3866162"/>
            <a:ext cx="4798288" cy="855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余下的一本放在哪个抽屉都导致“总有一个抽屉至少有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本书”。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425077" y="597917"/>
            <a:ext cx="1626643" cy="461665"/>
            <a:chOff x="2890043" y="4051980"/>
            <a:chExt cx="1626643" cy="461665"/>
          </a:xfrm>
        </p:grpSpPr>
        <p:sp>
          <p:nvSpPr>
            <p:cNvPr id="48" name="圆角矩形 4"/>
            <p:cNvSpPr/>
            <p:nvPr/>
          </p:nvSpPr>
          <p:spPr>
            <a:xfrm>
              <a:off x="2890044" y="4051980"/>
              <a:ext cx="1153689" cy="377594"/>
            </a:xfrm>
            <a:custGeom>
              <a:avLst/>
              <a:gdLst/>
              <a:ahLst/>
              <a:cxnLst/>
              <a:rect l="l" t="t" r="r" b="b"/>
              <a:pathLst>
                <a:path w="4680521" h="1311630">
                  <a:moveTo>
                    <a:pt x="0" y="0"/>
                  </a:moveTo>
                  <a:lnTo>
                    <a:pt x="4024706" y="0"/>
                  </a:lnTo>
                  <a:cubicBezTo>
                    <a:pt x="4386903" y="0"/>
                    <a:pt x="4680521" y="293618"/>
                    <a:pt x="4680521" y="655815"/>
                  </a:cubicBezTo>
                  <a:lnTo>
                    <a:pt x="4680520" y="655815"/>
                  </a:lnTo>
                  <a:cubicBezTo>
                    <a:pt x="4680520" y="1018012"/>
                    <a:pt x="4386902" y="1311630"/>
                    <a:pt x="4024705" y="1311630"/>
                  </a:cubicBezTo>
                  <a:lnTo>
                    <a:pt x="0" y="1311629"/>
                  </a:lnTo>
                  <a:close/>
                </a:path>
              </a:pathLst>
            </a:custGeom>
            <a:solidFill>
              <a:srgbClr val="FFC000"/>
            </a:solidFill>
            <a:ln w="25400" cap="flat" cmpd="sng" algn="ctr">
              <a:noFill/>
              <a:prstDash val="solid"/>
            </a:ln>
            <a:effectLst>
              <a:innerShdw blurRad="152400" dist="88900" dir="16200000">
                <a:prstClr val="black">
                  <a:alpha val="31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2890043" y="4051980"/>
              <a:ext cx="162664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假设法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9.87654E-7 L -0.2191 -0.29722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955" y="-148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1.23457E-7 L 0.05781 -0.31512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82" y="-157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4.44444E-6 L 0.34635 -0.33889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309" y="-169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9.87654E-7 L -0.21771 -0.41234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885" y="-206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1.48148E-6 L 0.0724 -0.41574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11" y="-208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3.08642E-6 L 0.35486 -0.44692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743" y="-223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2.34568E-6 L -0.18403 -0.51697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01" y="-258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2.34568E-6 L 0.09844 -0.51697 " pathEditMode="relative" rAng="0" ptsTypes="AA">
                                      <p:cBhvr>
                                        <p:cTn id="74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13" y="-258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path" presetSubtype="0" accel="50000" decel="5000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2.34568E-6 L 0.38229 -0.51697 " pathEditMode="relative" rAng="0" ptsTypes="AA">
                                      <p:cBhvr>
                                        <p:cTn id="78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-258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1" grpId="1" animBg="1"/>
      <p:bldP spid="31" grpId="2" animBg="1"/>
      <p:bldP spid="31" grpId="3" animBg="1"/>
      <p:bldP spid="36" grpId="0" animBg="1"/>
      <p:bldP spid="36" grpId="1" animBg="1"/>
      <p:bldP spid="37" grpId="0" animBg="1"/>
      <p:bldP spid="37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/>
      <p:bldP spid="4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644938" y="1185487"/>
            <a:ext cx="2981131" cy="1656184"/>
            <a:chOff x="539552" y="915566"/>
            <a:chExt cx="2981131" cy="1656184"/>
          </a:xfrm>
        </p:grpSpPr>
        <p:sp>
          <p:nvSpPr>
            <p:cNvPr id="32" name="立方体 31"/>
            <p:cNvSpPr/>
            <p:nvPr/>
          </p:nvSpPr>
          <p:spPr>
            <a:xfrm>
              <a:off x="539552" y="915566"/>
              <a:ext cx="2981131" cy="1656184"/>
            </a:xfrm>
            <a:prstGeom prst="cube">
              <a:avLst>
                <a:gd name="adj" fmla="val 58417"/>
              </a:avLst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平行四边形 32"/>
            <p:cNvSpPr/>
            <p:nvPr/>
          </p:nvSpPr>
          <p:spPr>
            <a:xfrm>
              <a:off x="608620" y="963588"/>
              <a:ext cx="2808000" cy="917259"/>
            </a:xfrm>
            <a:prstGeom prst="parallelogram">
              <a:avLst>
                <a:gd name="adj" fmla="val 100351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4" name="直接连接符 33"/>
            <p:cNvCxnSpPr/>
            <p:nvPr/>
          </p:nvCxnSpPr>
          <p:spPr>
            <a:xfrm>
              <a:off x="1539643" y="963588"/>
              <a:ext cx="399" cy="64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H="1">
              <a:off x="1537123" y="1611583"/>
              <a:ext cx="1224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H="1">
              <a:off x="1259632" y="1599372"/>
              <a:ext cx="302557" cy="281475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组合 42"/>
          <p:cNvGrpSpPr/>
          <p:nvPr/>
        </p:nvGrpSpPr>
        <p:grpSpPr>
          <a:xfrm>
            <a:off x="3186820" y="1185487"/>
            <a:ext cx="2981131" cy="1656184"/>
            <a:chOff x="539552" y="915566"/>
            <a:chExt cx="2981131" cy="1656184"/>
          </a:xfrm>
        </p:grpSpPr>
        <p:sp>
          <p:nvSpPr>
            <p:cNvPr id="46" name="立方体 45"/>
            <p:cNvSpPr/>
            <p:nvPr/>
          </p:nvSpPr>
          <p:spPr>
            <a:xfrm>
              <a:off x="539552" y="915566"/>
              <a:ext cx="2981131" cy="1656184"/>
            </a:xfrm>
            <a:prstGeom prst="cube">
              <a:avLst>
                <a:gd name="adj" fmla="val 58417"/>
              </a:avLst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平行四边形 48"/>
            <p:cNvSpPr/>
            <p:nvPr/>
          </p:nvSpPr>
          <p:spPr>
            <a:xfrm>
              <a:off x="608620" y="963588"/>
              <a:ext cx="2808000" cy="917259"/>
            </a:xfrm>
            <a:prstGeom prst="parallelogram">
              <a:avLst>
                <a:gd name="adj" fmla="val 100351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0" name="直接连接符 49"/>
            <p:cNvCxnSpPr/>
            <p:nvPr/>
          </p:nvCxnSpPr>
          <p:spPr>
            <a:xfrm>
              <a:off x="1539643" y="963588"/>
              <a:ext cx="399" cy="64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 flipH="1">
              <a:off x="1537123" y="1611583"/>
              <a:ext cx="1224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259632" y="1599372"/>
              <a:ext cx="302557" cy="281475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" name="组合 53"/>
          <p:cNvGrpSpPr/>
          <p:nvPr/>
        </p:nvGrpSpPr>
        <p:grpSpPr>
          <a:xfrm>
            <a:off x="5829514" y="1185487"/>
            <a:ext cx="2981131" cy="1656184"/>
            <a:chOff x="539552" y="915566"/>
            <a:chExt cx="2981131" cy="1656184"/>
          </a:xfrm>
        </p:grpSpPr>
        <p:sp>
          <p:nvSpPr>
            <p:cNvPr id="55" name="立方体 54"/>
            <p:cNvSpPr/>
            <p:nvPr/>
          </p:nvSpPr>
          <p:spPr>
            <a:xfrm>
              <a:off x="539552" y="915566"/>
              <a:ext cx="2981131" cy="1656184"/>
            </a:xfrm>
            <a:prstGeom prst="cube">
              <a:avLst>
                <a:gd name="adj" fmla="val 58417"/>
              </a:avLst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平行四边形 55"/>
            <p:cNvSpPr/>
            <p:nvPr/>
          </p:nvSpPr>
          <p:spPr>
            <a:xfrm>
              <a:off x="608620" y="963588"/>
              <a:ext cx="2808000" cy="917259"/>
            </a:xfrm>
            <a:prstGeom prst="parallelogram">
              <a:avLst>
                <a:gd name="adj" fmla="val 100351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7" name="直接连接符 56"/>
            <p:cNvCxnSpPr/>
            <p:nvPr/>
          </p:nvCxnSpPr>
          <p:spPr>
            <a:xfrm>
              <a:off x="1539643" y="963588"/>
              <a:ext cx="399" cy="64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 flipH="1">
              <a:off x="1537123" y="1611583"/>
              <a:ext cx="1224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 flipH="1">
              <a:off x="1259632" y="1599372"/>
              <a:ext cx="302557" cy="281475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9" name="立方体 68"/>
          <p:cNvSpPr/>
          <p:nvPr/>
        </p:nvSpPr>
        <p:spPr>
          <a:xfrm>
            <a:off x="2932563" y="3903998"/>
            <a:ext cx="2088000" cy="900000"/>
          </a:xfrm>
          <a:prstGeom prst="cube">
            <a:avLst>
              <a:gd name="adj" fmla="val 89413"/>
            </a:avLst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Rectangle 54"/>
          <p:cNvSpPr>
            <a:spLocks noChangeArrowheads="1"/>
          </p:cNvSpPr>
          <p:nvPr/>
        </p:nvSpPr>
        <p:spPr bwMode="auto">
          <a:xfrm>
            <a:off x="467544" y="553401"/>
            <a:ext cx="76755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小组讨论：如果有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Arial Unicode MS" panose="020B0604020202020204" pitchFamily="34" charset="-122"/>
              </a:rPr>
              <a:t>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本书会怎样呢？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立方体 59"/>
          <p:cNvSpPr/>
          <p:nvPr/>
        </p:nvSpPr>
        <p:spPr>
          <a:xfrm>
            <a:off x="2925846" y="3804174"/>
            <a:ext cx="2088000" cy="900000"/>
          </a:xfrm>
          <a:prstGeom prst="cube">
            <a:avLst>
              <a:gd name="adj" fmla="val 89413"/>
            </a:avLst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立方体 60"/>
          <p:cNvSpPr/>
          <p:nvPr/>
        </p:nvSpPr>
        <p:spPr>
          <a:xfrm>
            <a:off x="2925846" y="3681873"/>
            <a:ext cx="2088000" cy="900000"/>
          </a:xfrm>
          <a:prstGeom prst="cube">
            <a:avLst>
              <a:gd name="adj" fmla="val 89413"/>
            </a:avLst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立方体 61"/>
          <p:cNvSpPr/>
          <p:nvPr/>
        </p:nvSpPr>
        <p:spPr>
          <a:xfrm>
            <a:off x="2925846" y="3559572"/>
            <a:ext cx="2088000" cy="900000"/>
          </a:xfrm>
          <a:prstGeom prst="cube">
            <a:avLst>
              <a:gd name="adj" fmla="val 89413"/>
            </a:avLst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立方体 62"/>
          <p:cNvSpPr/>
          <p:nvPr/>
        </p:nvSpPr>
        <p:spPr>
          <a:xfrm>
            <a:off x="2912467" y="3419759"/>
            <a:ext cx="2088000" cy="900000"/>
          </a:xfrm>
          <a:prstGeom prst="cube">
            <a:avLst>
              <a:gd name="adj" fmla="val 89413"/>
            </a:avLst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立方体 63"/>
          <p:cNvSpPr/>
          <p:nvPr/>
        </p:nvSpPr>
        <p:spPr>
          <a:xfrm>
            <a:off x="2912467" y="3297458"/>
            <a:ext cx="2088000" cy="900000"/>
          </a:xfrm>
          <a:prstGeom prst="cube">
            <a:avLst>
              <a:gd name="adj" fmla="val 89413"/>
            </a:avLst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立方体 64"/>
          <p:cNvSpPr/>
          <p:nvPr/>
        </p:nvSpPr>
        <p:spPr>
          <a:xfrm>
            <a:off x="2912467" y="3175157"/>
            <a:ext cx="2088000" cy="900000"/>
          </a:xfrm>
          <a:prstGeom prst="cube">
            <a:avLst>
              <a:gd name="adj" fmla="val 89413"/>
            </a:avLst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立方体 65"/>
          <p:cNvSpPr/>
          <p:nvPr/>
        </p:nvSpPr>
        <p:spPr>
          <a:xfrm>
            <a:off x="2907908" y="3033684"/>
            <a:ext cx="2088000" cy="900000"/>
          </a:xfrm>
          <a:prstGeom prst="cube">
            <a:avLst>
              <a:gd name="adj" fmla="val 89413"/>
            </a:avLst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Rectangle 54"/>
          <p:cNvSpPr>
            <a:spLocks noChangeArrowheads="1"/>
          </p:cNvSpPr>
          <p:nvPr/>
        </p:nvSpPr>
        <p:spPr bwMode="auto">
          <a:xfrm>
            <a:off x="2168863" y="3282704"/>
            <a:ext cx="4454769" cy="4489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8÷3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（本）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（本）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" name="Rectangle 54"/>
          <p:cNvSpPr>
            <a:spLocks noChangeArrowheads="1"/>
          </p:cNvSpPr>
          <p:nvPr/>
        </p:nvSpPr>
        <p:spPr bwMode="auto">
          <a:xfrm>
            <a:off x="1958109" y="3859487"/>
            <a:ext cx="4798288" cy="855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余下的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本放在哪个抽屉都导致“总有一个抽屉至少有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本书”。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2.34568E-6 L -0.2191 -0.29722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955" y="-148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3.20988E-6 L 0.05781 -0.31513 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82" y="-157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2.22222E-6 L 0.34636 -0.33889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309" y="-169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2.34568E-6 L -0.21771 -0.41235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885" y="-206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1.85185E-6 L 0.0724 -0.41574 " pathEditMode="relative" rAng="0" ptsTypes="AA">
                                      <p:cBhvr>
                                        <p:cTn id="59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11" y="-208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3.58025E-6 L 0.35487 -0.44691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743" y="-223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9.87654E-7 L -0.18402 -0.51698 " pathEditMode="relative" rAng="0" ptsTypes="AA">
                                      <p:cBhvr>
                                        <p:cTn id="67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01" y="-258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45679E-6 L 0.07239 -0.41574 " pathEditMode="relative" rAng="0" ptsTypes="AA">
                                      <p:cBhvr>
                                        <p:cTn id="71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11" y="-208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animBg="1"/>
      <p:bldP spid="69" grpId="1" animBg="1"/>
      <p:bldP spid="60" grpId="0" animBg="1"/>
      <p:bldP spid="60" grpId="1" animBg="1"/>
      <p:bldP spid="61" grpId="0" animBg="1"/>
      <p:bldP spid="61" grpId="1" animBg="1"/>
      <p:bldP spid="62" grpId="0" animBg="1"/>
      <p:bldP spid="62" grpId="1" animBg="1"/>
      <p:bldP spid="63" grpId="0" animBg="1"/>
      <p:bldP spid="63" grpId="1" animBg="1"/>
      <p:bldP spid="64" grpId="0" animBg="1"/>
      <p:bldP spid="64" grpId="1" animBg="1"/>
      <p:bldP spid="65" grpId="0" animBg="1"/>
      <p:bldP spid="65" grpId="1" animBg="1"/>
      <p:bldP spid="66" grpId="0" animBg="1"/>
      <p:bldP spid="66" grpId="1" animBg="1"/>
      <p:bldP spid="70" grpId="0"/>
      <p:bldP spid="71" grpId="0"/>
    </p:bldLst>
  </p:timing>
</p:sld>
</file>

<file path=ppt/tags/tag1.xml><?xml version="1.0" encoding="utf-8"?>
<p:tagLst xmlns:p="http://schemas.openxmlformats.org/presentationml/2006/main">
  <p:tag name="MH" val="20180727232144"/>
  <p:tag name="MH_LIBRARY" val="GRAPHIC"/>
  <p:tag name="MH_TYPE" val="SubTitle"/>
  <p:tag name="MH_ORDER" val="1"/>
</p:tagLst>
</file>

<file path=ppt/tags/tag2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1959</Words>
  <Application>WPS 演示</Application>
  <PresentationFormat>全屏显示(16:9)</PresentationFormat>
  <Paragraphs>304</Paragraphs>
  <Slides>20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6" baseType="lpstr">
      <vt:lpstr>Arial</vt:lpstr>
      <vt:lpstr>宋体</vt:lpstr>
      <vt:lpstr>Wingdings</vt:lpstr>
      <vt:lpstr>黑体</vt:lpstr>
      <vt:lpstr>等线</vt:lpstr>
      <vt:lpstr>楷体</vt:lpstr>
      <vt:lpstr>Times New Roman</vt:lpstr>
      <vt:lpstr>Arial Unicode MS</vt:lpstr>
      <vt:lpstr>Calibri</vt:lpstr>
      <vt:lpstr>微软雅黑</vt:lpstr>
      <vt:lpstr>Arial Unicode MS</vt:lpstr>
      <vt:lpstr>Calibri</vt:lpstr>
      <vt:lpstr>楷体_GB2312</vt:lpstr>
      <vt:lpstr>Calibri Light</vt:lpstr>
      <vt:lpstr>等线 Light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116</cp:revision>
  <dcterms:created xsi:type="dcterms:W3CDTF">2018-09-11T05:46:00Z</dcterms:created>
  <dcterms:modified xsi:type="dcterms:W3CDTF">2023-10-10T01:47:50Z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6A3AF254BC804164BCA8F4A40DD8194A_12</vt:lpwstr>
  </property>
  <property fmtid="{D5CDD505-2E9C-101B-9397-08002B2CF9AE}" pid="3" name="KSOProductBuildVer">
    <vt:lpwstr>2052-12.1.0.15398</vt:lpwstr>
  </property>
</Properties>
</file>