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1" r:id="rId3"/>
    <p:sldId id="278" r:id="rId4"/>
    <p:sldId id="299" r:id="rId5"/>
    <p:sldId id="280" r:id="rId6"/>
    <p:sldId id="281" r:id="rId7"/>
    <p:sldId id="282" r:id="rId8"/>
    <p:sldId id="283" r:id="rId9"/>
    <p:sldId id="300" r:id="rId10"/>
    <p:sldId id="284" r:id="rId11"/>
    <p:sldId id="297" r:id="rId12"/>
    <p:sldId id="285" r:id="rId13"/>
    <p:sldId id="286" r:id="rId14"/>
    <p:sldId id="287" r:id="rId15"/>
    <p:sldId id="288" r:id="rId16"/>
    <p:sldId id="289" r:id="rId17"/>
    <p:sldId id="294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5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FD8200-FAAA-4FED-846B-346BBA92231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160916-4603-4EF1-8415-81418FBF188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7.tiff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4.png"/><Relationship Id="rId1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tiff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947589" y="2011219"/>
            <a:ext cx="709232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用比例尺绘制平面图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467544" y="1059582"/>
            <a:ext cx="7786287" cy="120032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学校要建一个长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80m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、宽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60m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的长方形操场。请在右图中画出操场的平面图（比例尺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）。</a:t>
            </a:r>
            <a:endParaRPr lang="zh-CN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762902" y="2362566"/>
            <a:ext cx="3769538" cy="236942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55576" y="2182093"/>
            <a:ext cx="18774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图上的长是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4443" y="3190205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图上的宽是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5747559" y="2890689"/>
            <a:ext cx="1800225" cy="1265237"/>
          </a:xfrm>
          <a:prstGeom prst="rect">
            <a:avLst/>
          </a:prstGeom>
          <a:solidFill>
            <a:srgbClr val="FF0000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>
              <a:defRPr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4"/>
          <p:cNvSpPr>
            <a:spLocks noChangeArrowheads="1"/>
          </p:cNvSpPr>
          <p:nvPr/>
        </p:nvSpPr>
        <p:spPr bwMode="auto">
          <a:xfrm>
            <a:off x="5119874" y="3262213"/>
            <a:ext cx="6511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6"/>
          <p:cNvSpPr>
            <a:spLocks noChangeArrowheads="1"/>
          </p:cNvSpPr>
          <p:nvPr/>
        </p:nvSpPr>
        <p:spPr bwMode="auto">
          <a:xfrm>
            <a:off x="6163479" y="4115856"/>
            <a:ext cx="65114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1691681" y="2686147"/>
            <a:ext cx="2845805" cy="499952"/>
            <a:chOff x="2209484" y="1281978"/>
            <a:chExt cx="2845940" cy="499951"/>
          </a:xfrm>
        </p:grpSpPr>
        <p:sp>
          <p:nvSpPr>
            <p:cNvPr id="24" name="矩形 23"/>
            <p:cNvSpPr/>
            <p:nvPr/>
          </p:nvSpPr>
          <p:spPr>
            <a:xfrm>
              <a:off x="2209484" y="1320266"/>
              <a:ext cx="1116064" cy="461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8000×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矩形 8"/>
            <p:cNvSpPr>
              <a:spLocks noChangeArrowheads="1"/>
            </p:cNvSpPr>
            <p:nvPr/>
          </p:nvSpPr>
          <p:spPr bwMode="auto">
            <a:xfrm>
              <a:off x="3937757" y="1281978"/>
              <a:ext cx="1117667" cy="46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=4(cm)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 bwMode="auto">
          <a:xfrm>
            <a:off x="1619673" y="3833518"/>
            <a:ext cx="2879804" cy="469923"/>
            <a:chOff x="2284436" y="1312008"/>
            <a:chExt cx="2879941" cy="469921"/>
          </a:xfrm>
        </p:grpSpPr>
        <p:sp>
          <p:nvSpPr>
            <p:cNvPr id="31" name="矩形 30"/>
            <p:cNvSpPr/>
            <p:nvPr/>
          </p:nvSpPr>
          <p:spPr>
            <a:xfrm>
              <a:off x="2284436" y="1320266"/>
              <a:ext cx="1116064" cy="461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6000×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2" name="矩形 8"/>
            <p:cNvSpPr>
              <a:spLocks noChangeArrowheads="1"/>
            </p:cNvSpPr>
            <p:nvPr/>
          </p:nvSpPr>
          <p:spPr bwMode="auto">
            <a:xfrm>
              <a:off x="4046710" y="1312008"/>
              <a:ext cx="1117667" cy="461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b="1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=3(cm)</a:t>
              </a:r>
              <a:endPara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8" name="圆角矩形 37"/>
          <p:cNvSpPr/>
          <p:nvPr/>
        </p:nvSpPr>
        <p:spPr>
          <a:xfrm>
            <a:off x="2835676" y="1220234"/>
            <a:ext cx="546185" cy="343404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2544176" y="667248"/>
            <a:ext cx="1522283" cy="338247"/>
          </a:xfrm>
          <a:prstGeom prst="wedgeRoundRectCallout">
            <a:avLst>
              <a:gd name="adj1" fmla="val -2343"/>
              <a:gd name="adj2" fmla="val 106996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80m=8000cm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923928" y="1275606"/>
            <a:ext cx="494720" cy="288032"/>
          </a:xfrm>
          <a:prstGeom prst="roundRect">
            <a:avLst/>
          </a:prstGeom>
          <a:solidFill>
            <a:srgbClr val="009900">
              <a:alpha val="3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标注 40"/>
          <p:cNvSpPr/>
          <p:nvPr/>
        </p:nvSpPr>
        <p:spPr>
          <a:xfrm>
            <a:off x="4644008" y="699542"/>
            <a:ext cx="1522283" cy="338247"/>
          </a:xfrm>
          <a:prstGeom prst="wedgeRoundRectCallout">
            <a:avLst>
              <a:gd name="adj1" fmla="val -62956"/>
              <a:gd name="adj2" fmla="val 111819"/>
              <a:gd name="adj3" fmla="val 16667"/>
            </a:avLst>
          </a:prstGeom>
          <a:noFill/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60m=6000cm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86" y="128670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2" name="矩形 41"/>
              <p:cNvSpPr/>
              <p:nvPr/>
            </p:nvSpPr>
            <p:spPr>
              <a:xfrm>
                <a:off x="2646716" y="2520043"/>
                <a:ext cx="875561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en-US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2" name="矩形 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6716" y="2520043"/>
                <a:ext cx="875561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4" t="-46" r="65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" name="矩形 42"/>
              <p:cNvSpPr/>
              <p:nvPr/>
            </p:nvSpPr>
            <p:spPr>
              <a:xfrm>
                <a:off x="2579067" y="3651870"/>
                <a:ext cx="875561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zh-CN" altLang="en-US" sz="2400" b="1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43" name="矩形 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9067" y="3651870"/>
                <a:ext cx="875561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38" t="-78" r="26" b="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4" grpId="0"/>
      <p:bldP spid="16" grpId="0" animBg="1"/>
      <p:bldP spid="17" grpId="0"/>
      <p:bldP spid="18" grpId="0"/>
      <p:bldP spid="38" grpId="0" animBg="1"/>
      <p:bldP spid="39" grpId="0" animBg="1"/>
      <p:bldP spid="40" grpId="0" animBg="1"/>
      <p:bldP spid="41" grpId="0" animBg="1"/>
      <p:bldP spid="42" grpId="0"/>
      <p:bldP spid="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08158" y="588625"/>
            <a:ext cx="82089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明明量得公园的一个圆形花坛的周长是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米，他想把它画在平面图上，请你帮忙画一画。（比例尺根据纸张的大小和圆规的大小确定。）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75656" y="3704714"/>
            <a:ext cx="6500497" cy="523220"/>
          </a:xfrm>
          <a:prstGeom prst="rect">
            <a:avLst/>
          </a:prstGeom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157÷π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282" name="Group 18"/>
          <p:cNvGrpSpPr/>
          <p:nvPr/>
        </p:nvGrpSpPr>
        <p:grpSpPr bwMode="auto">
          <a:xfrm>
            <a:off x="1640159" y="2089396"/>
            <a:ext cx="2859833" cy="1364935"/>
            <a:chOff x="1283" y="2213"/>
            <a:chExt cx="1908" cy="756"/>
          </a:xfrm>
        </p:grpSpPr>
        <p:sp>
          <p:nvSpPr>
            <p:cNvPr id="11281" name="AutoShape 27"/>
            <p:cNvSpPr>
              <a:spLocks noChangeArrowheads="1"/>
            </p:cNvSpPr>
            <p:nvPr/>
          </p:nvSpPr>
          <p:spPr bwMode="auto">
            <a:xfrm>
              <a:off x="1283" y="2213"/>
              <a:ext cx="1894" cy="756"/>
            </a:xfrm>
            <a:prstGeom prst="wedgeRoundRectCallout">
              <a:avLst>
                <a:gd name="adj1" fmla="val -61986"/>
                <a:gd name="adj2" fmla="val -4495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zh-CN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buFontTx/>
                <a:buNone/>
              </a:pPr>
              <a:endParaRPr lang="zh-CN" altLang="zh-CN" b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Rectangle 51"/>
            <p:cNvSpPr>
              <a:spLocks noChangeArrowheads="1"/>
            </p:cNvSpPr>
            <p:nvPr/>
          </p:nvSpPr>
          <p:spPr bwMode="auto">
            <a:xfrm>
              <a:off x="1283" y="2277"/>
              <a:ext cx="1908" cy="62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要想画出这个圆形花坛，关键是确定花坛</a:t>
              </a:r>
              <a:r>
                <a: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直径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是多少厘米。</a:t>
              </a:r>
              <a:endParaRPr lang="en-US" altLang="zh-CN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8003" y="1958049"/>
            <a:ext cx="2726057" cy="1045749"/>
            <a:chOff x="4608003" y="1958049"/>
            <a:chExt cx="2726057" cy="1045749"/>
          </a:xfrm>
        </p:grpSpPr>
        <p:sp>
          <p:nvSpPr>
            <p:cNvPr id="24" name="AutoShape 27"/>
            <p:cNvSpPr>
              <a:spLocks noChangeArrowheads="1"/>
            </p:cNvSpPr>
            <p:nvPr/>
          </p:nvSpPr>
          <p:spPr bwMode="auto">
            <a:xfrm>
              <a:off x="4608003" y="1958049"/>
              <a:ext cx="2726057" cy="1045749"/>
            </a:xfrm>
            <a:prstGeom prst="cloudCallout">
              <a:avLst>
                <a:gd name="adj1" fmla="val 60950"/>
                <a:gd name="adj2" fmla="val 51191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788024" y="2089396"/>
              <a:ext cx="240493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先来计算一下花坛直径实际的长度吧！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33679"/>
            <a:ext cx="1104039" cy="1582166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074" y="2225186"/>
            <a:ext cx="822198" cy="1557223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" y="7729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674092" y="1894061"/>
            <a:ext cx="61382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157÷π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55576" y="1837944"/>
            <a:ext cx="2884813" cy="2894046"/>
            <a:chOff x="861593" y="1694473"/>
            <a:chExt cx="2884813" cy="289404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1593" y="1694473"/>
              <a:ext cx="2884813" cy="2894046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187624" y="2477491"/>
              <a:ext cx="2404385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如果在一张</a:t>
              </a:r>
              <a:r>
                <a:rPr lang="en-US" altLang="zh-CN" sz="2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纸（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长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29.7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厘米，宽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）上画，比例尺该定成多大合适呢？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779912" y="2690671"/>
            <a:ext cx="1427186" cy="474702"/>
            <a:chOff x="3851920" y="2550897"/>
            <a:chExt cx="1078724" cy="474702"/>
          </a:xfrm>
        </p:grpSpPr>
        <p:sp>
          <p:nvSpPr>
            <p:cNvPr id="31" name="圆角矩形 30"/>
            <p:cNvSpPr/>
            <p:nvPr/>
          </p:nvSpPr>
          <p:spPr>
            <a:xfrm>
              <a:off x="3851920" y="2550897"/>
              <a:ext cx="1078724" cy="457143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951284" y="2563934"/>
              <a:ext cx="953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1∶250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18547" y="2677347"/>
            <a:ext cx="1427186" cy="474702"/>
            <a:chOff x="5190555" y="2537573"/>
            <a:chExt cx="1078724" cy="474702"/>
          </a:xfrm>
        </p:grpSpPr>
        <p:sp>
          <p:nvSpPr>
            <p:cNvPr id="32" name="圆角矩形 31"/>
            <p:cNvSpPr/>
            <p:nvPr/>
          </p:nvSpPr>
          <p:spPr>
            <a:xfrm>
              <a:off x="5190555" y="2537573"/>
              <a:ext cx="1078724" cy="457143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289919" y="2550610"/>
              <a:ext cx="953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1∶500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457182" y="2661867"/>
            <a:ext cx="1427186" cy="474702"/>
            <a:chOff x="5190555" y="2537573"/>
            <a:chExt cx="1078724" cy="474702"/>
          </a:xfrm>
        </p:grpSpPr>
        <p:sp>
          <p:nvSpPr>
            <p:cNvPr id="35" name="圆角矩形 34"/>
            <p:cNvSpPr/>
            <p:nvPr/>
          </p:nvSpPr>
          <p:spPr>
            <a:xfrm>
              <a:off x="5190555" y="2537573"/>
              <a:ext cx="1078724" cy="457143"/>
            </a:xfrm>
            <a:prstGeom prst="roundRect">
              <a:avLst>
                <a:gd name="adj" fmla="val 11699"/>
              </a:avLst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9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algn="l" rotWithShape="0">
                <a:prstClr val="black">
                  <a:alpha val="33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289919" y="2550610"/>
              <a:ext cx="9536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1∶1000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5292080" y="2182093"/>
            <a:ext cx="1619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左大括号 8"/>
          <p:cNvSpPr/>
          <p:nvPr/>
        </p:nvSpPr>
        <p:spPr>
          <a:xfrm rot="5400000">
            <a:off x="5764069" y="1171412"/>
            <a:ext cx="208388" cy="2880320"/>
          </a:xfrm>
          <a:prstGeom prst="leftBrace">
            <a:avLst>
              <a:gd name="adj1" fmla="val 4998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980342" y="3273160"/>
            <a:ext cx="2832387" cy="949457"/>
            <a:chOff x="3980342" y="3273160"/>
            <a:chExt cx="2832387" cy="949457"/>
          </a:xfrm>
        </p:grpSpPr>
        <p:sp>
          <p:nvSpPr>
            <p:cNvPr id="38" name="AutoShape 27"/>
            <p:cNvSpPr>
              <a:spLocks noChangeArrowheads="1"/>
            </p:cNvSpPr>
            <p:nvPr/>
          </p:nvSpPr>
          <p:spPr bwMode="auto">
            <a:xfrm>
              <a:off x="3980342" y="3273160"/>
              <a:ext cx="2755524" cy="949457"/>
            </a:xfrm>
            <a:prstGeom prst="wedgeRoundRectCallout">
              <a:avLst>
                <a:gd name="adj1" fmla="val 65781"/>
                <a:gd name="adj2" fmla="val -39390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sz="2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995936" y="3356917"/>
              <a:ext cx="2816793" cy="781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选择一个比例尺，计算出直径的图上距离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92779" y="3165373"/>
            <a:ext cx="882898" cy="1265255"/>
          </a:xfrm>
          <a:prstGeom prst="rect">
            <a:avLst/>
          </a:prstGeom>
        </p:spPr>
      </p:pic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08158" y="588625"/>
            <a:ext cx="82089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明明量得公园的一个圆形花坛的周长是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米，他想把它画在平面图上，请你帮忙画一画。（比例尺根据纸张的大小和圆规的大小确定。）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" y="7729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889911" y="1807259"/>
            <a:ext cx="1994457" cy="40011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 w="9525">
            <a:solidFill>
              <a:srgbClr val="BFBFBF"/>
            </a:solidFill>
            <a:miter lim="800000"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1∶250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827584" y="2550293"/>
            <a:ext cx="259466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48018" y="1907701"/>
            <a:ext cx="56886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157÷π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（米）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矩形 25"/>
          <p:cNvSpPr>
            <a:spLocks noChangeArrowheads="1"/>
          </p:cNvSpPr>
          <p:nvPr/>
        </p:nvSpPr>
        <p:spPr bwMode="auto">
          <a:xfrm>
            <a:off x="599927" y="2982341"/>
            <a:ext cx="34680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花坛直径图上长度：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5000×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28366" y="2550293"/>
            <a:ext cx="4560058" cy="2325713"/>
            <a:chOff x="3828366" y="2427734"/>
            <a:chExt cx="4560058" cy="2325713"/>
          </a:xfrm>
        </p:grpSpPr>
        <p:sp>
          <p:nvSpPr>
            <p:cNvPr id="29" name="矩形 28"/>
            <p:cNvSpPr/>
            <p:nvPr/>
          </p:nvSpPr>
          <p:spPr>
            <a:xfrm>
              <a:off x="4460614" y="2427734"/>
              <a:ext cx="3927810" cy="19442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14"/>
            <p:cNvSpPr>
              <a:spLocks noChangeArrowheads="1"/>
            </p:cNvSpPr>
            <p:nvPr/>
          </p:nvSpPr>
          <p:spPr bwMode="auto">
            <a:xfrm>
              <a:off x="5919386" y="4353337"/>
              <a:ext cx="963725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29.7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1" name="矩形 14"/>
            <p:cNvSpPr>
              <a:spLocks noChangeArrowheads="1"/>
            </p:cNvSpPr>
            <p:nvPr/>
          </p:nvSpPr>
          <p:spPr bwMode="auto">
            <a:xfrm>
              <a:off x="3828366" y="2979697"/>
              <a:ext cx="69762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5521688" y="2691167"/>
            <a:ext cx="1713090" cy="171309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239818" y="2964309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0000FF"/>
                </a:solidFill>
              </a:rPr>
              <a:t>.</a:t>
            </a:r>
            <a:endParaRPr lang="zh-CN" altLang="en-US" sz="4800">
              <a:solidFill>
                <a:srgbClr val="0000FF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361434" y="2694309"/>
            <a:ext cx="0" cy="1713090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14"/>
          <p:cNvSpPr>
            <a:spLocks noChangeArrowheads="1"/>
          </p:cNvSpPr>
          <p:nvPr/>
        </p:nvSpPr>
        <p:spPr bwMode="auto">
          <a:xfrm>
            <a:off x="6434295" y="3302311"/>
            <a:ext cx="69762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2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475656" y="3424584"/>
                <a:ext cx="720069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250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5656" y="3424584"/>
                <a:ext cx="720069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77" t="-4" r="74" b="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08158" y="588625"/>
            <a:ext cx="82089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明明量得公园的一个圆形花坛的周长是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米，他想把它画在平面图上，请你帮忙画一画。（比例尺根据纸张的大小和圆规的大小确定。）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" y="7729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  <p:bldP spid="17" grpId="0"/>
      <p:bldP spid="27" grpId="0" build="p"/>
      <p:bldP spid="2" grpId="0" animBg="1"/>
      <p:bldP spid="3" grpId="0"/>
      <p:bldP spid="32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5822839" y="2089151"/>
            <a:ext cx="1994457" cy="40011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 w="9525">
            <a:solidFill>
              <a:srgbClr val="BFBFBF"/>
            </a:solidFill>
            <a:miter lim="800000"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例尺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1∶500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67544" y="1851670"/>
            <a:ext cx="555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157÷</a:t>
            </a:r>
            <a:r>
              <a:rPr lang="el-GR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24"/>
          <p:cNvSpPr>
            <a:spLocks noChangeArrowheads="1"/>
          </p:cNvSpPr>
          <p:nvPr/>
        </p:nvSpPr>
        <p:spPr bwMode="auto">
          <a:xfrm>
            <a:off x="1043608" y="2427734"/>
            <a:ext cx="2655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25"/>
          <p:cNvSpPr>
            <a:spLocks noChangeArrowheads="1"/>
          </p:cNvSpPr>
          <p:nvPr/>
        </p:nvSpPr>
        <p:spPr bwMode="auto">
          <a:xfrm>
            <a:off x="611560" y="2858233"/>
            <a:ext cx="367240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花坛直径图上长度：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5000×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28366" y="2571750"/>
            <a:ext cx="4560058" cy="2325713"/>
            <a:chOff x="3828366" y="2427734"/>
            <a:chExt cx="4560058" cy="2325713"/>
          </a:xfrm>
        </p:grpSpPr>
        <p:sp>
          <p:nvSpPr>
            <p:cNvPr id="21" name="矩形 20"/>
            <p:cNvSpPr/>
            <p:nvPr/>
          </p:nvSpPr>
          <p:spPr>
            <a:xfrm>
              <a:off x="4460614" y="2427734"/>
              <a:ext cx="3927810" cy="19442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14"/>
            <p:cNvSpPr>
              <a:spLocks noChangeArrowheads="1"/>
            </p:cNvSpPr>
            <p:nvPr/>
          </p:nvSpPr>
          <p:spPr bwMode="auto">
            <a:xfrm>
              <a:off x="5919386" y="4353337"/>
              <a:ext cx="963725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29.7</a:t>
              </a:r>
              <a:r>
                <a:rPr lang="en-US" altLang="zh-CN" sz="20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矩形 14"/>
            <p:cNvSpPr>
              <a:spLocks noChangeArrowheads="1"/>
            </p:cNvSpPr>
            <p:nvPr/>
          </p:nvSpPr>
          <p:spPr bwMode="auto">
            <a:xfrm>
              <a:off x="3828366" y="2979697"/>
              <a:ext cx="69762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5732833" y="2928365"/>
            <a:ext cx="1302001" cy="130200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239818" y="2985766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0000FF"/>
                </a:solidFill>
              </a:rPr>
              <a:t>.</a:t>
            </a:r>
            <a:endParaRPr lang="zh-CN" altLang="en-US" sz="4800">
              <a:solidFill>
                <a:srgbClr val="0000FF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399089" y="2928365"/>
            <a:ext cx="0" cy="1302001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14"/>
          <p:cNvSpPr>
            <a:spLocks noChangeArrowheads="1"/>
          </p:cNvSpPr>
          <p:nvPr/>
        </p:nvSpPr>
        <p:spPr bwMode="auto">
          <a:xfrm>
            <a:off x="6434295" y="3323768"/>
            <a:ext cx="69762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矩形 19"/>
              <p:cNvSpPr/>
              <p:nvPr/>
            </p:nvSpPr>
            <p:spPr>
              <a:xfrm>
                <a:off x="1547664" y="3270704"/>
                <a:ext cx="720069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50</m:t>
                          </m:r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矩形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7664" y="3270704"/>
                <a:ext cx="720069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23" t="-57" r="21" b="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08158" y="588625"/>
            <a:ext cx="82089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明明量得公园的一个圆形花坛的周长是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米，他想把它画在平面图上，请你帮忙画一画。（比例尺根据纸张的大小和圆规的大小确定。）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" y="7729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14" grpId="0"/>
      <p:bldP spid="25" grpId="0" animBg="1"/>
      <p:bldP spid="26" grpId="0"/>
      <p:bldP spid="28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032325" y="2027624"/>
            <a:ext cx="2124299" cy="400110"/>
          </a:xfrm>
          <a:prstGeom prst="rect">
            <a:avLst/>
          </a:prstGeom>
          <a:solidFill>
            <a:schemeClr val="accent6">
              <a:lumMod val="60000"/>
              <a:lumOff val="40000"/>
              <a:alpha val="50000"/>
            </a:schemeClr>
          </a:solidFill>
          <a:ln w="9525">
            <a:solidFill>
              <a:srgbClr val="BFBFBF"/>
            </a:solidFill>
            <a:miter lim="800000"/>
          </a:ln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例尺</a:t>
            </a:r>
            <a:r>
              <a:rPr lang="zh-CN" altLang="en-US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1∶1000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39552" y="2006604"/>
            <a:ext cx="57002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花坛直径实际长度：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157÷</a:t>
            </a:r>
            <a:r>
              <a:rPr lang="el-GR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π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（米）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24"/>
          <p:cNvSpPr>
            <a:spLocks noChangeArrowheads="1"/>
          </p:cNvSpPr>
          <p:nvPr/>
        </p:nvSpPr>
        <p:spPr bwMode="auto">
          <a:xfrm>
            <a:off x="998779" y="2540143"/>
            <a:ext cx="265554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/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米＝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355" name="矩形 25"/>
          <p:cNvSpPr>
            <a:spLocks noChangeArrowheads="1"/>
          </p:cNvSpPr>
          <p:nvPr/>
        </p:nvSpPr>
        <p:spPr bwMode="auto">
          <a:xfrm>
            <a:off x="555619" y="3050637"/>
            <a:ext cx="548424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花坛直径图上长度：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5000×    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828366" y="2550293"/>
            <a:ext cx="4560058" cy="2325713"/>
            <a:chOff x="3828366" y="2427734"/>
            <a:chExt cx="4560058" cy="2325713"/>
          </a:xfrm>
        </p:grpSpPr>
        <p:sp>
          <p:nvSpPr>
            <p:cNvPr id="4" name="矩形 3"/>
            <p:cNvSpPr/>
            <p:nvPr/>
          </p:nvSpPr>
          <p:spPr>
            <a:xfrm>
              <a:off x="4460614" y="2427734"/>
              <a:ext cx="3927810" cy="194421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14"/>
            <p:cNvSpPr>
              <a:spLocks noChangeArrowheads="1"/>
            </p:cNvSpPr>
            <p:nvPr/>
          </p:nvSpPr>
          <p:spPr bwMode="auto">
            <a:xfrm>
              <a:off x="5919386" y="4353337"/>
              <a:ext cx="963725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29.7</a:t>
              </a:r>
              <a:r>
                <a:rPr lang="en-US" altLang="zh-CN" sz="20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en-US" altLang="zh-CN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" name="矩形 14"/>
            <p:cNvSpPr>
              <a:spLocks noChangeArrowheads="1"/>
            </p:cNvSpPr>
            <p:nvPr/>
          </p:nvSpPr>
          <p:spPr bwMode="auto">
            <a:xfrm>
              <a:off x="3828366" y="2979697"/>
              <a:ext cx="704039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21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3" name="椭圆 22"/>
          <p:cNvSpPr/>
          <p:nvPr/>
        </p:nvSpPr>
        <p:spPr>
          <a:xfrm>
            <a:off x="5919386" y="3059275"/>
            <a:ext cx="952635" cy="95263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228184" y="2964889"/>
            <a:ext cx="432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rgbClr val="0000FF"/>
                </a:solidFill>
              </a:rPr>
              <a:t>.</a:t>
            </a:r>
            <a:endParaRPr lang="zh-CN" altLang="en-US" sz="4800" dirty="0">
              <a:solidFill>
                <a:srgbClr val="0000FF"/>
              </a:solidFill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6362767" y="3070725"/>
            <a:ext cx="23479" cy="941185"/>
          </a:xfrm>
          <a:prstGeom prst="line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14"/>
          <p:cNvSpPr>
            <a:spLocks noChangeArrowheads="1"/>
          </p:cNvSpPr>
          <p:nvPr/>
        </p:nvSpPr>
        <p:spPr bwMode="auto">
          <a:xfrm>
            <a:off x="6434295" y="3328167"/>
            <a:ext cx="569387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/>
              <p:cNvSpPr/>
              <p:nvPr/>
            </p:nvSpPr>
            <p:spPr>
              <a:xfrm>
                <a:off x="1454799" y="3503101"/>
                <a:ext cx="875561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100</m:t>
                          </m:r>
                          <m:r>
                            <m:rPr>
                              <m:nor/>
                            </m:rPr>
                            <a:rPr lang="en-US" altLang="zh-CN" sz="2400" b="1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矩形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4799" y="3503101"/>
                <a:ext cx="875561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2" t="-56" r="62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608158" y="588625"/>
            <a:ext cx="8208912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明明量得公园的一个圆形花坛的周长是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米，他想把它画在平面图上，请你帮忙画一画。（比例尺根据纸张的大小和圆规的大小确定。）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100" y="77298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355" grpId="0"/>
      <p:bldP spid="23" grpId="0" animBg="1"/>
      <p:bldP spid="26" grpId="0"/>
      <p:bldP spid="2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611560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792" y="1347612"/>
            <a:ext cx="417646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用比例尺绘制平面图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2104657"/>
            <a:ext cx="7056784" cy="190725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相关信息。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确定方法，求出图上距离。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出平面图，在图上</a:t>
            </a:r>
            <a:r>
              <a:rPr lang="zh-CN" altLang="en-US" sz="2800" b="1" dirty="0">
                <a:solidFill>
                  <a:srgbClr val="ED007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出相关信息。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202" y="1995686"/>
            <a:ext cx="3660458" cy="1705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47687" y="217811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59" name="Rectangle 25"/>
          <p:cNvSpPr>
            <a:spLocks noChangeArrowheads="1"/>
          </p:cNvSpPr>
          <p:nvPr/>
        </p:nvSpPr>
        <p:spPr bwMode="auto">
          <a:xfrm>
            <a:off x="1143001" y="5347762"/>
            <a:ext cx="550151" cy="11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5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绿色圃中小学教育网</a:t>
            </a:r>
            <a:r>
              <a:rPr lang="en-US" altLang="zh-CN" sz="150" b="1">
                <a:solidFill>
                  <a:srgbClr val="FFFF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http://www.Lspjy.com</a:t>
            </a:r>
            <a:endParaRPr lang="zh-CN" altLang="en-US" sz="150" b="1">
              <a:solidFill>
                <a:srgbClr val="FFFF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 flipH="1">
            <a:off x="184440" y="1598152"/>
            <a:ext cx="3945654" cy="1108772"/>
            <a:chOff x="2457700" y="643921"/>
            <a:chExt cx="4479893" cy="1108772"/>
          </a:xfrm>
        </p:grpSpPr>
        <p:grpSp>
          <p:nvGrpSpPr>
            <p:cNvPr id="4" name="组合 3"/>
            <p:cNvGrpSpPr/>
            <p:nvPr/>
          </p:nvGrpSpPr>
          <p:grpSpPr>
            <a:xfrm>
              <a:off x="2457700" y="643921"/>
              <a:ext cx="3257700" cy="1015663"/>
              <a:chOff x="2457700" y="643921"/>
              <a:chExt cx="3257700" cy="101566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640021" y="643921"/>
                <a:ext cx="2935226" cy="1015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你知道这幅图是怎么画出来的吗？</a:t>
                </a:r>
                <a:endPara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" name="圆角矩形标注 2"/>
              <p:cNvSpPr/>
              <p:nvPr/>
            </p:nvSpPr>
            <p:spPr>
              <a:xfrm>
                <a:off x="2457700" y="643921"/>
                <a:ext cx="3257700" cy="985358"/>
              </a:xfrm>
              <a:prstGeom prst="wedgeRoundRectCallout">
                <a:avLst>
                  <a:gd name="adj1" fmla="val 59586"/>
                  <a:gd name="adj2" fmla="val -3385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103725" y="710575"/>
              <a:ext cx="833868" cy="1042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7687" y="762708"/>
            <a:ext cx="4832005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61515" y="948791"/>
            <a:ext cx="7841764" cy="3567175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503548" y="493915"/>
            <a:ext cx="8136904" cy="6376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你能试着画出教室的平面图吗？并展示你的作品。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4"/>
          <p:cNvSpPr txBox="1"/>
          <p:nvPr/>
        </p:nvSpPr>
        <p:spPr bwMode="auto">
          <a:xfrm>
            <a:off x="1517413" y="1839199"/>
            <a:ext cx="5934907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思考：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画的图标准吗？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为什么画出的图不一样？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要怎么才能画得标准又美观？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34"/>
          <p:cNvSpPr txBox="1"/>
          <p:nvPr/>
        </p:nvSpPr>
        <p:spPr bwMode="auto">
          <a:xfrm>
            <a:off x="5395092" y="1994097"/>
            <a:ext cx="1688472" cy="616127"/>
          </a:xfrm>
          <a:prstGeom prst="round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25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95536" y="699542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小明家在学校正西方向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小亮家在小明家正东方向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距小明家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小红家在学校正北方向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在下图中画出他们三家和学校的位置平面图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1∶10000)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121616" y="2139942"/>
            <a:ext cx="5194800" cy="2160000"/>
            <a:chOff x="1888355" y="3269500"/>
            <a:chExt cx="7047820" cy="3098010"/>
          </a:xfrm>
        </p:grpSpPr>
        <p:pic>
          <p:nvPicPr>
            <p:cNvPr id="21" name="sy87.jpg" descr="id:214750467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1888355" y="3269500"/>
              <a:ext cx="7047820" cy="3098010"/>
            </a:xfrm>
            <a:prstGeom prst="rect">
              <a:avLst/>
            </a:prstGeom>
          </p:spPr>
        </p:pic>
        <p:sp>
          <p:nvSpPr>
            <p:cNvPr id="22" name="TextBox 40"/>
            <p:cNvSpPr txBox="1"/>
            <p:nvPr/>
          </p:nvSpPr>
          <p:spPr>
            <a:xfrm>
              <a:off x="7763850" y="4093935"/>
              <a:ext cx="44114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41"/>
            <p:cNvSpPr txBox="1"/>
            <p:nvPr/>
          </p:nvSpPr>
          <p:spPr>
            <a:xfrm>
              <a:off x="4442263" y="5554287"/>
              <a:ext cx="697627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学校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Box 42"/>
            <p:cNvSpPr txBox="1"/>
            <p:nvPr/>
          </p:nvSpPr>
          <p:spPr>
            <a:xfrm>
              <a:off x="6929161" y="5554287"/>
              <a:ext cx="312905" cy="4001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Box 43"/>
            <p:cNvSpPr txBox="1"/>
            <p:nvPr/>
          </p:nvSpPr>
          <p:spPr>
            <a:xfrm>
              <a:off x="7453065" y="5494408"/>
              <a:ext cx="1230572" cy="53510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 ）</a:t>
              </a:r>
              <a:r>
                <a:rPr lang="en-US" altLang="zh-CN" sz="2000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m</a:t>
              </a:r>
              <a:endPara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13472" y="2254552"/>
            <a:ext cx="2234857" cy="2406367"/>
            <a:chOff x="567812" y="2326560"/>
            <a:chExt cx="2234857" cy="2406367"/>
          </a:xfrm>
        </p:grpSpPr>
        <p:pic>
          <p:nvPicPr>
            <p:cNvPr id="31" name="图片 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67812" y="3346901"/>
              <a:ext cx="998281" cy="138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云形标注 31"/>
            <p:cNvSpPr/>
            <p:nvPr/>
          </p:nvSpPr>
          <p:spPr>
            <a:xfrm>
              <a:off x="1001203" y="2326560"/>
              <a:ext cx="1801466" cy="965270"/>
            </a:xfrm>
            <a:prstGeom prst="cloudCallout">
              <a:avLst>
                <a:gd name="adj1" fmla="val -35529"/>
                <a:gd name="adj2" fmla="val 62555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1128897" y="2383244"/>
            <a:ext cx="19866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想一想需要知道哪些量才能画？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8"/>
          <p:cNvGrpSpPr/>
          <p:nvPr/>
        </p:nvGrpSpPr>
        <p:grpSpPr bwMode="auto">
          <a:xfrm>
            <a:off x="899592" y="2067694"/>
            <a:ext cx="2844801" cy="942976"/>
            <a:chOff x="2595" y="3704"/>
            <a:chExt cx="1792" cy="594"/>
          </a:xfrm>
        </p:grpSpPr>
        <p:grpSp>
          <p:nvGrpSpPr>
            <p:cNvPr id="7" name="Group 27"/>
            <p:cNvGrpSpPr/>
            <p:nvPr/>
          </p:nvGrpSpPr>
          <p:grpSpPr bwMode="auto">
            <a:xfrm>
              <a:off x="2595" y="3704"/>
              <a:ext cx="1042" cy="594"/>
              <a:chOff x="2770" y="3704"/>
              <a:chExt cx="1042" cy="594"/>
            </a:xfrm>
          </p:grpSpPr>
          <p:sp>
            <p:nvSpPr>
              <p:cNvPr id="13" name="矩形 13"/>
              <p:cNvSpPr>
                <a:spLocks noChangeArrowheads="1"/>
              </p:cNvSpPr>
              <p:nvPr/>
            </p:nvSpPr>
            <p:spPr bwMode="auto">
              <a:xfrm>
                <a:off x="2818" y="4007"/>
                <a:ext cx="99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实际距离 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矩形 5"/>
              <p:cNvSpPr>
                <a:spLocks noChangeArrowheads="1"/>
              </p:cNvSpPr>
              <p:nvPr/>
            </p:nvSpPr>
            <p:spPr bwMode="auto">
              <a:xfrm>
                <a:off x="2818" y="3704"/>
                <a:ext cx="99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Tx/>
                  <a:buNone/>
                </a:pP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图上距离 </a:t>
                </a:r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5" name="直接连接符 12"/>
              <p:cNvCxnSpPr>
                <a:cxnSpLocks noChangeShapeType="1"/>
              </p:cNvCxnSpPr>
              <p:nvPr/>
            </p:nvCxnSpPr>
            <p:spPr bwMode="auto">
              <a:xfrm flipV="1">
                <a:off x="2770" y="3977"/>
                <a:ext cx="863" cy="0"/>
              </a:xfrm>
              <a:prstGeom prst="line">
                <a:avLst/>
              </a:prstGeom>
              <a:noFill/>
              <a:ln w="28575" algn="ctr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8" name="矩形 14"/>
            <p:cNvSpPr>
              <a:spLocks noChangeArrowheads="1"/>
            </p:cNvSpPr>
            <p:nvPr/>
          </p:nvSpPr>
          <p:spPr bwMode="auto">
            <a:xfrm>
              <a:off x="3491" y="3851"/>
              <a:ext cx="89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＝比例尺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下箭头 15"/>
          <p:cNvSpPr/>
          <p:nvPr/>
        </p:nvSpPr>
        <p:spPr bwMode="auto">
          <a:xfrm rot="16200000">
            <a:off x="3842074" y="2303278"/>
            <a:ext cx="412750" cy="485775"/>
          </a:xfrm>
          <a:prstGeom prst="downArrow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211960" y="2294310"/>
            <a:ext cx="4206601" cy="476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图上距离＝实际距离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822678" y="2942382"/>
            <a:ext cx="2050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200m=20000cm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79912" y="3397511"/>
            <a:ext cx="22060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400m=40000cm 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79912" y="3839014"/>
            <a:ext cx="2050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250m=25000cm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3528" y="627534"/>
            <a:ext cx="83754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小明家在学校正西方向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小亮家在小明家正东方向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距小明家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小红家在学校正北方向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在下图中画出他们三家和学校的位置平面图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1∶10000)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03244" y="3501600"/>
            <a:ext cx="2013810" cy="523220"/>
            <a:chOff x="1647260" y="3346992"/>
            <a:chExt cx="2013810" cy="523220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7260" y="3380331"/>
              <a:ext cx="1912233" cy="444150"/>
            </a:xfrm>
            <a:prstGeom prst="rect">
              <a:avLst/>
            </a:prstGeom>
          </p:spPr>
        </p:pic>
        <p:sp>
          <p:nvSpPr>
            <p:cNvPr id="28" name="TextBox 21"/>
            <p:cNvSpPr txBox="1"/>
            <p:nvPr/>
          </p:nvSpPr>
          <p:spPr>
            <a:xfrm flipH="1">
              <a:off x="1647260" y="3470022"/>
              <a:ext cx="40803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C00000"/>
                      </a:gs>
                      <a:gs pos="9000">
                        <a:srgbClr val="FFC000"/>
                      </a:gs>
                      <a:gs pos="55000">
                        <a:srgbClr val="F98007"/>
                      </a:gs>
                    </a:gsLst>
                    <a:lin ang="16200000" scaled="1"/>
                  </a:gradFill>
                  <a:effectLst>
                    <a:outerShdw blurRad="50800" dist="38100" dir="10800000" algn="r" rotWithShape="0">
                      <a:prstClr val="black">
                        <a:alpha val="15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79712" y="3346992"/>
              <a:ext cx="16813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转化单位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95536" y="619983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小明家在学校正西方向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小亮家在小明家正东方向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距小明家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小红家在学校正北方向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在下图中画出他们三家和学校的位置平面图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1∶10000)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7544" y="1772890"/>
            <a:ext cx="1987108" cy="510828"/>
            <a:chOff x="712684" y="2010607"/>
            <a:chExt cx="1987108" cy="510828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684" y="2043946"/>
              <a:ext cx="1912233" cy="444150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 flipH="1">
              <a:off x="712684" y="2133637"/>
              <a:ext cx="40803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C00000"/>
                      </a:gs>
                      <a:gs pos="9000">
                        <a:srgbClr val="FFC000"/>
                      </a:gs>
                      <a:gs pos="55000">
                        <a:srgbClr val="F98007"/>
                      </a:gs>
                    </a:gsLst>
                    <a:lin ang="16200000" scaled="1"/>
                  </a:gradFill>
                  <a:effectLst>
                    <a:outerShdw blurRad="50800" dist="38100" dir="10800000" algn="r" rotWithShape="0">
                      <a:prstClr val="black">
                        <a:alpha val="15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62111" y="2010607"/>
              <a:ext cx="163768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1120634" y="2496009"/>
            <a:ext cx="31534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小明家到学校的图上距离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2"/>
          <p:cNvGrpSpPr/>
          <p:nvPr/>
        </p:nvGrpSpPr>
        <p:grpSpPr bwMode="auto">
          <a:xfrm>
            <a:off x="4492699" y="2527983"/>
            <a:ext cx="2599581" cy="377589"/>
            <a:chOff x="2333828" y="1312008"/>
            <a:chExt cx="2599705" cy="377588"/>
          </a:xfrm>
        </p:grpSpPr>
        <p:sp>
          <p:nvSpPr>
            <p:cNvPr id="29" name="矩形 28"/>
            <p:cNvSpPr/>
            <p:nvPr/>
          </p:nvSpPr>
          <p:spPr>
            <a:xfrm>
              <a:off x="2333828" y="1320266"/>
              <a:ext cx="1002245" cy="369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20000×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矩形 8"/>
            <p:cNvSpPr>
              <a:spLocks noChangeArrowheads="1"/>
            </p:cNvSpPr>
            <p:nvPr/>
          </p:nvSpPr>
          <p:spPr bwMode="auto">
            <a:xfrm>
              <a:off x="4046710" y="1312008"/>
              <a:ext cx="886823" cy="369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=2(cm)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5" name="矩形 17"/>
          <p:cNvSpPr>
            <a:spLocks noChangeArrowheads="1"/>
          </p:cNvSpPr>
          <p:nvPr/>
        </p:nvSpPr>
        <p:spPr bwMode="auto">
          <a:xfrm>
            <a:off x="1120634" y="3219822"/>
            <a:ext cx="31534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小亮家到学校的图上距离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: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23"/>
          <p:cNvGrpSpPr/>
          <p:nvPr/>
        </p:nvGrpSpPr>
        <p:grpSpPr bwMode="auto">
          <a:xfrm>
            <a:off x="4349825" y="3296906"/>
            <a:ext cx="3462535" cy="386130"/>
            <a:chOff x="2770091" y="2850098"/>
            <a:chExt cx="3463082" cy="386129"/>
          </a:xfrm>
        </p:grpSpPr>
        <p:sp>
          <p:nvSpPr>
            <p:cNvPr id="37" name="矩形 36"/>
            <p:cNvSpPr/>
            <p:nvPr/>
          </p:nvSpPr>
          <p:spPr>
            <a:xfrm>
              <a:off x="2770091" y="2866897"/>
              <a:ext cx="1938657" cy="369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(40000-20000)×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矩形 32"/>
            <p:cNvSpPr>
              <a:spLocks noChangeArrowheads="1"/>
            </p:cNvSpPr>
            <p:nvPr/>
          </p:nvSpPr>
          <p:spPr bwMode="auto">
            <a:xfrm>
              <a:off x="5346252" y="2850098"/>
              <a:ext cx="886921" cy="369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=2(cm)</a:t>
              </a:r>
              <a:endParaRPr lang="en-US" altLang="zh-CN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3" name="矩形 20"/>
          <p:cNvSpPr>
            <a:spLocks noChangeArrowheads="1"/>
          </p:cNvSpPr>
          <p:nvPr/>
        </p:nvSpPr>
        <p:spPr bwMode="auto">
          <a:xfrm>
            <a:off x="1115616" y="3982267"/>
            <a:ext cx="315342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小红家到学校的图上距离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: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24"/>
          <p:cNvGrpSpPr/>
          <p:nvPr/>
        </p:nvGrpSpPr>
        <p:grpSpPr bwMode="auto">
          <a:xfrm>
            <a:off x="4376283" y="4013046"/>
            <a:ext cx="2788005" cy="406864"/>
            <a:chOff x="2218211" y="4262160"/>
            <a:chExt cx="2788206" cy="406863"/>
          </a:xfrm>
        </p:grpSpPr>
        <p:sp>
          <p:nvSpPr>
            <p:cNvPr id="45" name="矩形 44"/>
            <p:cNvSpPr/>
            <p:nvPr/>
          </p:nvSpPr>
          <p:spPr>
            <a:xfrm>
              <a:off x="2218211" y="4299693"/>
              <a:ext cx="1119297" cy="369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  <a:sym typeface="Wingdings" panose="05000000000000000000" pitchFamily="2" charset="2"/>
                </a:rPr>
                <a:t>25000× </a:t>
              </a:r>
              <a:endParaRPr lang="zh-CN" altLang="en-US" sz="1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矩形 39"/>
            <p:cNvSpPr>
              <a:spLocks noChangeArrowheads="1"/>
            </p:cNvSpPr>
            <p:nvPr/>
          </p:nvSpPr>
          <p:spPr bwMode="auto">
            <a:xfrm>
              <a:off x="3885517" y="4262160"/>
              <a:ext cx="1120900" cy="369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=2.5(cm)</a:t>
              </a:r>
              <a:endPara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5465515" y="2386843"/>
                <a:ext cx="822661" cy="618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zh-CN" altLang="en-US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5515" y="2386843"/>
                <a:ext cx="822661" cy="618439"/>
              </a:xfrm>
              <a:prstGeom prst="rect">
                <a:avLst/>
              </a:prstGeom>
              <a:blipFill rotWithShape="1">
                <a:blip r:embed="rId2"/>
                <a:stretch>
                  <a:fillRect l="-9" t="-83" r="49" b="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1" name="矩形 50"/>
              <p:cNvSpPr/>
              <p:nvPr/>
            </p:nvSpPr>
            <p:spPr>
              <a:xfrm>
                <a:off x="6192547" y="3110657"/>
                <a:ext cx="822661" cy="618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zh-CN" altLang="en-US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1" name="矩形 5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92547" y="3110657"/>
                <a:ext cx="822661" cy="618439"/>
              </a:xfrm>
              <a:prstGeom prst="rect">
                <a:avLst/>
              </a:prstGeom>
              <a:blipFill rotWithShape="1">
                <a:blip r:embed="rId2"/>
                <a:stretch>
                  <a:fillRect l="-3" t="-69" r="44" b="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2" name="矩形 51"/>
              <p:cNvSpPr/>
              <p:nvPr/>
            </p:nvSpPr>
            <p:spPr>
              <a:xfrm>
                <a:off x="5287994" y="3829172"/>
                <a:ext cx="822661" cy="618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zh-CN" altLang="en-US" b="1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</m:t>
                          </m:r>
                        </m:den>
                      </m:f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2" name="矩形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7994" y="3829172"/>
                <a:ext cx="822661" cy="618439"/>
              </a:xfrm>
              <a:prstGeom prst="rect">
                <a:avLst/>
              </a:prstGeom>
              <a:blipFill rotWithShape="1">
                <a:blip r:embed="rId2"/>
                <a:stretch>
                  <a:fillRect l="-42" t="-20" r="6" b="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35" grpId="0"/>
      <p:bldP spid="43" grpId="0"/>
      <p:bldP spid="3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8" descr="106副本"/>
          <p:cNvPicPr>
            <a:picLocks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94" y="2561702"/>
            <a:ext cx="5194041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 bwMode="auto">
          <a:xfrm>
            <a:off x="2544193" y="3900434"/>
            <a:ext cx="447675" cy="130175"/>
            <a:chOff x="4938265" y="4869160"/>
            <a:chExt cx="448582" cy="130127"/>
          </a:xfrm>
        </p:grpSpPr>
        <p:cxnSp>
          <p:nvCxnSpPr>
            <p:cNvPr id="8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" name="直接连接符 31"/>
            <p:cNvCxnSpPr>
              <a:cxnSpLocks noChangeShapeType="1"/>
            </p:cNvCxnSpPr>
            <p:nvPr/>
          </p:nvCxnSpPr>
          <p:spPr bwMode="auto">
            <a:xfrm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" name="直接连接符 32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5" name="组合 14"/>
          <p:cNvGrpSpPr/>
          <p:nvPr/>
        </p:nvGrpSpPr>
        <p:grpSpPr bwMode="auto">
          <a:xfrm>
            <a:off x="2115568" y="3898847"/>
            <a:ext cx="447675" cy="130175"/>
            <a:chOff x="4938265" y="4869160"/>
            <a:chExt cx="448582" cy="130127"/>
          </a:xfrm>
        </p:grpSpPr>
        <p:cxnSp>
          <p:nvCxnSpPr>
            <p:cNvPr id="16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" name="直接连接符 31"/>
            <p:cNvCxnSpPr>
              <a:cxnSpLocks noChangeShapeType="1"/>
            </p:cNvCxnSpPr>
            <p:nvPr/>
          </p:nvCxnSpPr>
          <p:spPr bwMode="auto">
            <a:xfrm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直接连接符 32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9" name="组合 18"/>
          <p:cNvGrpSpPr/>
          <p:nvPr/>
        </p:nvGrpSpPr>
        <p:grpSpPr bwMode="auto">
          <a:xfrm>
            <a:off x="2972818" y="3900434"/>
            <a:ext cx="447675" cy="130175"/>
            <a:chOff x="4938265" y="4869160"/>
            <a:chExt cx="448582" cy="130127"/>
          </a:xfrm>
        </p:grpSpPr>
        <p:cxnSp>
          <p:nvCxnSpPr>
            <p:cNvPr id="20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" name="直接连接符 31"/>
            <p:cNvCxnSpPr>
              <a:cxnSpLocks noChangeShapeType="1"/>
            </p:cNvCxnSpPr>
            <p:nvPr/>
          </p:nvCxnSpPr>
          <p:spPr bwMode="auto">
            <a:xfrm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" name="直接连接符 32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3" name="组合 22"/>
          <p:cNvGrpSpPr/>
          <p:nvPr/>
        </p:nvGrpSpPr>
        <p:grpSpPr bwMode="auto">
          <a:xfrm>
            <a:off x="3401443" y="3900434"/>
            <a:ext cx="447675" cy="130175"/>
            <a:chOff x="4938265" y="4869160"/>
            <a:chExt cx="448582" cy="130127"/>
          </a:xfrm>
        </p:grpSpPr>
        <p:cxnSp>
          <p:nvCxnSpPr>
            <p:cNvPr id="24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" name="直接连接符 31"/>
            <p:cNvCxnSpPr>
              <a:cxnSpLocks noChangeShapeType="1"/>
            </p:cNvCxnSpPr>
            <p:nvPr/>
          </p:nvCxnSpPr>
          <p:spPr bwMode="auto">
            <a:xfrm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直接连接符 32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7" name="组合 26"/>
          <p:cNvGrpSpPr/>
          <p:nvPr/>
        </p:nvGrpSpPr>
        <p:grpSpPr bwMode="auto">
          <a:xfrm rot="5400000">
            <a:off x="2810893" y="3770259"/>
            <a:ext cx="447675" cy="130175"/>
            <a:chOff x="4938265" y="4869160"/>
            <a:chExt cx="448582" cy="130127"/>
          </a:xfrm>
        </p:grpSpPr>
        <p:cxnSp>
          <p:nvCxnSpPr>
            <p:cNvPr id="28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" name="直接连接符 31"/>
            <p:cNvCxnSpPr>
              <a:cxnSpLocks noChangeShapeType="1"/>
            </p:cNvCxnSpPr>
            <p:nvPr/>
          </p:nvCxnSpPr>
          <p:spPr bwMode="auto">
            <a:xfrm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" name="直接连接符 32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31" name="组合 30"/>
          <p:cNvGrpSpPr/>
          <p:nvPr/>
        </p:nvGrpSpPr>
        <p:grpSpPr bwMode="auto">
          <a:xfrm rot="5400000">
            <a:off x="2812480" y="3351159"/>
            <a:ext cx="447675" cy="130175"/>
            <a:chOff x="4938265" y="4869160"/>
            <a:chExt cx="448582" cy="130127"/>
          </a:xfrm>
        </p:grpSpPr>
        <p:cxnSp>
          <p:nvCxnSpPr>
            <p:cNvPr id="32" name="直接连接符 30"/>
            <p:cNvCxnSpPr>
              <a:cxnSpLocks noChangeShapeType="1"/>
            </p:cNvCxnSpPr>
            <p:nvPr/>
          </p:nvCxnSpPr>
          <p:spPr bwMode="auto">
            <a:xfrm>
              <a:off x="4938265" y="4999287"/>
              <a:ext cx="448582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直接连接符 31"/>
            <p:cNvCxnSpPr>
              <a:cxnSpLocks noChangeShapeType="1"/>
            </p:cNvCxnSpPr>
            <p:nvPr/>
          </p:nvCxnSpPr>
          <p:spPr bwMode="auto">
            <a:xfrm flipV="1">
              <a:off x="4938265" y="4887141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" name="直接连接符 32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35" name="组合 34"/>
          <p:cNvGrpSpPr/>
          <p:nvPr/>
        </p:nvGrpSpPr>
        <p:grpSpPr bwMode="auto">
          <a:xfrm rot="5400000">
            <a:off x="2929955" y="2993972"/>
            <a:ext cx="242888" cy="157162"/>
            <a:chOff x="4895125" y="4869160"/>
            <a:chExt cx="470150" cy="130127"/>
          </a:xfrm>
        </p:grpSpPr>
        <p:cxnSp>
          <p:nvCxnSpPr>
            <p:cNvPr id="36" name="直接连接符 52"/>
            <p:cNvCxnSpPr>
              <a:cxnSpLocks noChangeShapeType="1"/>
            </p:cNvCxnSpPr>
            <p:nvPr/>
          </p:nvCxnSpPr>
          <p:spPr bwMode="auto">
            <a:xfrm>
              <a:off x="4916694" y="4999287"/>
              <a:ext cx="448581" cy="0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7" name="直接连接符 53"/>
            <p:cNvCxnSpPr>
              <a:cxnSpLocks noChangeShapeType="1"/>
            </p:cNvCxnSpPr>
            <p:nvPr/>
          </p:nvCxnSpPr>
          <p:spPr bwMode="auto">
            <a:xfrm flipV="1">
              <a:off x="4895125" y="4877837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" name="直接连接符 54"/>
            <p:cNvCxnSpPr>
              <a:cxnSpLocks noChangeShapeType="1"/>
            </p:cNvCxnSpPr>
            <p:nvPr/>
          </p:nvCxnSpPr>
          <p:spPr bwMode="auto">
            <a:xfrm flipV="1">
              <a:off x="5364088" y="4869160"/>
              <a:ext cx="0" cy="112146"/>
            </a:xfrm>
            <a:prstGeom prst="line">
              <a:avLst/>
            </a:prstGeom>
            <a:noFill/>
            <a:ln w="28575" algn="ctr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251485" y="3624639"/>
            <a:ext cx="16383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小明家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3783916" y="3747058"/>
            <a:ext cx="17494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小亮家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7511" y="2546746"/>
            <a:ext cx="17605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小红家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4830148" y="4150517"/>
            <a:ext cx="92233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3528" y="699542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小明家在学校正西方向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小亮家在小明家正东方向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距小明家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小红家在学校正北方向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距学校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在下图中画出他们三家和学校的位置平面图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1∶10000)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1995686"/>
            <a:ext cx="1912233" cy="542137"/>
            <a:chOff x="678304" y="1272858"/>
            <a:chExt cx="1912233" cy="542137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304" y="1337506"/>
              <a:ext cx="1912233" cy="444150"/>
            </a:xfrm>
            <a:prstGeom prst="rect">
              <a:avLst/>
            </a:prstGeom>
          </p:spPr>
        </p:pic>
        <p:sp>
          <p:nvSpPr>
            <p:cNvPr id="45" name="TextBox 21"/>
            <p:cNvSpPr txBox="1"/>
            <p:nvPr/>
          </p:nvSpPr>
          <p:spPr>
            <a:xfrm flipH="1">
              <a:off x="678304" y="1427197"/>
              <a:ext cx="408035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0" cap="none" spc="0" normalizeH="0" baseline="0" noProof="0">
                  <a:ln w="18415" cmpd="sng">
                    <a:noFill/>
                    <a:prstDash val="solid"/>
                  </a:ln>
                  <a:gradFill>
                    <a:gsLst>
                      <a:gs pos="0">
                        <a:srgbClr val="C00000"/>
                      </a:gs>
                      <a:gs pos="9000">
                        <a:srgbClr val="FFC000"/>
                      </a:gs>
                      <a:gs pos="55000">
                        <a:srgbClr val="F98007"/>
                      </a:gs>
                    </a:gsLst>
                    <a:lin ang="16200000" scaled="1"/>
                  </a:gradFill>
                  <a:effectLst>
                    <a:outerShdw blurRad="50800" dist="38100" dir="10800000" algn="r" rotWithShape="0">
                      <a:prstClr val="black">
                        <a:alpha val="15000"/>
                      </a:prstClr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endParaRPr kumimoji="0" lang="zh-CN" altLang="en-US" sz="24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gradFill>
                  <a:gsLst>
                    <a:gs pos="0">
                      <a:srgbClr val="C00000"/>
                    </a:gs>
                    <a:gs pos="9000">
                      <a:srgbClr val="FFC000"/>
                    </a:gs>
                    <a:gs pos="55000">
                      <a:srgbClr val="F98007"/>
                    </a:gs>
                  </a:gsLst>
                  <a:lin ang="16200000" scaled="1"/>
                </a:gradFill>
                <a:effectLst>
                  <a:outerShdw blurRad="50800" dist="38100" dir="10800000" algn="r" rotWithShape="0">
                    <a:prstClr val="black">
                      <a:alpha val="15000"/>
                    </a:prstClr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124590" y="1272858"/>
              <a:ext cx="128190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画  标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5808093" y="2689632"/>
            <a:ext cx="35164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200÷100=2(cm)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(400-200)÷100=2(cm)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250÷100=2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5(cm)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4"/>
          <p:cNvSpPr txBox="1"/>
          <p:nvPr/>
        </p:nvSpPr>
        <p:spPr>
          <a:xfrm>
            <a:off x="611560" y="945257"/>
            <a:ext cx="8254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ea typeface="楷体" panose="02010609060101010101" pitchFamily="49" charset="-122"/>
              </a:rPr>
              <a:t>两地之间的</a:t>
            </a:r>
            <a:r>
              <a:rPr lang="zh-CN" altLang="en-US" sz="2400" b="1" dirty="0">
                <a:ea typeface="楷体" panose="02010609060101010101" pitchFamily="49" charset="-122"/>
              </a:rPr>
              <a:t>实际距离是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>
                <a:ea typeface="楷体" panose="02010609060101010101" pitchFamily="49" charset="-122"/>
              </a:rPr>
              <a:t>千米，绘制在一幅比例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尺为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6000000</a:t>
            </a:r>
            <a:r>
              <a:rPr lang="zh-CN" altLang="en-US" sz="2400" b="1" dirty="0">
                <a:ea typeface="楷体" panose="02010609060101010101" pitchFamily="49" charset="-122"/>
              </a:rPr>
              <a:t>的地图上，地图上两地之间的距离是多少？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51720" y="1978594"/>
            <a:ext cx="5939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:</a:t>
            </a:r>
            <a:r>
              <a:rPr lang="zh-CN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设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地图上两地之间的</a:t>
            </a:r>
            <a:r>
              <a:rPr lang="zh-CN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长度是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12000000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2400" b="1" dirty="0">
              <a:solidFill>
                <a:srgbClr val="FF0000"/>
              </a:solidFill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12000000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6000000</a:t>
            </a:r>
            <a:r>
              <a:rPr lang="zh-CN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en-US" altLang="zh-CN" sz="2400" b="1" i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         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答：地图上两地之间的长度是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sp>
        <p:nvSpPr>
          <p:cNvPr id="7" name="TextBox 24"/>
          <p:cNvSpPr txBox="1"/>
          <p:nvPr/>
        </p:nvSpPr>
        <p:spPr>
          <a:xfrm>
            <a:off x="603431" y="483518"/>
            <a:ext cx="16643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>
                <a:ea typeface="楷体" panose="02010609060101010101" pitchFamily="49" charset="-122"/>
              </a:rPr>
              <a:t>试一试。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467544" y="723349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12000000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的地图上，量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两地之间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厘米。在比例尺是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8000000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两地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距离是多少厘米？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2" name="矩形 51"/>
              <p:cNvSpPr/>
              <p:nvPr/>
            </p:nvSpPr>
            <p:spPr>
              <a:xfrm>
                <a:off x="2352606" y="2565406"/>
                <a:ext cx="4480714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 b="1" i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4</m:t>
                      </m:r>
                      <m:r>
                        <m:rPr>
                          <m:nor/>
                        </m:rPr>
                        <a:rPr lang="zh-CN" altLang="en-US" sz="2400" b="1" i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÷</m:t>
                      </m:r>
                      <m:f>
                        <m:fPr>
                          <m:ctrlP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zh-CN" altLang="en-US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12000000</m:t>
                          </m:r>
                        </m:den>
                      </m:f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48000000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（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cm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2" name="矩形 5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2606" y="2565406"/>
                <a:ext cx="4480714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13" t="-1" r="2" b="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3" name="矩形 52"/>
              <p:cNvSpPr/>
              <p:nvPr/>
            </p:nvSpPr>
            <p:spPr>
              <a:xfrm>
                <a:off x="2351341" y="3433417"/>
                <a:ext cx="4325222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 b="1" i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48000000</m:t>
                      </m:r>
                      <m:r>
                        <m:rPr>
                          <m:nor/>
                        </m:rPr>
                        <a:rPr lang="en-US" altLang="zh-CN" sz="2400" b="1" i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×</m:t>
                      </m:r>
                      <m:f>
                        <m:fPr>
                          <m:ctrlP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8</m:t>
                          </m:r>
                          <m:r>
                            <m:rPr>
                              <m:nor/>
                            </m:rPr>
                            <a:rPr lang="zh-CN" altLang="en-US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000000</m:t>
                          </m:r>
                        </m:den>
                      </m:f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zh-CN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6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（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cm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3" name="矩形 5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1341" y="3433417"/>
                <a:ext cx="4325222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13" t="-76" r="4" b="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矩形 53"/>
          <p:cNvSpPr/>
          <p:nvPr/>
        </p:nvSpPr>
        <p:spPr>
          <a:xfrm>
            <a:off x="251520" y="4011910"/>
            <a:ext cx="84249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8000000</a:t>
            </a:r>
            <a:r>
              <a:rPr lang="zh-CN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的地图上</a:t>
            </a:r>
            <a:r>
              <a:rPr lang="zh-CN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两地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之间的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距离是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</a:t>
            </a:r>
            <a:r>
              <a:rPr lang="zh-CN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202633" y="1923678"/>
            <a:ext cx="6787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比例尺不同，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但两地之间的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实际距离是不变的。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28" y="89145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2026</Words>
  <Application>WPS 演示</Application>
  <PresentationFormat>全屏显示(16:9)</PresentationFormat>
  <Paragraphs>242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Times New Roman</vt:lpstr>
      <vt:lpstr>楷体_GB2312</vt:lpstr>
      <vt:lpstr>楷体</vt:lpstr>
      <vt:lpstr>Agency FB</vt:lpstr>
      <vt:lpstr>微软雅黑</vt:lpstr>
      <vt:lpstr>Cambria Math</vt:lpstr>
      <vt:lpstr>Calibri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55</cp:revision>
  <dcterms:created xsi:type="dcterms:W3CDTF">2018-09-11T05:46:00Z</dcterms:created>
  <dcterms:modified xsi:type="dcterms:W3CDTF">2023-10-10T01:46:09Z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50279644A7634CF4873FBC7AC87A75C4_12</vt:lpwstr>
  </property>
  <property fmtid="{D5CDD505-2E9C-101B-9397-08002B2CF9AE}" pid="3" name="KSOProductBuildVer">
    <vt:lpwstr>2052-12.1.0.15398</vt:lpwstr>
  </property>
</Properties>
</file>