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02" r:id="rId3"/>
    <p:sldId id="301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303" r:id="rId16"/>
    <p:sldId id="291" r:id="rId17"/>
    <p:sldId id="298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294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5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40CAF-F6F5-40DC-81A5-0E08AC6AFD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A80C63-DAD5-47F0-A5F5-6ACE8B32535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情境导入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7.png"/><Relationship Id="rId17" Type="http://schemas.openxmlformats.org/officeDocument/2006/relationships/image" Target="../media/image12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数学广角</a:t>
            </a:r>
            <a:r>
              <a:rPr lang="en-US" altLang="zh-CN" sz="2000" b="1" dirty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000" b="1" dirty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鸽巢问题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18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28.GIF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8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2.png"/><Relationship Id="rId6" Type="http://schemas.openxmlformats.org/officeDocument/2006/relationships/image" Target="../media/image20.png"/><Relationship Id="rId5" Type="http://schemas.openxmlformats.org/officeDocument/2006/relationships/image" Target="../media/image21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2.png"/><Relationship Id="rId6" Type="http://schemas.openxmlformats.org/officeDocument/2006/relationships/image" Target="../media/image18.png"/><Relationship Id="rId5" Type="http://schemas.openxmlformats.org/officeDocument/2006/relationships/image" Target="../media/image20.png"/><Relationship Id="rId4" Type="http://schemas.openxmlformats.org/officeDocument/2006/relationships/image" Target="../media/image21.png"/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7589" y="1939211"/>
            <a:ext cx="709232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比较简单的鸽巢原理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476957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数学广角</a:t>
            </a:r>
            <a:r>
              <a:rPr lang="en-US" altLang="zh-CN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鸽巢问题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E:\R六数下\上课课件\笔筒_后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343" y="3279775"/>
            <a:ext cx="13049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E:\R六数下\上课课件\笔筒_后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968" y="3279775"/>
            <a:ext cx="13049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3" descr="E:\R六数下\上课课件\笔筒_后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443" y="3279775"/>
            <a:ext cx="13049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 descr="E:\R六数下\上课课件\笔绿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818" y="599306"/>
            <a:ext cx="233362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" descr="E:\R六数下\上课课件\笔蓝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155" y="629469"/>
            <a:ext cx="266700" cy="241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" descr="E:\R六数下\上课课件\笔橙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155" y="623119"/>
            <a:ext cx="269875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7" descr="E:\R六数下\上课课件\笔粉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830" y="626294"/>
            <a:ext cx="260350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4" descr="E:\R六数下\上课课件\笔筒_前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343" y="3462338"/>
            <a:ext cx="1304925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4" descr="E:\R六数下\上课课件\笔筒_前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968" y="3462338"/>
            <a:ext cx="1304925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4" descr="E:\R六数下\上课课件\笔筒_前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9443" y="3462338"/>
            <a:ext cx="1304925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1 0.00216 L -0.01684 0.344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1" y="1713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20988E-6 L 0.03577 -3.20988E-6 C 0.05209 -3.20988E-6 0.0717 0.0926 0.0717 0.1676 L 0.0717 0.33519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76" y="1675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93827E-6 L 0.09896 4.93827E-6 C 0.14306 4.93827E-6 0.1974 0.09259 0.1974 0.16728 L 0.1974 0.33549 " pathEditMode="relative" rAng="0" ptsTypes="AAAA">
                                      <p:cBhvr>
                                        <p:cTn id="1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61" y="1675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1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12 0.00031 L -0.25035 0.00031 C -0.35799 0.00031 -0.48941 0.09441 -0.48941 0.17093 L -0.48941 0.34248 " pathEditMode="relative" rAng="0" ptsTypes="AAAA">
                                      <p:cBhvr>
                                        <p:cTn id="2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24" y="1709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979712" y="1214284"/>
            <a:ext cx="2193491" cy="2155995"/>
            <a:chOff x="2401321" y="1368297"/>
            <a:chExt cx="2193491" cy="215599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1321" y="1368297"/>
              <a:ext cx="2193491" cy="2155995"/>
            </a:xfrm>
            <a:prstGeom prst="rect">
              <a:avLst/>
            </a:prstGeom>
          </p:spPr>
        </p:pic>
        <p:sp>
          <p:nvSpPr>
            <p:cNvPr id="4" name="TextBox 12"/>
            <p:cNvSpPr txBox="1"/>
            <p:nvPr/>
          </p:nvSpPr>
          <p:spPr>
            <a:xfrm>
              <a:off x="2580640" y="2162463"/>
              <a:ext cx="11296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i="0" u="none" strike="noStrike" kern="0" cap="none" spc="0" normalizeH="0" baseline="0" noProof="0">
                  <a:ln w="18415" cmpd="sng">
                    <a:noFill/>
                    <a:prstDash val="solid"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kumimoji="0" lang="zh-CN" altLang="en-US" sz="2000" i="0" u="none" strike="noStrike" kern="0" cap="none" spc="0" normalizeH="0" baseline="0" noProof="0">
                  <a:ln w="18415" cmpd="sng">
                    <a:noFill/>
                    <a:prstDash val="solid"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支铅笔</a:t>
              </a:r>
              <a:endParaRPr kumimoji="0" lang="zh-CN" altLang="en-US" sz="200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TextBox 14"/>
          <p:cNvSpPr txBox="1"/>
          <p:nvPr/>
        </p:nvSpPr>
        <p:spPr>
          <a:xfrm>
            <a:off x="2162851" y="2521158"/>
            <a:ext cx="21492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altLang="zh-CN" sz="2000" b="1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zh-CN" altLang="en-US" sz="2000" b="1" kern="0" dirty="0">
                <a:solidFill>
                  <a:sysClr val="windowText" lastClr="000000">
                    <a:lumMod val="75000"/>
                    <a:lumOff val="25000"/>
                  </a:sys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个要分的物体</a:t>
            </a:r>
            <a:endParaRPr lang="en-US" altLang="zh-CN" sz="2000" b="1" kern="0" dirty="0">
              <a:solidFill>
                <a:sysClr val="windowText" lastClr="000000">
                  <a:lumMod val="75000"/>
                  <a:lumOff val="25000"/>
                </a:sysClr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" name="TextBox 16"/>
          <p:cNvSpPr txBox="1"/>
          <p:nvPr/>
        </p:nvSpPr>
        <p:spPr>
          <a:xfrm>
            <a:off x="3143843" y="1492040"/>
            <a:ext cx="724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物体</a:t>
            </a:r>
            <a:endParaRPr kumimoji="0" lang="zh-CN" altLang="en-US" sz="20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424" y="1174977"/>
            <a:ext cx="2193491" cy="2155995"/>
          </a:xfrm>
          <a:prstGeom prst="rect">
            <a:avLst/>
          </a:prstGeom>
        </p:spPr>
      </p:pic>
      <p:sp>
        <p:nvSpPr>
          <p:cNvPr id="5" name="TextBox 13"/>
          <p:cNvSpPr txBox="1"/>
          <p:nvPr/>
        </p:nvSpPr>
        <p:spPr>
          <a:xfrm>
            <a:off x="5882403" y="1493986"/>
            <a:ext cx="724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鸽巢</a:t>
            </a:r>
            <a:endParaRPr kumimoji="0" lang="zh-CN" altLang="en-US" sz="20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Box 15"/>
          <p:cNvSpPr txBox="1"/>
          <p:nvPr/>
        </p:nvSpPr>
        <p:spPr>
          <a:xfrm>
            <a:off x="4983428" y="2517555"/>
            <a:ext cx="1384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个鸽巢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TextBox 17"/>
          <p:cNvSpPr txBox="1"/>
          <p:nvPr/>
        </p:nvSpPr>
        <p:spPr>
          <a:xfrm>
            <a:off x="4946299" y="2007859"/>
            <a:ext cx="1345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00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个笔筒</a:t>
            </a:r>
            <a:endParaRPr kumimoji="0" lang="zh-CN" altLang="en-US" sz="20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左大括号 15"/>
          <p:cNvSpPr/>
          <p:nvPr/>
        </p:nvSpPr>
        <p:spPr>
          <a:xfrm rot="5400000">
            <a:off x="4514251" y="-589397"/>
            <a:ext cx="288033" cy="3600402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66179" y="483518"/>
            <a:ext cx="1797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鸽巢问题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11560" y="3307654"/>
            <a:ext cx="8208912" cy="1136304"/>
            <a:chOff x="1955054" y="3403568"/>
            <a:chExt cx="4814111" cy="1136304"/>
          </a:xfrm>
        </p:grpSpPr>
        <p:cxnSp>
          <p:nvCxnSpPr>
            <p:cNvPr id="27" name="MH_Other_5"/>
            <p:cNvCxnSpPr/>
            <p:nvPr/>
          </p:nvCxnSpPr>
          <p:spPr>
            <a:xfrm>
              <a:off x="2007778" y="3403568"/>
              <a:ext cx="2564222" cy="0"/>
            </a:xfrm>
            <a:prstGeom prst="line">
              <a:avLst/>
            </a:prstGeom>
            <a:ln w="3175">
              <a:solidFill>
                <a:srgbClr val="3CC2F2"/>
              </a:solidFill>
              <a:prstDash val="sysDash"/>
              <a:headEnd type="diamond" w="sm" len="sm"/>
              <a:tailEnd type="diamond" w="sm" len="sm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8" name="MH_Other_6"/>
            <p:cNvCxnSpPr/>
            <p:nvPr/>
          </p:nvCxnSpPr>
          <p:spPr>
            <a:xfrm>
              <a:off x="1955054" y="3697924"/>
              <a:ext cx="0" cy="741363"/>
            </a:xfrm>
            <a:prstGeom prst="line">
              <a:avLst/>
            </a:prstGeom>
            <a:ln w="3175">
              <a:solidFill>
                <a:srgbClr val="3CC2F2"/>
              </a:solidFill>
              <a:prstDash val="sysDash"/>
              <a:headEnd type="diamond" w="sm" len="sm"/>
              <a:tailEnd type="diamond" w="sm" len="sm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9" name="MH_Other_7"/>
            <p:cNvCxnSpPr/>
            <p:nvPr/>
          </p:nvCxnSpPr>
          <p:spPr>
            <a:xfrm rot="10800000">
              <a:off x="4155785" y="4481104"/>
              <a:ext cx="2562507" cy="0"/>
            </a:xfrm>
            <a:prstGeom prst="line">
              <a:avLst/>
            </a:prstGeom>
            <a:ln w="3175">
              <a:solidFill>
                <a:srgbClr val="3CC2F2"/>
              </a:solidFill>
              <a:prstDash val="sysDash"/>
              <a:headEnd type="diamond" w="sm" len="sm"/>
              <a:tailEnd type="diamond" w="sm" len="sm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30" name="MH_Other_8"/>
            <p:cNvCxnSpPr/>
            <p:nvPr/>
          </p:nvCxnSpPr>
          <p:spPr>
            <a:xfrm rot="10800000">
              <a:off x="6769165" y="3798510"/>
              <a:ext cx="0" cy="741362"/>
            </a:xfrm>
            <a:prstGeom prst="line">
              <a:avLst/>
            </a:prstGeom>
            <a:ln w="3175">
              <a:solidFill>
                <a:srgbClr val="3CC2F2"/>
              </a:solidFill>
              <a:prstDash val="sysDash"/>
              <a:headEnd type="diamond" w="sm" len="sm"/>
              <a:tailEnd type="diamond" w="sm" len="sm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2007778" y="3557760"/>
              <a:ext cx="47105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只鸽子放进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个鸽巢，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一个鸽巢中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至少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只鸽子。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5" grpId="0"/>
      <p:bldP spid="7" grpId="0"/>
      <p:bldP spid="9" grpId="0"/>
      <p:bldP spid="16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Text Box 12"/>
          <p:cNvSpPr txBox="1">
            <a:spLocks noChangeArrowheads="1"/>
          </p:cNvSpPr>
          <p:nvPr/>
        </p:nvSpPr>
        <p:spPr bwMode="auto">
          <a:xfrm>
            <a:off x="683568" y="1814206"/>
            <a:ext cx="770485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945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n+1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物体任意放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n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抽屉中，（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n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非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自然数），那么一定有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个抽屉中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放进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物体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这种原理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叫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抽屉原理，也叫鸽巢原理。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7944" y="555526"/>
            <a:ext cx="1111202" cy="7934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总结</a:t>
            </a:r>
            <a:endParaRPr lang="en-US" altLang="zh-CN" sz="3600" b="1" dirty="0">
              <a:solidFill>
                <a:srgbClr val="FF0000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655831" y="741807"/>
            <a:ext cx="81369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随意找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位老师，他们中至少有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个人的属相相同。为什么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23" y="84527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316234"/>
            <a:ext cx="8314286" cy="2228571"/>
          </a:xfrm>
          <a:prstGeom prst="rect">
            <a:avLst/>
          </a:prstGeom>
        </p:spPr>
      </p:pic>
      <p:sp>
        <p:nvSpPr>
          <p:cNvPr id="52" name="Rectangle 13"/>
          <p:cNvSpPr>
            <a:spLocks noChangeArrowheads="1"/>
          </p:cNvSpPr>
          <p:nvPr/>
        </p:nvSpPr>
        <p:spPr bwMode="auto">
          <a:xfrm>
            <a:off x="490623" y="3755236"/>
            <a:ext cx="81369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因为属相有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种，老师的人数为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比属相多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1,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鸽巢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原理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他们中至少有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个人的属相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相同。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755576" y="627534"/>
            <a:ext cx="813690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鸽子飞进了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个鸽笼，总有一个鸽笼至少飞进了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只鸽子。为什么？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4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663" y="1850677"/>
            <a:ext cx="912812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100" y="1850677"/>
            <a:ext cx="912813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6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300" y="1850677"/>
            <a:ext cx="912813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7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225" y="1850677"/>
            <a:ext cx="912813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8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013" y="1850677"/>
            <a:ext cx="912812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Group 9"/>
          <p:cNvGrpSpPr/>
          <p:nvPr/>
        </p:nvGrpSpPr>
        <p:grpSpPr bwMode="auto">
          <a:xfrm>
            <a:off x="4059238" y="3177827"/>
            <a:ext cx="1003300" cy="1524000"/>
            <a:chOff x="3408" y="1610"/>
            <a:chExt cx="875" cy="1444"/>
          </a:xfrm>
        </p:grpSpPr>
        <p:sp>
          <p:nvSpPr>
            <p:cNvPr id="26" name="Oval 10"/>
            <p:cNvSpPr>
              <a:spLocks noChangeArrowheads="1"/>
            </p:cNvSpPr>
            <p:nvPr/>
          </p:nvSpPr>
          <p:spPr bwMode="auto">
            <a:xfrm>
              <a:off x="3412" y="2182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27" name="Oval 11"/>
            <p:cNvSpPr>
              <a:spLocks noChangeArrowheads="1"/>
            </p:cNvSpPr>
            <p:nvPr/>
          </p:nvSpPr>
          <p:spPr bwMode="auto">
            <a:xfrm>
              <a:off x="3412" y="2374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28" name="Oval 12"/>
            <p:cNvSpPr>
              <a:spLocks noChangeArrowheads="1"/>
            </p:cNvSpPr>
            <p:nvPr/>
          </p:nvSpPr>
          <p:spPr bwMode="auto">
            <a:xfrm>
              <a:off x="3412" y="2566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29" name="Oval 13"/>
            <p:cNvSpPr>
              <a:spLocks noChangeArrowheads="1"/>
            </p:cNvSpPr>
            <p:nvPr/>
          </p:nvSpPr>
          <p:spPr bwMode="auto">
            <a:xfrm>
              <a:off x="3412" y="2758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30" name="Oval 14"/>
            <p:cNvSpPr>
              <a:spLocks noChangeArrowheads="1"/>
            </p:cNvSpPr>
            <p:nvPr/>
          </p:nvSpPr>
          <p:spPr bwMode="auto">
            <a:xfrm>
              <a:off x="3460" y="2086"/>
              <a:ext cx="768" cy="192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31" name="Oval 15"/>
            <p:cNvSpPr>
              <a:spLocks noChangeArrowheads="1"/>
            </p:cNvSpPr>
            <p:nvPr/>
          </p:nvSpPr>
          <p:spPr bwMode="auto">
            <a:xfrm>
              <a:off x="3556" y="1990"/>
              <a:ext cx="576" cy="166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32" name="Oval 16"/>
            <p:cNvSpPr>
              <a:spLocks noChangeArrowheads="1"/>
            </p:cNvSpPr>
            <p:nvPr/>
          </p:nvSpPr>
          <p:spPr bwMode="auto">
            <a:xfrm>
              <a:off x="3700" y="1920"/>
              <a:ext cx="288" cy="11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33" name="Freeform 17"/>
            <p:cNvSpPr>
              <a:spLocks noChangeArrowheads="1"/>
            </p:cNvSpPr>
            <p:nvPr/>
          </p:nvSpPr>
          <p:spPr bwMode="auto">
            <a:xfrm>
              <a:off x="3408" y="1951"/>
              <a:ext cx="875" cy="999"/>
            </a:xfrm>
            <a:custGeom>
              <a:avLst/>
              <a:gdLst>
                <a:gd name="T0" fmla="*/ 4 w 875"/>
                <a:gd name="T1" fmla="*/ 999 h 999"/>
                <a:gd name="T2" fmla="*/ 4 w 875"/>
                <a:gd name="T3" fmla="*/ 375 h 999"/>
                <a:gd name="T4" fmla="*/ 29 w 875"/>
                <a:gd name="T5" fmla="*/ 211 h 999"/>
                <a:gd name="T6" fmla="*/ 148 w 875"/>
                <a:gd name="T7" fmla="*/ 87 h 999"/>
                <a:gd name="T8" fmla="*/ 413 w 875"/>
                <a:gd name="T9" fmla="*/ 8 h 999"/>
                <a:gd name="T10" fmla="*/ 580 w 875"/>
                <a:gd name="T11" fmla="*/ 39 h 999"/>
                <a:gd name="T12" fmla="*/ 714 w 875"/>
                <a:gd name="T13" fmla="*/ 93 h 999"/>
                <a:gd name="T14" fmla="*/ 827 w 875"/>
                <a:gd name="T15" fmla="*/ 206 h 999"/>
                <a:gd name="T16" fmla="*/ 868 w 875"/>
                <a:gd name="T17" fmla="*/ 375 h 999"/>
                <a:gd name="T18" fmla="*/ 868 w 875"/>
                <a:gd name="T19" fmla="*/ 951 h 9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75" h="999">
                  <a:moveTo>
                    <a:pt x="4" y="999"/>
                  </a:moveTo>
                  <a:cubicBezTo>
                    <a:pt x="0" y="751"/>
                    <a:pt x="0" y="506"/>
                    <a:pt x="4" y="375"/>
                  </a:cubicBezTo>
                  <a:cubicBezTo>
                    <a:pt x="8" y="244"/>
                    <a:pt x="5" y="259"/>
                    <a:pt x="29" y="211"/>
                  </a:cubicBezTo>
                  <a:cubicBezTo>
                    <a:pt x="53" y="163"/>
                    <a:pt x="84" y="121"/>
                    <a:pt x="148" y="87"/>
                  </a:cubicBezTo>
                  <a:cubicBezTo>
                    <a:pt x="212" y="53"/>
                    <a:pt x="341" y="16"/>
                    <a:pt x="413" y="8"/>
                  </a:cubicBezTo>
                  <a:cubicBezTo>
                    <a:pt x="485" y="0"/>
                    <a:pt x="530" y="25"/>
                    <a:pt x="580" y="39"/>
                  </a:cubicBezTo>
                  <a:cubicBezTo>
                    <a:pt x="630" y="53"/>
                    <a:pt x="673" y="65"/>
                    <a:pt x="714" y="93"/>
                  </a:cubicBezTo>
                  <a:cubicBezTo>
                    <a:pt x="755" y="121"/>
                    <a:pt x="801" y="159"/>
                    <a:pt x="827" y="206"/>
                  </a:cubicBezTo>
                  <a:cubicBezTo>
                    <a:pt x="853" y="253"/>
                    <a:pt x="861" y="251"/>
                    <a:pt x="868" y="375"/>
                  </a:cubicBezTo>
                  <a:cubicBezTo>
                    <a:pt x="875" y="499"/>
                    <a:pt x="872" y="723"/>
                    <a:pt x="868" y="951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8"/>
            <p:cNvSpPr>
              <a:spLocks noChangeArrowheads="1"/>
            </p:cNvSpPr>
            <p:nvPr/>
          </p:nvSpPr>
          <p:spPr bwMode="auto">
            <a:xfrm>
              <a:off x="3548" y="2038"/>
              <a:ext cx="200" cy="960"/>
            </a:xfrm>
            <a:custGeom>
              <a:avLst/>
              <a:gdLst>
                <a:gd name="T0" fmla="*/ 200 w 200"/>
                <a:gd name="T1" fmla="*/ 0 h 960"/>
                <a:gd name="T2" fmla="*/ 56 w 200"/>
                <a:gd name="T3" fmla="*/ 96 h 960"/>
                <a:gd name="T4" fmla="*/ 8 w 200"/>
                <a:gd name="T5" fmla="*/ 288 h 960"/>
                <a:gd name="T6" fmla="*/ 8 w 200"/>
                <a:gd name="T7" fmla="*/ 960 h 9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" h="960">
                  <a:moveTo>
                    <a:pt x="200" y="0"/>
                  </a:moveTo>
                  <a:cubicBezTo>
                    <a:pt x="144" y="24"/>
                    <a:pt x="88" y="48"/>
                    <a:pt x="56" y="96"/>
                  </a:cubicBezTo>
                  <a:cubicBezTo>
                    <a:pt x="24" y="144"/>
                    <a:pt x="16" y="144"/>
                    <a:pt x="8" y="288"/>
                  </a:cubicBezTo>
                  <a:cubicBezTo>
                    <a:pt x="0" y="432"/>
                    <a:pt x="4" y="696"/>
                    <a:pt x="8" y="960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9"/>
            <p:cNvSpPr>
              <a:spLocks noChangeArrowheads="1"/>
            </p:cNvSpPr>
            <p:nvPr/>
          </p:nvSpPr>
          <p:spPr bwMode="auto">
            <a:xfrm>
              <a:off x="3844" y="1990"/>
              <a:ext cx="295" cy="1042"/>
            </a:xfrm>
            <a:custGeom>
              <a:avLst/>
              <a:gdLst>
                <a:gd name="T0" fmla="*/ 0 w 295"/>
                <a:gd name="T1" fmla="*/ 0 h 1042"/>
                <a:gd name="T2" fmla="*/ 240 w 295"/>
                <a:gd name="T3" fmla="*/ 144 h 1042"/>
                <a:gd name="T4" fmla="*/ 288 w 295"/>
                <a:gd name="T5" fmla="*/ 384 h 1042"/>
                <a:gd name="T6" fmla="*/ 282 w 295"/>
                <a:gd name="T7" fmla="*/ 1042 h 10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5" h="1042">
                  <a:moveTo>
                    <a:pt x="0" y="0"/>
                  </a:moveTo>
                  <a:cubicBezTo>
                    <a:pt x="96" y="40"/>
                    <a:pt x="192" y="80"/>
                    <a:pt x="240" y="144"/>
                  </a:cubicBezTo>
                  <a:cubicBezTo>
                    <a:pt x="288" y="208"/>
                    <a:pt x="281" y="234"/>
                    <a:pt x="288" y="384"/>
                  </a:cubicBezTo>
                  <a:cubicBezTo>
                    <a:pt x="295" y="534"/>
                    <a:pt x="283" y="905"/>
                    <a:pt x="282" y="104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20"/>
            <p:cNvSpPr>
              <a:spLocks noChangeArrowheads="1"/>
            </p:cNvSpPr>
            <p:nvPr/>
          </p:nvSpPr>
          <p:spPr bwMode="auto">
            <a:xfrm>
              <a:off x="3732" y="2014"/>
              <a:ext cx="112" cy="1032"/>
            </a:xfrm>
            <a:custGeom>
              <a:avLst/>
              <a:gdLst>
                <a:gd name="T0" fmla="*/ 112 w 112"/>
                <a:gd name="T1" fmla="*/ 24 h 1032"/>
                <a:gd name="T2" fmla="*/ 16 w 112"/>
                <a:gd name="T3" fmla="*/ 168 h 1032"/>
                <a:gd name="T4" fmla="*/ 16 w 112"/>
                <a:gd name="T5" fmla="*/ 1032 h 10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2" h="1032">
                  <a:moveTo>
                    <a:pt x="112" y="24"/>
                  </a:moveTo>
                  <a:cubicBezTo>
                    <a:pt x="72" y="12"/>
                    <a:pt x="32" y="0"/>
                    <a:pt x="16" y="168"/>
                  </a:cubicBezTo>
                  <a:cubicBezTo>
                    <a:pt x="0" y="336"/>
                    <a:pt x="8" y="684"/>
                    <a:pt x="16" y="103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21"/>
            <p:cNvSpPr>
              <a:spLocks noChangeArrowheads="1"/>
            </p:cNvSpPr>
            <p:nvPr/>
          </p:nvSpPr>
          <p:spPr bwMode="auto">
            <a:xfrm>
              <a:off x="3844" y="2038"/>
              <a:ext cx="113" cy="1016"/>
            </a:xfrm>
            <a:custGeom>
              <a:avLst/>
              <a:gdLst>
                <a:gd name="T0" fmla="*/ 0 w 113"/>
                <a:gd name="T1" fmla="*/ 0 h 1016"/>
                <a:gd name="T2" fmla="*/ 96 w 113"/>
                <a:gd name="T3" fmla="*/ 192 h 1016"/>
                <a:gd name="T4" fmla="*/ 102 w 113"/>
                <a:gd name="T5" fmla="*/ 1016 h 10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1016">
                  <a:moveTo>
                    <a:pt x="0" y="0"/>
                  </a:moveTo>
                  <a:cubicBezTo>
                    <a:pt x="40" y="12"/>
                    <a:pt x="79" y="23"/>
                    <a:pt x="96" y="192"/>
                  </a:cubicBezTo>
                  <a:cubicBezTo>
                    <a:pt x="113" y="361"/>
                    <a:pt x="101" y="844"/>
                    <a:pt x="102" y="1016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22"/>
            <p:cNvSpPr>
              <a:spLocks noChangeArrowheads="1"/>
            </p:cNvSpPr>
            <p:nvPr/>
          </p:nvSpPr>
          <p:spPr bwMode="auto">
            <a:xfrm>
              <a:off x="3673" y="1610"/>
              <a:ext cx="184" cy="358"/>
            </a:xfrm>
            <a:custGeom>
              <a:avLst/>
              <a:gdLst>
                <a:gd name="T0" fmla="*/ 167 w 184"/>
                <a:gd name="T1" fmla="*/ 358 h 358"/>
                <a:gd name="T2" fmla="*/ 167 w 184"/>
                <a:gd name="T3" fmla="*/ 214 h 358"/>
                <a:gd name="T4" fmla="*/ 65 w 184"/>
                <a:gd name="T5" fmla="*/ 174 h 358"/>
                <a:gd name="T6" fmla="*/ 9 w 184"/>
                <a:gd name="T7" fmla="*/ 118 h 358"/>
                <a:gd name="T8" fmla="*/ 9 w 184"/>
                <a:gd name="T9" fmla="*/ 50 h 358"/>
                <a:gd name="T10" fmla="*/ 65 w 184"/>
                <a:gd name="T11" fmla="*/ 5 h 358"/>
                <a:gd name="T12" fmla="*/ 167 w 184"/>
                <a:gd name="T13" fmla="*/ 22 h 3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4" h="358">
                  <a:moveTo>
                    <a:pt x="167" y="358"/>
                  </a:moveTo>
                  <a:cubicBezTo>
                    <a:pt x="175" y="302"/>
                    <a:pt x="184" y="245"/>
                    <a:pt x="167" y="214"/>
                  </a:cubicBezTo>
                  <a:cubicBezTo>
                    <a:pt x="150" y="183"/>
                    <a:pt x="91" y="190"/>
                    <a:pt x="65" y="174"/>
                  </a:cubicBezTo>
                  <a:cubicBezTo>
                    <a:pt x="39" y="158"/>
                    <a:pt x="18" y="139"/>
                    <a:pt x="9" y="118"/>
                  </a:cubicBezTo>
                  <a:cubicBezTo>
                    <a:pt x="0" y="97"/>
                    <a:pt x="0" y="69"/>
                    <a:pt x="9" y="50"/>
                  </a:cubicBezTo>
                  <a:cubicBezTo>
                    <a:pt x="18" y="31"/>
                    <a:pt x="39" y="10"/>
                    <a:pt x="65" y="5"/>
                  </a:cubicBezTo>
                  <a:cubicBezTo>
                    <a:pt x="91" y="0"/>
                    <a:pt x="146" y="19"/>
                    <a:pt x="167" y="2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" name="Group 23"/>
          <p:cNvGrpSpPr/>
          <p:nvPr/>
        </p:nvGrpSpPr>
        <p:grpSpPr bwMode="auto">
          <a:xfrm>
            <a:off x="5930900" y="3207990"/>
            <a:ext cx="1003300" cy="1524000"/>
            <a:chOff x="3408" y="1610"/>
            <a:chExt cx="875" cy="1444"/>
          </a:xfrm>
        </p:grpSpPr>
        <p:sp>
          <p:nvSpPr>
            <p:cNvPr id="44" name="Oval 24"/>
            <p:cNvSpPr>
              <a:spLocks noChangeArrowheads="1"/>
            </p:cNvSpPr>
            <p:nvPr/>
          </p:nvSpPr>
          <p:spPr bwMode="auto">
            <a:xfrm>
              <a:off x="3412" y="2182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45" name="Oval 25"/>
            <p:cNvSpPr>
              <a:spLocks noChangeArrowheads="1"/>
            </p:cNvSpPr>
            <p:nvPr/>
          </p:nvSpPr>
          <p:spPr bwMode="auto">
            <a:xfrm>
              <a:off x="3412" y="2374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46" name="Oval 26"/>
            <p:cNvSpPr>
              <a:spLocks noChangeArrowheads="1"/>
            </p:cNvSpPr>
            <p:nvPr/>
          </p:nvSpPr>
          <p:spPr bwMode="auto">
            <a:xfrm>
              <a:off x="3412" y="2566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47" name="Oval 27"/>
            <p:cNvSpPr>
              <a:spLocks noChangeArrowheads="1"/>
            </p:cNvSpPr>
            <p:nvPr/>
          </p:nvSpPr>
          <p:spPr bwMode="auto">
            <a:xfrm>
              <a:off x="3412" y="2758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55" name="Oval 28"/>
            <p:cNvSpPr>
              <a:spLocks noChangeArrowheads="1"/>
            </p:cNvSpPr>
            <p:nvPr/>
          </p:nvSpPr>
          <p:spPr bwMode="auto">
            <a:xfrm>
              <a:off x="3460" y="2086"/>
              <a:ext cx="768" cy="192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56" name="Oval 29"/>
            <p:cNvSpPr>
              <a:spLocks noChangeArrowheads="1"/>
            </p:cNvSpPr>
            <p:nvPr/>
          </p:nvSpPr>
          <p:spPr bwMode="auto">
            <a:xfrm>
              <a:off x="3556" y="1990"/>
              <a:ext cx="576" cy="166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57" name="Oval 30"/>
            <p:cNvSpPr>
              <a:spLocks noChangeArrowheads="1"/>
            </p:cNvSpPr>
            <p:nvPr/>
          </p:nvSpPr>
          <p:spPr bwMode="auto">
            <a:xfrm>
              <a:off x="3700" y="1920"/>
              <a:ext cx="288" cy="11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58" name="Freeform 31"/>
            <p:cNvSpPr>
              <a:spLocks noChangeArrowheads="1"/>
            </p:cNvSpPr>
            <p:nvPr/>
          </p:nvSpPr>
          <p:spPr bwMode="auto">
            <a:xfrm>
              <a:off x="3408" y="1951"/>
              <a:ext cx="875" cy="999"/>
            </a:xfrm>
            <a:custGeom>
              <a:avLst/>
              <a:gdLst>
                <a:gd name="T0" fmla="*/ 4 w 875"/>
                <a:gd name="T1" fmla="*/ 999 h 999"/>
                <a:gd name="T2" fmla="*/ 4 w 875"/>
                <a:gd name="T3" fmla="*/ 375 h 999"/>
                <a:gd name="T4" fmla="*/ 29 w 875"/>
                <a:gd name="T5" fmla="*/ 211 h 999"/>
                <a:gd name="T6" fmla="*/ 148 w 875"/>
                <a:gd name="T7" fmla="*/ 87 h 999"/>
                <a:gd name="T8" fmla="*/ 413 w 875"/>
                <a:gd name="T9" fmla="*/ 8 h 999"/>
                <a:gd name="T10" fmla="*/ 580 w 875"/>
                <a:gd name="T11" fmla="*/ 39 h 999"/>
                <a:gd name="T12" fmla="*/ 714 w 875"/>
                <a:gd name="T13" fmla="*/ 93 h 999"/>
                <a:gd name="T14" fmla="*/ 827 w 875"/>
                <a:gd name="T15" fmla="*/ 206 h 999"/>
                <a:gd name="T16" fmla="*/ 868 w 875"/>
                <a:gd name="T17" fmla="*/ 375 h 999"/>
                <a:gd name="T18" fmla="*/ 868 w 875"/>
                <a:gd name="T19" fmla="*/ 951 h 9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75" h="999">
                  <a:moveTo>
                    <a:pt x="4" y="999"/>
                  </a:moveTo>
                  <a:cubicBezTo>
                    <a:pt x="0" y="751"/>
                    <a:pt x="0" y="506"/>
                    <a:pt x="4" y="375"/>
                  </a:cubicBezTo>
                  <a:cubicBezTo>
                    <a:pt x="8" y="244"/>
                    <a:pt x="5" y="259"/>
                    <a:pt x="29" y="211"/>
                  </a:cubicBezTo>
                  <a:cubicBezTo>
                    <a:pt x="53" y="163"/>
                    <a:pt x="84" y="121"/>
                    <a:pt x="148" y="87"/>
                  </a:cubicBezTo>
                  <a:cubicBezTo>
                    <a:pt x="212" y="53"/>
                    <a:pt x="341" y="16"/>
                    <a:pt x="413" y="8"/>
                  </a:cubicBezTo>
                  <a:cubicBezTo>
                    <a:pt x="485" y="0"/>
                    <a:pt x="530" y="25"/>
                    <a:pt x="580" y="39"/>
                  </a:cubicBezTo>
                  <a:cubicBezTo>
                    <a:pt x="630" y="53"/>
                    <a:pt x="673" y="65"/>
                    <a:pt x="714" y="93"/>
                  </a:cubicBezTo>
                  <a:cubicBezTo>
                    <a:pt x="755" y="121"/>
                    <a:pt x="801" y="159"/>
                    <a:pt x="827" y="206"/>
                  </a:cubicBezTo>
                  <a:cubicBezTo>
                    <a:pt x="853" y="253"/>
                    <a:pt x="861" y="251"/>
                    <a:pt x="868" y="375"/>
                  </a:cubicBezTo>
                  <a:cubicBezTo>
                    <a:pt x="875" y="499"/>
                    <a:pt x="872" y="723"/>
                    <a:pt x="868" y="951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32"/>
            <p:cNvSpPr>
              <a:spLocks noChangeArrowheads="1"/>
            </p:cNvSpPr>
            <p:nvPr/>
          </p:nvSpPr>
          <p:spPr bwMode="auto">
            <a:xfrm>
              <a:off x="3548" y="2038"/>
              <a:ext cx="200" cy="960"/>
            </a:xfrm>
            <a:custGeom>
              <a:avLst/>
              <a:gdLst>
                <a:gd name="T0" fmla="*/ 200 w 200"/>
                <a:gd name="T1" fmla="*/ 0 h 960"/>
                <a:gd name="T2" fmla="*/ 56 w 200"/>
                <a:gd name="T3" fmla="*/ 96 h 960"/>
                <a:gd name="T4" fmla="*/ 8 w 200"/>
                <a:gd name="T5" fmla="*/ 288 h 960"/>
                <a:gd name="T6" fmla="*/ 8 w 200"/>
                <a:gd name="T7" fmla="*/ 960 h 9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" h="960">
                  <a:moveTo>
                    <a:pt x="200" y="0"/>
                  </a:moveTo>
                  <a:cubicBezTo>
                    <a:pt x="144" y="24"/>
                    <a:pt x="88" y="48"/>
                    <a:pt x="56" y="96"/>
                  </a:cubicBezTo>
                  <a:cubicBezTo>
                    <a:pt x="24" y="144"/>
                    <a:pt x="16" y="144"/>
                    <a:pt x="8" y="288"/>
                  </a:cubicBezTo>
                  <a:cubicBezTo>
                    <a:pt x="0" y="432"/>
                    <a:pt x="4" y="696"/>
                    <a:pt x="8" y="960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33"/>
            <p:cNvSpPr>
              <a:spLocks noChangeArrowheads="1"/>
            </p:cNvSpPr>
            <p:nvPr/>
          </p:nvSpPr>
          <p:spPr bwMode="auto">
            <a:xfrm>
              <a:off x="3844" y="1990"/>
              <a:ext cx="295" cy="1042"/>
            </a:xfrm>
            <a:custGeom>
              <a:avLst/>
              <a:gdLst>
                <a:gd name="T0" fmla="*/ 0 w 295"/>
                <a:gd name="T1" fmla="*/ 0 h 1042"/>
                <a:gd name="T2" fmla="*/ 240 w 295"/>
                <a:gd name="T3" fmla="*/ 144 h 1042"/>
                <a:gd name="T4" fmla="*/ 288 w 295"/>
                <a:gd name="T5" fmla="*/ 384 h 1042"/>
                <a:gd name="T6" fmla="*/ 282 w 295"/>
                <a:gd name="T7" fmla="*/ 1042 h 10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5" h="1042">
                  <a:moveTo>
                    <a:pt x="0" y="0"/>
                  </a:moveTo>
                  <a:cubicBezTo>
                    <a:pt x="96" y="40"/>
                    <a:pt x="192" y="80"/>
                    <a:pt x="240" y="144"/>
                  </a:cubicBezTo>
                  <a:cubicBezTo>
                    <a:pt x="288" y="208"/>
                    <a:pt x="281" y="234"/>
                    <a:pt x="288" y="384"/>
                  </a:cubicBezTo>
                  <a:cubicBezTo>
                    <a:pt x="295" y="534"/>
                    <a:pt x="283" y="905"/>
                    <a:pt x="282" y="104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34"/>
            <p:cNvSpPr>
              <a:spLocks noChangeArrowheads="1"/>
            </p:cNvSpPr>
            <p:nvPr/>
          </p:nvSpPr>
          <p:spPr bwMode="auto">
            <a:xfrm>
              <a:off x="3732" y="2014"/>
              <a:ext cx="112" cy="1032"/>
            </a:xfrm>
            <a:custGeom>
              <a:avLst/>
              <a:gdLst>
                <a:gd name="T0" fmla="*/ 112 w 112"/>
                <a:gd name="T1" fmla="*/ 24 h 1032"/>
                <a:gd name="T2" fmla="*/ 16 w 112"/>
                <a:gd name="T3" fmla="*/ 168 h 1032"/>
                <a:gd name="T4" fmla="*/ 16 w 112"/>
                <a:gd name="T5" fmla="*/ 1032 h 10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2" h="1032">
                  <a:moveTo>
                    <a:pt x="112" y="24"/>
                  </a:moveTo>
                  <a:cubicBezTo>
                    <a:pt x="72" y="12"/>
                    <a:pt x="32" y="0"/>
                    <a:pt x="16" y="168"/>
                  </a:cubicBezTo>
                  <a:cubicBezTo>
                    <a:pt x="0" y="336"/>
                    <a:pt x="8" y="684"/>
                    <a:pt x="16" y="103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35"/>
            <p:cNvSpPr>
              <a:spLocks noChangeArrowheads="1"/>
            </p:cNvSpPr>
            <p:nvPr/>
          </p:nvSpPr>
          <p:spPr bwMode="auto">
            <a:xfrm>
              <a:off x="3844" y="2038"/>
              <a:ext cx="113" cy="1016"/>
            </a:xfrm>
            <a:custGeom>
              <a:avLst/>
              <a:gdLst>
                <a:gd name="T0" fmla="*/ 0 w 113"/>
                <a:gd name="T1" fmla="*/ 0 h 1016"/>
                <a:gd name="T2" fmla="*/ 96 w 113"/>
                <a:gd name="T3" fmla="*/ 192 h 1016"/>
                <a:gd name="T4" fmla="*/ 102 w 113"/>
                <a:gd name="T5" fmla="*/ 1016 h 10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1016">
                  <a:moveTo>
                    <a:pt x="0" y="0"/>
                  </a:moveTo>
                  <a:cubicBezTo>
                    <a:pt x="40" y="12"/>
                    <a:pt x="79" y="23"/>
                    <a:pt x="96" y="192"/>
                  </a:cubicBezTo>
                  <a:cubicBezTo>
                    <a:pt x="113" y="361"/>
                    <a:pt x="101" y="844"/>
                    <a:pt x="102" y="1016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36"/>
            <p:cNvSpPr>
              <a:spLocks noChangeArrowheads="1"/>
            </p:cNvSpPr>
            <p:nvPr/>
          </p:nvSpPr>
          <p:spPr bwMode="auto">
            <a:xfrm>
              <a:off x="3673" y="1610"/>
              <a:ext cx="184" cy="358"/>
            </a:xfrm>
            <a:custGeom>
              <a:avLst/>
              <a:gdLst>
                <a:gd name="T0" fmla="*/ 167 w 184"/>
                <a:gd name="T1" fmla="*/ 358 h 358"/>
                <a:gd name="T2" fmla="*/ 167 w 184"/>
                <a:gd name="T3" fmla="*/ 214 h 358"/>
                <a:gd name="T4" fmla="*/ 65 w 184"/>
                <a:gd name="T5" fmla="*/ 174 h 358"/>
                <a:gd name="T6" fmla="*/ 9 w 184"/>
                <a:gd name="T7" fmla="*/ 118 h 358"/>
                <a:gd name="T8" fmla="*/ 9 w 184"/>
                <a:gd name="T9" fmla="*/ 50 h 358"/>
                <a:gd name="T10" fmla="*/ 65 w 184"/>
                <a:gd name="T11" fmla="*/ 5 h 358"/>
                <a:gd name="T12" fmla="*/ 167 w 184"/>
                <a:gd name="T13" fmla="*/ 22 h 3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4" h="358">
                  <a:moveTo>
                    <a:pt x="167" y="358"/>
                  </a:moveTo>
                  <a:cubicBezTo>
                    <a:pt x="175" y="302"/>
                    <a:pt x="184" y="245"/>
                    <a:pt x="167" y="214"/>
                  </a:cubicBezTo>
                  <a:cubicBezTo>
                    <a:pt x="150" y="183"/>
                    <a:pt x="91" y="190"/>
                    <a:pt x="65" y="174"/>
                  </a:cubicBezTo>
                  <a:cubicBezTo>
                    <a:pt x="39" y="158"/>
                    <a:pt x="18" y="139"/>
                    <a:pt x="9" y="118"/>
                  </a:cubicBezTo>
                  <a:cubicBezTo>
                    <a:pt x="0" y="97"/>
                    <a:pt x="0" y="69"/>
                    <a:pt x="9" y="50"/>
                  </a:cubicBezTo>
                  <a:cubicBezTo>
                    <a:pt x="18" y="31"/>
                    <a:pt x="39" y="10"/>
                    <a:pt x="65" y="5"/>
                  </a:cubicBezTo>
                  <a:cubicBezTo>
                    <a:pt x="91" y="0"/>
                    <a:pt x="146" y="19"/>
                    <a:pt x="167" y="2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8" name="Group 37"/>
          <p:cNvGrpSpPr/>
          <p:nvPr/>
        </p:nvGrpSpPr>
        <p:grpSpPr bwMode="auto">
          <a:xfrm>
            <a:off x="2185988" y="3196877"/>
            <a:ext cx="1003300" cy="1524000"/>
            <a:chOff x="3408" y="1610"/>
            <a:chExt cx="875" cy="1444"/>
          </a:xfrm>
        </p:grpSpPr>
        <p:sp>
          <p:nvSpPr>
            <p:cNvPr id="69" name="Oval 38"/>
            <p:cNvSpPr>
              <a:spLocks noChangeArrowheads="1"/>
            </p:cNvSpPr>
            <p:nvPr/>
          </p:nvSpPr>
          <p:spPr bwMode="auto">
            <a:xfrm>
              <a:off x="3412" y="2182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70" name="Oval 39"/>
            <p:cNvSpPr>
              <a:spLocks noChangeArrowheads="1"/>
            </p:cNvSpPr>
            <p:nvPr/>
          </p:nvSpPr>
          <p:spPr bwMode="auto">
            <a:xfrm>
              <a:off x="3412" y="2374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71" name="Oval 40"/>
            <p:cNvSpPr>
              <a:spLocks noChangeArrowheads="1"/>
            </p:cNvSpPr>
            <p:nvPr/>
          </p:nvSpPr>
          <p:spPr bwMode="auto">
            <a:xfrm>
              <a:off x="3412" y="2566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72" name="Oval 41"/>
            <p:cNvSpPr>
              <a:spLocks noChangeArrowheads="1"/>
            </p:cNvSpPr>
            <p:nvPr/>
          </p:nvSpPr>
          <p:spPr bwMode="auto">
            <a:xfrm>
              <a:off x="3412" y="2758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73" name="Oval 42"/>
            <p:cNvSpPr>
              <a:spLocks noChangeArrowheads="1"/>
            </p:cNvSpPr>
            <p:nvPr/>
          </p:nvSpPr>
          <p:spPr bwMode="auto">
            <a:xfrm>
              <a:off x="3460" y="2086"/>
              <a:ext cx="768" cy="192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74" name="Oval 43"/>
            <p:cNvSpPr>
              <a:spLocks noChangeArrowheads="1"/>
            </p:cNvSpPr>
            <p:nvPr/>
          </p:nvSpPr>
          <p:spPr bwMode="auto">
            <a:xfrm>
              <a:off x="3556" y="1990"/>
              <a:ext cx="576" cy="166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75" name="Oval 44"/>
            <p:cNvSpPr>
              <a:spLocks noChangeArrowheads="1"/>
            </p:cNvSpPr>
            <p:nvPr/>
          </p:nvSpPr>
          <p:spPr bwMode="auto">
            <a:xfrm>
              <a:off x="3700" y="1920"/>
              <a:ext cx="288" cy="11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76" name="Freeform 45"/>
            <p:cNvSpPr>
              <a:spLocks noChangeArrowheads="1"/>
            </p:cNvSpPr>
            <p:nvPr/>
          </p:nvSpPr>
          <p:spPr bwMode="auto">
            <a:xfrm>
              <a:off x="3408" y="1951"/>
              <a:ext cx="875" cy="999"/>
            </a:xfrm>
            <a:custGeom>
              <a:avLst/>
              <a:gdLst>
                <a:gd name="T0" fmla="*/ 4 w 875"/>
                <a:gd name="T1" fmla="*/ 999 h 999"/>
                <a:gd name="T2" fmla="*/ 4 w 875"/>
                <a:gd name="T3" fmla="*/ 375 h 999"/>
                <a:gd name="T4" fmla="*/ 29 w 875"/>
                <a:gd name="T5" fmla="*/ 211 h 999"/>
                <a:gd name="T6" fmla="*/ 148 w 875"/>
                <a:gd name="T7" fmla="*/ 87 h 999"/>
                <a:gd name="T8" fmla="*/ 413 w 875"/>
                <a:gd name="T9" fmla="*/ 8 h 999"/>
                <a:gd name="T10" fmla="*/ 580 w 875"/>
                <a:gd name="T11" fmla="*/ 39 h 999"/>
                <a:gd name="T12" fmla="*/ 714 w 875"/>
                <a:gd name="T13" fmla="*/ 93 h 999"/>
                <a:gd name="T14" fmla="*/ 827 w 875"/>
                <a:gd name="T15" fmla="*/ 206 h 999"/>
                <a:gd name="T16" fmla="*/ 868 w 875"/>
                <a:gd name="T17" fmla="*/ 375 h 999"/>
                <a:gd name="T18" fmla="*/ 868 w 875"/>
                <a:gd name="T19" fmla="*/ 951 h 9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75" h="999">
                  <a:moveTo>
                    <a:pt x="4" y="999"/>
                  </a:moveTo>
                  <a:cubicBezTo>
                    <a:pt x="0" y="751"/>
                    <a:pt x="0" y="506"/>
                    <a:pt x="4" y="375"/>
                  </a:cubicBezTo>
                  <a:cubicBezTo>
                    <a:pt x="8" y="244"/>
                    <a:pt x="5" y="259"/>
                    <a:pt x="29" y="211"/>
                  </a:cubicBezTo>
                  <a:cubicBezTo>
                    <a:pt x="53" y="163"/>
                    <a:pt x="84" y="121"/>
                    <a:pt x="148" y="87"/>
                  </a:cubicBezTo>
                  <a:cubicBezTo>
                    <a:pt x="212" y="53"/>
                    <a:pt x="341" y="16"/>
                    <a:pt x="413" y="8"/>
                  </a:cubicBezTo>
                  <a:cubicBezTo>
                    <a:pt x="485" y="0"/>
                    <a:pt x="530" y="25"/>
                    <a:pt x="580" y="39"/>
                  </a:cubicBezTo>
                  <a:cubicBezTo>
                    <a:pt x="630" y="53"/>
                    <a:pt x="673" y="65"/>
                    <a:pt x="714" y="93"/>
                  </a:cubicBezTo>
                  <a:cubicBezTo>
                    <a:pt x="755" y="121"/>
                    <a:pt x="801" y="159"/>
                    <a:pt x="827" y="206"/>
                  </a:cubicBezTo>
                  <a:cubicBezTo>
                    <a:pt x="853" y="253"/>
                    <a:pt x="861" y="251"/>
                    <a:pt x="868" y="375"/>
                  </a:cubicBezTo>
                  <a:cubicBezTo>
                    <a:pt x="875" y="499"/>
                    <a:pt x="872" y="723"/>
                    <a:pt x="868" y="951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46"/>
            <p:cNvSpPr>
              <a:spLocks noChangeArrowheads="1"/>
            </p:cNvSpPr>
            <p:nvPr/>
          </p:nvSpPr>
          <p:spPr bwMode="auto">
            <a:xfrm>
              <a:off x="3548" y="2038"/>
              <a:ext cx="200" cy="960"/>
            </a:xfrm>
            <a:custGeom>
              <a:avLst/>
              <a:gdLst>
                <a:gd name="T0" fmla="*/ 200 w 200"/>
                <a:gd name="T1" fmla="*/ 0 h 960"/>
                <a:gd name="T2" fmla="*/ 56 w 200"/>
                <a:gd name="T3" fmla="*/ 96 h 960"/>
                <a:gd name="T4" fmla="*/ 8 w 200"/>
                <a:gd name="T5" fmla="*/ 288 h 960"/>
                <a:gd name="T6" fmla="*/ 8 w 200"/>
                <a:gd name="T7" fmla="*/ 960 h 9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" h="960">
                  <a:moveTo>
                    <a:pt x="200" y="0"/>
                  </a:moveTo>
                  <a:cubicBezTo>
                    <a:pt x="144" y="24"/>
                    <a:pt x="88" y="48"/>
                    <a:pt x="56" y="96"/>
                  </a:cubicBezTo>
                  <a:cubicBezTo>
                    <a:pt x="24" y="144"/>
                    <a:pt x="16" y="144"/>
                    <a:pt x="8" y="288"/>
                  </a:cubicBezTo>
                  <a:cubicBezTo>
                    <a:pt x="0" y="432"/>
                    <a:pt x="4" y="696"/>
                    <a:pt x="8" y="960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47"/>
            <p:cNvSpPr>
              <a:spLocks noChangeArrowheads="1"/>
            </p:cNvSpPr>
            <p:nvPr/>
          </p:nvSpPr>
          <p:spPr bwMode="auto">
            <a:xfrm>
              <a:off x="3844" y="1990"/>
              <a:ext cx="295" cy="1042"/>
            </a:xfrm>
            <a:custGeom>
              <a:avLst/>
              <a:gdLst>
                <a:gd name="T0" fmla="*/ 0 w 295"/>
                <a:gd name="T1" fmla="*/ 0 h 1042"/>
                <a:gd name="T2" fmla="*/ 240 w 295"/>
                <a:gd name="T3" fmla="*/ 144 h 1042"/>
                <a:gd name="T4" fmla="*/ 288 w 295"/>
                <a:gd name="T5" fmla="*/ 384 h 1042"/>
                <a:gd name="T6" fmla="*/ 282 w 295"/>
                <a:gd name="T7" fmla="*/ 1042 h 10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5" h="1042">
                  <a:moveTo>
                    <a:pt x="0" y="0"/>
                  </a:moveTo>
                  <a:cubicBezTo>
                    <a:pt x="96" y="40"/>
                    <a:pt x="192" y="80"/>
                    <a:pt x="240" y="144"/>
                  </a:cubicBezTo>
                  <a:cubicBezTo>
                    <a:pt x="288" y="208"/>
                    <a:pt x="281" y="234"/>
                    <a:pt x="288" y="384"/>
                  </a:cubicBezTo>
                  <a:cubicBezTo>
                    <a:pt x="295" y="534"/>
                    <a:pt x="283" y="905"/>
                    <a:pt x="282" y="104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48"/>
            <p:cNvSpPr>
              <a:spLocks noChangeArrowheads="1"/>
            </p:cNvSpPr>
            <p:nvPr/>
          </p:nvSpPr>
          <p:spPr bwMode="auto">
            <a:xfrm>
              <a:off x="3732" y="2014"/>
              <a:ext cx="112" cy="1032"/>
            </a:xfrm>
            <a:custGeom>
              <a:avLst/>
              <a:gdLst>
                <a:gd name="T0" fmla="*/ 112 w 112"/>
                <a:gd name="T1" fmla="*/ 24 h 1032"/>
                <a:gd name="T2" fmla="*/ 16 w 112"/>
                <a:gd name="T3" fmla="*/ 168 h 1032"/>
                <a:gd name="T4" fmla="*/ 16 w 112"/>
                <a:gd name="T5" fmla="*/ 1032 h 10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2" h="1032">
                  <a:moveTo>
                    <a:pt x="112" y="24"/>
                  </a:moveTo>
                  <a:cubicBezTo>
                    <a:pt x="72" y="12"/>
                    <a:pt x="32" y="0"/>
                    <a:pt x="16" y="168"/>
                  </a:cubicBezTo>
                  <a:cubicBezTo>
                    <a:pt x="0" y="336"/>
                    <a:pt x="8" y="684"/>
                    <a:pt x="16" y="103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49"/>
            <p:cNvSpPr>
              <a:spLocks noChangeArrowheads="1"/>
            </p:cNvSpPr>
            <p:nvPr/>
          </p:nvSpPr>
          <p:spPr bwMode="auto">
            <a:xfrm>
              <a:off x="3844" y="2038"/>
              <a:ext cx="113" cy="1016"/>
            </a:xfrm>
            <a:custGeom>
              <a:avLst/>
              <a:gdLst>
                <a:gd name="T0" fmla="*/ 0 w 113"/>
                <a:gd name="T1" fmla="*/ 0 h 1016"/>
                <a:gd name="T2" fmla="*/ 96 w 113"/>
                <a:gd name="T3" fmla="*/ 192 h 1016"/>
                <a:gd name="T4" fmla="*/ 102 w 113"/>
                <a:gd name="T5" fmla="*/ 1016 h 10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1016">
                  <a:moveTo>
                    <a:pt x="0" y="0"/>
                  </a:moveTo>
                  <a:cubicBezTo>
                    <a:pt x="40" y="12"/>
                    <a:pt x="79" y="23"/>
                    <a:pt x="96" y="192"/>
                  </a:cubicBezTo>
                  <a:cubicBezTo>
                    <a:pt x="113" y="361"/>
                    <a:pt x="101" y="844"/>
                    <a:pt x="102" y="1016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50"/>
            <p:cNvSpPr>
              <a:spLocks noChangeArrowheads="1"/>
            </p:cNvSpPr>
            <p:nvPr/>
          </p:nvSpPr>
          <p:spPr bwMode="auto">
            <a:xfrm>
              <a:off x="3673" y="1610"/>
              <a:ext cx="184" cy="358"/>
            </a:xfrm>
            <a:custGeom>
              <a:avLst/>
              <a:gdLst>
                <a:gd name="T0" fmla="*/ 167 w 184"/>
                <a:gd name="T1" fmla="*/ 358 h 358"/>
                <a:gd name="T2" fmla="*/ 167 w 184"/>
                <a:gd name="T3" fmla="*/ 214 h 358"/>
                <a:gd name="T4" fmla="*/ 65 w 184"/>
                <a:gd name="T5" fmla="*/ 174 h 358"/>
                <a:gd name="T6" fmla="*/ 9 w 184"/>
                <a:gd name="T7" fmla="*/ 118 h 358"/>
                <a:gd name="T8" fmla="*/ 9 w 184"/>
                <a:gd name="T9" fmla="*/ 50 h 358"/>
                <a:gd name="T10" fmla="*/ 65 w 184"/>
                <a:gd name="T11" fmla="*/ 5 h 358"/>
                <a:gd name="T12" fmla="*/ 167 w 184"/>
                <a:gd name="T13" fmla="*/ 22 h 3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4" h="358">
                  <a:moveTo>
                    <a:pt x="167" y="358"/>
                  </a:moveTo>
                  <a:cubicBezTo>
                    <a:pt x="175" y="302"/>
                    <a:pt x="184" y="245"/>
                    <a:pt x="167" y="214"/>
                  </a:cubicBezTo>
                  <a:cubicBezTo>
                    <a:pt x="150" y="183"/>
                    <a:pt x="91" y="190"/>
                    <a:pt x="65" y="174"/>
                  </a:cubicBezTo>
                  <a:cubicBezTo>
                    <a:pt x="39" y="158"/>
                    <a:pt x="18" y="139"/>
                    <a:pt x="9" y="118"/>
                  </a:cubicBezTo>
                  <a:cubicBezTo>
                    <a:pt x="0" y="97"/>
                    <a:pt x="0" y="69"/>
                    <a:pt x="9" y="50"/>
                  </a:cubicBezTo>
                  <a:cubicBezTo>
                    <a:pt x="18" y="31"/>
                    <a:pt x="39" y="10"/>
                    <a:pt x="65" y="5"/>
                  </a:cubicBezTo>
                  <a:cubicBezTo>
                    <a:pt x="91" y="0"/>
                    <a:pt x="146" y="19"/>
                    <a:pt x="167" y="2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23" y="84527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35802E-6 L 0.05313 0.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6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5802E-6 L 0.11354 0.3907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7" y="1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35802E-6 L 0.19167 0.403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2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35802E-6 L -0.33334 0.3185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67" y="15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35802E-6 L -0.44063 0.4092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31" y="20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2424273" y="598516"/>
            <a:ext cx="565501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只鸽子飞进了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个鸽笼，总有一个鸽笼至少飞进了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只鸽子。为什么？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4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116" y="1706661"/>
            <a:ext cx="912812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0553" y="1706661"/>
            <a:ext cx="912813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9753" y="1706661"/>
            <a:ext cx="912813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678" y="1706661"/>
            <a:ext cx="912813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 descr="A3_13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445" y="1706661"/>
            <a:ext cx="912812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9"/>
          <p:cNvGrpSpPr/>
          <p:nvPr/>
        </p:nvGrpSpPr>
        <p:grpSpPr bwMode="auto">
          <a:xfrm>
            <a:off x="3847691" y="3033811"/>
            <a:ext cx="1003300" cy="1524000"/>
            <a:chOff x="3408" y="1610"/>
            <a:chExt cx="875" cy="1444"/>
          </a:xfrm>
        </p:grpSpPr>
        <p:sp>
          <p:nvSpPr>
            <p:cNvPr id="15" name="Oval 10"/>
            <p:cNvSpPr>
              <a:spLocks noChangeArrowheads="1"/>
            </p:cNvSpPr>
            <p:nvPr/>
          </p:nvSpPr>
          <p:spPr bwMode="auto">
            <a:xfrm>
              <a:off x="3412" y="2182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16" name="Oval 11"/>
            <p:cNvSpPr>
              <a:spLocks noChangeArrowheads="1"/>
            </p:cNvSpPr>
            <p:nvPr/>
          </p:nvSpPr>
          <p:spPr bwMode="auto">
            <a:xfrm>
              <a:off x="3412" y="2374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19" name="Oval 12"/>
            <p:cNvSpPr>
              <a:spLocks noChangeArrowheads="1"/>
            </p:cNvSpPr>
            <p:nvPr/>
          </p:nvSpPr>
          <p:spPr bwMode="auto">
            <a:xfrm>
              <a:off x="3412" y="2566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20" name="Oval 13"/>
            <p:cNvSpPr>
              <a:spLocks noChangeArrowheads="1"/>
            </p:cNvSpPr>
            <p:nvPr/>
          </p:nvSpPr>
          <p:spPr bwMode="auto">
            <a:xfrm>
              <a:off x="3412" y="2758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21" name="Oval 14"/>
            <p:cNvSpPr>
              <a:spLocks noChangeArrowheads="1"/>
            </p:cNvSpPr>
            <p:nvPr/>
          </p:nvSpPr>
          <p:spPr bwMode="auto">
            <a:xfrm>
              <a:off x="3460" y="2086"/>
              <a:ext cx="768" cy="192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22" name="Oval 15"/>
            <p:cNvSpPr>
              <a:spLocks noChangeArrowheads="1"/>
            </p:cNvSpPr>
            <p:nvPr/>
          </p:nvSpPr>
          <p:spPr bwMode="auto">
            <a:xfrm>
              <a:off x="3556" y="1990"/>
              <a:ext cx="576" cy="166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23" name="Oval 16"/>
            <p:cNvSpPr>
              <a:spLocks noChangeArrowheads="1"/>
            </p:cNvSpPr>
            <p:nvPr/>
          </p:nvSpPr>
          <p:spPr bwMode="auto">
            <a:xfrm>
              <a:off x="3700" y="1920"/>
              <a:ext cx="288" cy="11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24" name="Freeform 17"/>
            <p:cNvSpPr>
              <a:spLocks noChangeArrowheads="1"/>
            </p:cNvSpPr>
            <p:nvPr/>
          </p:nvSpPr>
          <p:spPr bwMode="auto">
            <a:xfrm>
              <a:off x="3408" y="1951"/>
              <a:ext cx="875" cy="999"/>
            </a:xfrm>
            <a:custGeom>
              <a:avLst/>
              <a:gdLst>
                <a:gd name="T0" fmla="*/ 4 w 875"/>
                <a:gd name="T1" fmla="*/ 999 h 999"/>
                <a:gd name="T2" fmla="*/ 4 w 875"/>
                <a:gd name="T3" fmla="*/ 375 h 999"/>
                <a:gd name="T4" fmla="*/ 29 w 875"/>
                <a:gd name="T5" fmla="*/ 211 h 999"/>
                <a:gd name="T6" fmla="*/ 148 w 875"/>
                <a:gd name="T7" fmla="*/ 87 h 999"/>
                <a:gd name="T8" fmla="*/ 413 w 875"/>
                <a:gd name="T9" fmla="*/ 8 h 999"/>
                <a:gd name="T10" fmla="*/ 580 w 875"/>
                <a:gd name="T11" fmla="*/ 39 h 999"/>
                <a:gd name="T12" fmla="*/ 714 w 875"/>
                <a:gd name="T13" fmla="*/ 93 h 999"/>
                <a:gd name="T14" fmla="*/ 827 w 875"/>
                <a:gd name="T15" fmla="*/ 206 h 999"/>
                <a:gd name="T16" fmla="*/ 868 w 875"/>
                <a:gd name="T17" fmla="*/ 375 h 999"/>
                <a:gd name="T18" fmla="*/ 868 w 875"/>
                <a:gd name="T19" fmla="*/ 951 h 9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75" h="999">
                  <a:moveTo>
                    <a:pt x="4" y="999"/>
                  </a:moveTo>
                  <a:cubicBezTo>
                    <a:pt x="0" y="751"/>
                    <a:pt x="0" y="506"/>
                    <a:pt x="4" y="375"/>
                  </a:cubicBezTo>
                  <a:cubicBezTo>
                    <a:pt x="8" y="244"/>
                    <a:pt x="5" y="259"/>
                    <a:pt x="29" y="211"/>
                  </a:cubicBezTo>
                  <a:cubicBezTo>
                    <a:pt x="53" y="163"/>
                    <a:pt x="84" y="121"/>
                    <a:pt x="148" y="87"/>
                  </a:cubicBezTo>
                  <a:cubicBezTo>
                    <a:pt x="212" y="53"/>
                    <a:pt x="341" y="16"/>
                    <a:pt x="413" y="8"/>
                  </a:cubicBezTo>
                  <a:cubicBezTo>
                    <a:pt x="485" y="0"/>
                    <a:pt x="530" y="25"/>
                    <a:pt x="580" y="39"/>
                  </a:cubicBezTo>
                  <a:cubicBezTo>
                    <a:pt x="630" y="53"/>
                    <a:pt x="673" y="65"/>
                    <a:pt x="714" y="93"/>
                  </a:cubicBezTo>
                  <a:cubicBezTo>
                    <a:pt x="755" y="121"/>
                    <a:pt x="801" y="159"/>
                    <a:pt x="827" y="206"/>
                  </a:cubicBezTo>
                  <a:cubicBezTo>
                    <a:pt x="853" y="253"/>
                    <a:pt x="861" y="251"/>
                    <a:pt x="868" y="375"/>
                  </a:cubicBezTo>
                  <a:cubicBezTo>
                    <a:pt x="875" y="499"/>
                    <a:pt x="872" y="723"/>
                    <a:pt x="868" y="951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 noChangeArrowheads="1"/>
            </p:cNvSpPr>
            <p:nvPr/>
          </p:nvSpPr>
          <p:spPr bwMode="auto">
            <a:xfrm>
              <a:off x="3548" y="2038"/>
              <a:ext cx="200" cy="960"/>
            </a:xfrm>
            <a:custGeom>
              <a:avLst/>
              <a:gdLst>
                <a:gd name="T0" fmla="*/ 200 w 200"/>
                <a:gd name="T1" fmla="*/ 0 h 960"/>
                <a:gd name="T2" fmla="*/ 56 w 200"/>
                <a:gd name="T3" fmla="*/ 96 h 960"/>
                <a:gd name="T4" fmla="*/ 8 w 200"/>
                <a:gd name="T5" fmla="*/ 288 h 960"/>
                <a:gd name="T6" fmla="*/ 8 w 200"/>
                <a:gd name="T7" fmla="*/ 960 h 9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" h="960">
                  <a:moveTo>
                    <a:pt x="200" y="0"/>
                  </a:moveTo>
                  <a:cubicBezTo>
                    <a:pt x="144" y="24"/>
                    <a:pt x="88" y="48"/>
                    <a:pt x="56" y="96"/>
                  </a:cubicBezTo>
                  <a:cubicBezTo>
                    <a:pt x="24" y="144"/>
                    <a:pt x="16" y="144"/>
                    <a:pt x="8" y="288"/>
                  </a:cubicBezTo>
                  <a:cubicBezTo>
                    <a:pt x="0" y="432"/>
                    <a:pt x="4" y="696"/>
                    <a:pt x="8" y="960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 noChangeArrowheads="1"/>
            </p:cNvSpPr>
            <p:nvPr/>
          </p:nvSpPr>
          <p:spPr bwMode="auto">
            <a:xfrm>
              <a:off x="3844" y="1990"/>
              <a:ext cx="295" cy="1042"/>
            </a:xfrm>
            <a:custGeom>
              <a:avLst/>
              <a:gdLst>
                <a:gd name="T0" fmla="*/ 0 w 295"/>
                <a:gd name="T1" fmla="*/ 0 h 1042"/>
                <a:gd name="T2" fmla="*/ 240 w 295"/>
                <a:gd name="T3" fmla="*/ 144 h 1042"/>
                <a:gd name="T4" fmla="*/ 288 w 295"/>
                <a:gd name="T5" fmla="*/ 384 h 1042"/>
                <a:gd name="T6" fmla="*/ 282 w 295"/>
                <a:gd name="T7" fmla="*/ 1042 h 10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5" h="1042">
                  <a:moveTo>
                    <a:pt x="0" y="0"/>
                  </a:moveTo>
                  <a:cubicBezTo>
                    <a:pt x="96" y="40"/>
                    <a:pt x="192" y="80"/>
                    <a:pt x="240" y="144"/>
                  </a:cubicBezTo>
                  <a:cubicBezTo>
                    <a:pt x="288" y="208"/>
                    <a:pt x="281" y="234"/>
                    <a:pt x="288" y="384"/>
                  </a:cubicBezTo>
                  <a:cubicBezTo>
                    <a:pt x="295" y="534"/>
                    <a:pt x="283" y="905"/>
                    <a:pt x="282" y="104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 noChangeArrowheads="1"/>
            </p:cNvSpPr>
            <p:nvPr/>
          </p:nvSpPr>
          <p:spPr bwMode="auto">
            <a:xfrm>
              <a:off x="3732" y="2014"/>
              <a:ext cx="112" cy="1032"/>
            </a:xfrm>
            <a:custGeom>
              <a:avLst/>
              <a:gdLst>
                <a:gd name="T0" fmla="*/ 112 w 112"/>
                <a:gd name="T1" fmla="*/ 24 h 1032"/>
                <a:gd name="T2" fmla="*/ 16 w 112"/>
                <a:gd name="T3" fmla="*/ 168 h 1032"/>
                <a:gd name="T4" fmla="*/ 16 w 112"/>
                <a:gd name="T5" fmla="*/ 1032 h 10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2" h="1032">
                  <a:moveTo>
                    <a:pt x="112" y="24"/>
                  </a:moveTo>
                  <a:cubicBezTo>
                    <a:pt x="72" y="12"/>
                    <a:pt x="32" y="0"/>
                    <a:pt x="16" y="168"/>
                  </a:cubicBezTo>
                  <a:cubicBezTo>
                    <a:pt x="0" y="336"/>
                    <a:pt x="8" y="684"/>
                    <a:pt x="16" y="103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 noChangeArrowheads="1"/>
            </p:cNvSpPr>
            <p:nvPr/>
          </p:nvSpPr>
          <p:spPr bwMode="auto">
            <a:xfrm>
              <a:off x="3844" y="2038"/>
              <a:ext cx="113" cy="1016"/>
            </a:xfrm>
            <a:custGeom>
              <a:avLst/>
              <a:gdLst>
                <a:gd name="T0" fmla="*/ 0 w 113"/>
                <a:gd name="T1" fmla="*/ 0 h 1016"/>
                <a:gd name="T2" fmla="*/ 96 w 113"/>
                <a:gd name="T3" fmla="*/ 192 h 1016"/>
                <a:gd name="T4" fmla="*/ 102 w 113"/>
                <a:gd name="T5" fmla="*/ 1016 h 10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1016">
                  <a:moveTo>
                    <a:pt x="0" y="0"/>
                  </a:moveTo>
                  <a:cubicBezTo>
                    <a:pt x="40" y="12"/>
                    <a:pt x="79" y="23"/>
                    <a:pt x="96" y="192"/>
                  </a:cubicBezTo>
                  <a:cubicBezTo>
                    <a:pt x="113" y="361"/>
                    <a:pt x="101" y="844"/>
                    <a:pt x="102" y="1016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 noChangeArrowheads="1"/>
            </p:cNvSpPr>
            <p:nvPr/>
          </p:nvSpPr>
          <p:spPr bwMode="auto">
            <a:xfrm>
              <a:off x="3673" y="1610"/>
              <a:ext cx="184" cy="358"/>
            </a:xfrm>
            <a:custGeom>
              <a:avLst/>
              <a:gdLst>
                <a:gd name="T0" fmla="*/ 167 w 184"/>
                <a:gd name="T1" fmla="*/ 358 h 358"/>
                <a:gd name="T2" fmla="*/ 167 w 184"/>
                <a:gd name="T3" fmla="*/ 214 h 358"/>
                <a:gd name="T4" fmla="*/ 65 w 184"/>
                <a:gd name="T5" fmla="*/ 174 h 358"/>
                <a:gd name="T6" fmla="*/ 9 w 184"/>
                <a:gd name="T7" fmla="*/ 118 h 358"/>
                <a:gd name="T8" fmla="*/ 9 w 184"/>
                <a:gd name="T9" fmla="*/ 50 h 358"/>
                <a:gd name="T10" fmla="*/ 65 w 184"/>
                <a:gd name="T11" fmla="*/ 5 h 358"/>
                <a:gd name="T12" fmla="*/ 167 w 184"/>
                <a:gd name="T13" fmla="*/ 22 h 3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4" h="358">
                  <a:moveTo>
                    <a:pt x="167" y="358"/>
                  </a:moveTo>
                  <a:cubicBezTo>
                    <a:pt x="175" y="302"/>
                    <a:pt x="184" y="245"/>
                    <a:pt x="167" y="214"/>
                  </a:cubicBezTo>
                  <a:cubicBezTo>
                    <a:pt x="150" y="183"/>
                    <a:pt x="91" y="190"/>
                    <a:pt x="65" y="174"/>
                  </a:cubicBezTo>
                  <a:cubicBezTo>
                    <a:pt x="39" y="158"/>
                    <a:pt x="18" y="139"/>
                    <a:pt x="9" y="118"/>
                  </a:cubicBezTo>
                  <a:cubicBezTo>
                    <a:pt x="0" y="97"/>
                    <a:pt x="0" y="69"/>
                    <a:pt x="9" y="50"/>
                  </a:cubicBezTo>
                  <a:cubicBezTo>
                    <a:pt x="18" y="31"/>
                    <a:pt x="39" y="10"/>
                    <a:pt x="65" y="5"/>
                  </a:cubicBezTo>
                  <a:cubicBezTo>
                    <a:pt x="91" y="0"/>
                    <a:pt x="146" y="19"/>
                    <a:pt x="167" y="2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Group 23"/>
          <p:cNvGrpSpPr/>
          <p:nvPr/>
        </p:nvGrpSpPr>
        <p:grpSpPr bwMode="auto">
          <a:xfrm>
            <a:off x="5719353" y="3063974"/>
            <a:ext cx="1003300" cy="1524000"/>
            <a:chOff x="3408" y="1610"/>
            <a:chExt cx="875" cy="1444"/>
          </a:xfrm>
        </p:grpSpPr>
        <p:sp>
          <p:nvSpPr>
            <p:cNvPr id="31" name="Oval 24"/>
            <p:cNvSpPr>
              <a:spLocks noChangeArrowheads="1"/>
            </p:cNvSpPr>
            <p:nvPr/>
          </p:nvSpPr>
          <p:spPr bwMode="auto">
            <a:xfrm>
              <a:off x="3412" y="2182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32" name="Oval 25"/>
            <p:cNvSpPr>
              <a:spLocks noChangeArrowheads="1"/>
            </p:cNvSpPr>
            <p:nvPr/>
          </p:nvSpPr>
          <p:spPr bwMode="auto">
            <a:xfrm>
              <a:off x="3412" y="2374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33" name="Oval 26"/>
            <p:cNvSpPr>
              <a:spLocks noChangeArrowheads="1"/>
            </p:cNvSpPr>
            <p:nvPr/>
          </p:nvSpPr>
          <p:spPr bwMode="auto">
            <a:xfrm>
              <a:off x="3412" y="2566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34" name="Oval 27"/>
            <p:cNvSpPr>
              <a:spLocks noChangeArrowheads="1"/>
            </p:cNvSpPr>
            <p:nvPr/>
          </p:nvSpPr>
          <p:spPr bwMode="auto">
            <a:xfrm>
              <a:off x="3412" y="2758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35" name="Oval 28"/>
            <p:cNvSpPr>
              <a:spLocks noChangeArrowheads="1"/>
            </p:cNvSpPr>
            <p:nvPr/>
          </p:nvSpPr>
          <p:spPr bwMode="auto">
            <a:xfrm>
              <a:off x="3460" y="2086"/>
              <a:ext cx="768" cy="192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36" name="Oval 29"/>
            <p:cNvSpPr>
              <a:spLocks noChangeArrowheads="1"/>
            </p:cNvSpPr>
            <p:nvPr/>
          </p:nvSpPr>
          <p:spPr bwMode="auto">
            <a:xfrm>
              <a:off x="3556" y="1990"/>
              <a:ext cx="576" cy="166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37" name="Oval 30"/>
            <p:cNvSpPr>
              <a:spLocks noChangeArrowheads="1"/>
            </p:cNvSpPr>
            <p:nvPr/>
          </p:nvSpPr>
          <p:spPr bwMode="auto">
            <a:xfrm>
              <a:off x="3700" y="1920"/>
              <a:ext cx="288" cy="11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38" name="Freeform 31"/>
            <p:cNvSpPr>
              <a:spLocks noChangeArrowheads="1"/>
            </p:cNvSpPr>
            <p:nvPr/>
          </p:nvSpPr>
          <p:spPr bwMode="auto">
            <a:xfrm>
              <a:off x="3408" y="1951"/>
              <a:ext cx="875" cy="999"/>
            </a:xfrm>
            <a:custGeom>
              <a:avLst/>
              <a:gdLst>
                <a:gd name="T0" fmla="*/ 4 w 875"/>
                <a:gd name="T1" fmla="*/ 999 h 999"/>
                <a:gd name="T2" fmla="*/ 4 w 875"/>
                <a:gd name="T3" fmla="*/ 375 h 999"/>
                <a:gd name="T4" fmla="*/ 29 w 875"/>
                <a:gd name="T5" fmla="*/ 211 h 999"/>
                <a:gd name="T6" fmla="*/ 148 w 875"/>
                <a:gd name="T7" fmla="*/ 87 h 999"/>
                <a:gd name="T8" fmla="*/ 413 w 875"/>
                <a:gd name="T9" fmla="*/ 8 h 999"/>
                <a:gd name="T10" fmla="*/ 580 w 875"/>
                <a:gd name="T11" fmla="*/ 39 h 999"/>
                <a:gd name="T12" fmla="*/ 714 w 875"/>
                <a:gd name="T13" fmla="*/ 93 h 999"/>
                <a:gd name="T14" fmla="*/ 827 w 875"/>
                <a:gd name="T15" fmla="*/ 206 h 999"/>
                <a:gd name="T16" fmla="*/ 868 w 875"/>
                <a:gd name="T17" fmla="*/ 375 h 999"/>
                <a:gd name="T18" fmla="*/ 868 w 875"/>
                <a:gd name="T19" fmla="*/ 951 h 9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75" h="999">
                  <a:moveTo>
                    <a:pt x="4" y="999"/>
                  </a:moveTo>
                  <a:cubicBezTo>
                    <a:pt x="0" y="751"/>
                    <a:pt x="0" y="506"/>
                    <a:pt x="4" y="375"/>
                  </a:cubicBezTo>
                  <a:cubicBezTo>
                    <a:pt x="8" y="244"/>
                    <a:pt x="5" y="259"/>
                    <a:pt x="29" y="211"/>
                  </a:cubicBezTo>
                  <a:cubicBezTo>
                    <a:pt x="53" y="163"/>
                    <a:pt x="84" y="121"/>
                    <a:pt x="148" y="87"/>
                  </a:cubicBezTo>
                  <a:cubicBezTo>
                    <a:pt x="212" y="53"/>
                    <a:pt x="341" y="16"/>
                    <a:pt x="413" y="8"/>
                  </a:cubicBezTo>
                  <a:cubicBezTo>
                    <a:pt x="485" y="0"/>
                    <a:pt x="530" y="25"/>
                    <a:pt x="580" y="39"/>
                  </a:cubicBezTo>
                  <a:cubicBezTo>
                    <a:pt x="630" y="53"/>
                    <a:pt x="673" y="65"/>
                    <a:pt x="714" y="93"/>
                  </a:cubicBezTo>
                  <a:cubicBezTo>
                    <a:pt x="755" y="121"/>
                    <a:pt x="801" y="159"/>
                    <a:pt x="827" y="206"/>
                  </a:cubicBezTo>
                  <a:cubicBezTo>
                    <a:pt x="853" y="253"/>
                    <a:pt x="861" y="251"/>
                    <a:pt x="868" y="375"/>
                  </a:cubicBezTo>
                  <a:cubicBezTo>
                    <a:pt x="875" y="499"/>
                    <a:pt x="872" y="723"/>
                    <a:pt x="868" y="951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 noChangeArrowheads="1"/>
            </p:cNvSpPr>
            <p:nvPr/>
          </p:nvSpPr>
          <p:spPr bwMode="auto">
            <a:xfrm>
              <a:off x="3548" y="2038"/>
              <a:ext cx="200" cy="960"/>
            </a:xfrm>
            <a:custGeom>
              <a:avLst/>
              <a:gdLst>
                <a:gd name="T0" fmla="*/ 200 w 200"/>
                <a:gd name="T1" fmla="*/ 0 h 960"/>
                <a:gd name="T2" fmla="*/ 56 w 200"/>
                <a:gd name="T3" fmla="*/ 96 h 960"/>
                <a:gd name="T4" fmla="*/ 8 w 200"/>
                <a:gd name="T5" fmla="*/ 288 h 960"/>
                <a:gd name="T6" fmla="*/ 8 w 200"/>
                <a:gd name="T7" fmla="*/ 960 h 9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" h="960">
                  <a:moveTo>
                    <a:pt x="200" y="0"/>
                  </a:moveTo>
                  <a:cubicBezTo>
                    <a:pt x="144" y="24"/>
                    <a:pt x="88" y="48"/>
                    <a:pt x="56" y="96"/>
                  </a:cubicBezTo>
                  <a:cubicBezTo>
                    <a:pt x="24" y="144"/>
                    <a:pt x="16" y="144"/>
                    <a:pt x="8" y="288"/>
                  </a:cubicBezTo>
                  <a:cubicBezTo>
                    <a:pt x="0" y="432"/>
                    <a:pt x="4" y="696"/>
                    <a:pt x="8" y="960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 noChangeArrowheads="1"/>
            </p:cNvSpPr>
            <p:nvPr/>
          </p:nvSpPr>
          <p:spPr bwMode="auto">
            <a:xfrm>
              <a:off x="3844" y="1990"/>
              <a:ext cx="295" cy="1042"/>
            </a:xfrm>
            <a:custGeom>
              <a:avLst/>
              <a:gdLst>
                <a:gd name="T0" fmla="*/ 0 w 295"/>
                <a:gd name="T1" fmla="*/ 0 h 1042"/>
                <a:gd name="T2" fmla="*/ 240 w 295"/>
                <a:gd name="T3" fmla="*/ 144 h 1042"/>
                <a:gd name="T4" fmla="*/ 288 w 295"/>
                <a:gd name="T5" fmla="*/ 384 h 1042"/>
                <a:gd name="T6" fmla="*/ 282 w 295"/>
                <a:gd name="T7" fmla="*/ 1042 h 10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5" h="1042">
                  <a:moveTo>
                    <a:pt x="0" y="0"/>
                  </a:moveTo>
                  <a:cubicBezTo>
                    <a:pt x="96" y="40"/>
                    <a:pt x="192" y="80"/>
                    <a:pt x="240" y="144"/>
                  </a:cubicBezTo>
                  <a:cubicBezTo>
                    <a:pt x="288" y="208"/>
                    <a:pt x="281" y="234"/>
                    <a:pt x="288" y="384"/>
                  </a:cubicBezTo>
                  <a:cubicBezTo>
                    <a:pt x="295" y="534"/>
                    <a:pt x="283" y="905"/>
                    <a:pt x="282" y="104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 noChangeArrowheads="1"/>
            </p:cNvSpPr>
            <p:nvPr/>
          </p:nvSpPr>
          <p:spPr bwMode="auto">
            <a:xfrm>
              <a:off x="3732" y="2014"/>
              <a:ext cx="112" cy="1032"/>
            </a:xfrm>
            <a:custGeom>
              <a:avLst/>
              <a:gdLst>
                <a:gd name="T0" fmla="*/ 112 w 112"/>
                <a:gd name="T1" fmla="*/ 24 h 1032"/>
                <a:gd name="T2" fmla="*/ 16 w 112"/>
                <a:gd name="T3" fmla="*/ 168 h 1032"/>
                <a:gd name="T4" fmla="*/ 16 w 112"/>
                <a:gd name="T5" fmla="*/ 1032 h 10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2" h="1032">
                  <a:moveTo>
                    <a:pt x="112" y="24"/>
                  </a:moveTo>
                  <a:cubicBezTo>
                    <a:pt x="72" y="12"/>
                    <a:pt x="32" y="0"/>
                    <a:pt x="16" y="168"/>
                  </a:cubicBezTo>
                  <a:cubicBezTo>
                    <a:pt x="0" y="336"/>
                    <a:pt x="8" y="684"/>
                    <a:pt x="16" y="103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 noChangeArrowheads="1"/>
            </p:cNvSpPr>
            <p:nvPr/>
          </p:nvSpPr>
          <p:spPr bwMode="auto">
            <a:xfrm>
              <a:off x="3844" y="2038"/>
              <a:ext cx="113" cy="1016"/>
            </a:xfrm>
            <a:custGeom>
              <a:avLst/>
              <a:gdLst>
                <a:gd name="T0" fmla="*/ 0 w 113"/>
                <a:gd name="T1" fmla="*/ 0 h 1016"/>
                <a:gd name="T2" fmla="*/ 96 w 113"/>
                <a:gd name="T3" fmla="*/ 192 h 1016"/>
                <a:gd name="T4" fmla="*/ 102 w 113"/>
                <a:gd name="T5" fmla="*/ 1016 h 10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1016">
                  <a:moveTo>
                    <a:pt x="0" y="0"/>
                  </a:moveTo>
                  <a:cubicBezTo>
                    <a:pt x="40" y="12"/>
                    <a:pt x="79" y="23"/>
                    <a:pt x="96" y="192"/>
                  </a:cubicBezTo>
                  <a:cubicBezTo>
                    <a:pt x="113" y="361"/>
                    <a:pt x="101" y="844"/>
                    <a:pt x="102" y="1016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 noChangeArrowheads="1"/>
            </p:cNvSpPr>
            <p:nvPr/>
          </p:nvSpPr>
          <p:spPr bwMode="auto">
            <a:xfrm>
              <a:off x="3673" y="1610"/>
              <a:ext cx="184" cy="358"/>
            </a:xfrm>
            <a:custGeom>
              <a:avLst/>
              <a:gdLst>
                <a:gd name="T0" fmla="*/ 167 w 184"/>
                <a:gd name="T1" fmla="*/ 358 h 358"/>
                <a:gd name="T2" fmla="*/ 167 w 184"/>
                <a:gd name="T3" fmla="*/ 214 h 358"/>
                <a:gd name="T4" fmla="*/ 65 w 184"/>
                <a:gd name="T5" fmla="*/ 174 h 358"/>
                <a:gd name="T6" fmla="*/ 9 w 184"/>
                <a:gd name="T7" fmla="*/ 118 h 358"/>
                <a:gd name="T8" fmla="*/ 9 w 184"/>
                <a:gd name="T9" fmla="*/ 50 h 358"/>
                <a:gd name="T10" fmla="*/ 65 w 184"/>
                <a:gd name="T11" fmla="*/ 5 h 358"/>
                <a:gd name="T12" fmla="*/ 167 w 184"/>
                <a:gd name="T13" fmla="*/ 22 h 3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4" h="358">
                  <a:moveTo>
                    <a:pt x="167" y="358"/>
                  </a:moveTo>
                  <a:cubicBezTo>
                    <a:pt x="175" y="302"/>
                    <a:pt x="184" y="245"/>
                    <a:pt x="167" y="214"/>
                  </a:cubicBezTo>
                  <a:cubicBezTo>
                    <a:pt x="150" y="183"/>
                    <a:pt x="91" y="190"/>
                    <a:pt x="65" y="174"/>
                  </a:cubicBezTo>
                  <a:cubicBezTo>
                    <a:pt x="39" y="158"/>
                    <a:pt x="18" y="139"/>
                    <a:pt x="9" y="118"/>
                  </a:cubicBezTo>
                  <a:cubicBezTo>
                    <a:pt x="0" y="97"/>
                    <a:pt x="0" y="69"/>
                    <a:pt x="9" y="50"/>
                  </a:cubicBezTo>
                  <a:cubicBezTo>
                    <a:pt x="18" y="31"/>
                    <a:pt x="39" y="10"/>
                    <a:pt x="65" y="5"/>
                  </a:cubicBezTo>
                  <a:cubicBezTo>
                    <a:pt x="91" y="0"/>
                    <a:pt x="146" y="19"/>
                    <a:pt x="167" y="2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" name="Group 37"/>
          <p:cNvGrpSpPr/>
          <p:nvPr/>
        </p:nvGrpSpPr>
        <p:grpSpPr bwMode="auto">
          <a:xfrm>
            <a:off x="1974441" y="3052861"/>
            <a:ext cx="1003300" cy="1524000"/>
            <a:chOff x="3408" y="1610"/>
            <a:chExt cx="875" cy="1444"/>
          </a:xfrm>
        </p:grpSpPr>
        <p:sp>
          <p:nvSpPr>
            <p:cNvPr id="45" name="Oval 38"/>
            <p:cNvSpPr>
              <a:spLocks noChangeArrowheads="1"/>
            </p:cNvSpPr>
            <p:nvPr/>
          </p:nvSpPr>
          <p:spPr bwMode="auto">
            <a:xfrm>
              <a:off x="3412" y="2182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46" name="Oval 39"/>
            <p:cNvSpPr>
              <a:spLocks noChangeArrowheads="1"/>
            </p:cNvSpPr>
            <p:nvPr/>
          </p:nvSpPr>
          <p:spPr bwMode="auto">
            <a:xfrm>
              <a:off x="3412" y="2374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47" name="Oval 40"/>
            <p:cNvSpPr>
              <a:spLocks noChangeArrowheads="1"/>
            </p:cNvSpPr>
            <p:nvPr/>
          </p:nvSpPr>
          <p:spPr bwMode="auto">
            <a:xfrm>
              <a:off x="3412" y="2566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48" name="Oval 41"/>
            <p:cNvSpPr>
              <a:spLocks noChangeArrowheads="1"/>
            </p:cNvSpPr>
            <p:nvPr/>
          </p:nvSpPr>
          <p:spPr bwMode="auto">
            <a:xfrm>
              <a:off x="3412" y="2758"/>
              <a:ext cx="864" cy="28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49" name="Oval 42"/>
            <p:cNvSpPr>
              <a:spLocks noChangeArrowheads="1"/>
            </p:cNvSpPr>
            <p:nvPr/>
          </p:nvSpPr>
          <p:spPr bwMode="auto">
            <a:xfrm>
              <a:off x="3460" y="2086"/>
              <a:ext cx="768" cy="192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50" name="Oval 43"/>
            <p:cNvSpPr>
              <a:spLocks noChangeArrowheads="1"/>
            </p:cNvSpPr>
            <p:nvPr/>
          </p:nvSpPr>
          <p:spPr bwMode="auto">
            <a:xfrm>
              <a:off x="3556" y="1990"/>
              <a:ext cx="576" cy="166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51" name="Oval 44"/>
            <p:cNvSpPr>
              <a:spLocks noChangeArrowheads="1"/>
            </p:cNvSpPr>
            <p:nvPr/>
          </p:nvSpPr>
          <p:spPr bwMode="auto">
            <a:xfrm>
              <a:off x="3700" y="1920"/>
              <a:ext cx="288" cy="118"/>
            </a:xfrm>
            <a:prstGeom prst="ellipse">
              <a:avLst/>
            </a:pr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en-US" sz="2800">
                <a:ea typeface="楷体_GB2312" panose="02010609030101010101" pitchFamily="49" charset="-122"/>
              </a:endParaRPr>
            </a:p>
          </p:txBody>
        </p:sp>
        <p:sp>
          <p:nvSpPr>
            <p:cNvPr id="52" name="Freeform 45"/>
            <p:cNvSpPr>
              <a:spLocks noChangeArrowheads="1"/>
            </p:cNvSpPr>
            <p:nvPr/>
          </p:nvSpPr>
          <p:spPr bwMode="auto">
            <a:xfrm>
              <a:off x="3408" y="1951"/>
              <a:ext cx="875" cy="999"/>
            </a:xfrm>
            <a:custGeom>
              <a:avLst/>
              <a:gdLst>
                <a:gd name="T0" fmla="*/ 4 w 875"/>
                <a:gd name="T1" fmla="*/ 999 h 999"/>
                <a:gd name="T2" fmla="*/ 4 w 875"/>
                <a:gd name="T3" fmla="*/ 375 h 999"/>
                <a:gd name="T4" fmla="*/ 29 w 875"/>
                <a:gd name="T5" fmla="*/ 211 h 999"/>
                <a:gd name="T6" fmla="*/ 148 w 875"/>
                <a:gd name="T7" fmla="*/ 87 h 999"/>
                <a:gd name="T8" fmla="*/ 413 w 875"/>
                <a:gd name="T9" fmla="*/ 8 h 999"/>
                <a:gd name="T10" fmla="*/ 580 w 875"/>
                <a:gd name="T11" fmla="*/ 39 h 999"/>
                <a:gd name="T12" fmla="*/ 714 w 875"/>
                <a:gd name="T13" fmla="*/ 93 h 999"/>
                <a:gd name="T14" fmla="*/ 827 w 875"/>
                <a:gd name="T15" fmla="*/ 206 h 999"/>
                <a:gd name="T16" fmla="*/ 868 w 875"/>
                <a:gd name="T17" fmla="*/ 375 h 999"/>
                <a:gd name="T18" fmla="*/ 868 w 875"/>
                <a:gd name="T19" fmla="*/ 951 h 99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75" h="999">
                  <a:moveTo>
                    <a:pt x="4" y="999"/>
                  </a:moveTo>
                  <a:cubicBezTo>
                    <a:pt x="0" y="751"/>
                    <a:pt x="0" y="506"/>
                    <a:pt x="4" y="375"/>
                  </a:cubicBezTo>
                  <a:cubicBezTo>
                    <a:pt x="8" y="244"/>
                    <a:pt x="5" y="259"/>
                    <a:pt x="29" y="211"/>
                  </a:cubicBezTo>
                  <a:cubicBezTo>
                    <a:pt x="53" y="163"/>
                    <a:pt x="84" y="121"/>
                    <a:pt x="148" y="87"/>
                  </a:cubicBezTo>
                  <a:cubicBezTo>
                    <a:pt x="212" y="53"/>
                    <a:pt x="341" y="16"/>
                    <a:pt x="413" y="8"/>
                  </a:cubicBezTo>
                  <a:cubicBezTo>
                    <a:pt x="485" y="0"/>
                    <a:pt x="530" y="25"/>
                    <a:pt x="580" y="39"/>
                  </a:cubicBezTo>
                  <a:cubicBezTo>
                    <a:pt x="630" y="53"/>
                    <a:pt x="673" y="65"/>
                    <a:pt x="714" y="93"/>
                  </a:cubicBezTo>
                  <a:cubicBezTo>
                    <a:pt x="755" y="121"/>
                    <a:pt x="801" y="159"/>
                    <a:pt x="827" y="206"/>
                  </a:cubicBezTo>
                  <a:cubicBezTo>
                    <a:pt x="853" y="253"/>
                    <a:pt x="861" y="251"/>
                    <a:pt x="868" y="375"/>
                  </a:cubicBezTo>
                  <a:cubicBezTo>
                    <a:pt x="875" y="499"/>
                    <a:pt x="872" y="723"/>
                    <a:pt x="868" y="951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46"/>
            <p:cNvSpPr>
              <a:spLocks noChangeArrowheads="1"/>
            </p:cNvSpPr>
            <p:nvPr/>
          </p:nvSpPr>
          <p:spPr bwMode="auto">
            <a:xfrm>
              <a:off x="3548" y="2038"/>
              <a:ext cx="200" cy="960"/>
            </a:xfrm>
            <a:custGeom>
              <a:avLst/>
              <a:gdLst>
                <a:gd name="T0" fmla="*/ 200 w 200"/>
                <a:gd name="T1" fmla="*/ 0 h 960"/>
                <a:gd name="T2" fmla="*/ 56 w 200"/>
                <a:gd name="T3" fmla="*/ 96 h 960"/>
                <a:gd name="T4" fmla="*/ 8 w 200"/>
                <a:gd name="T5" fmla="*/ 288 h 960"/>
                <a:gd name="T6" fmla="*/ 8 w 200"/>
                <a:gd name="T7" fmla="*/ 960 h 96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0" h="960">
                  <a:moveTo>
                    <a:pt x="200" y="0"/>
                  </a:moveTo>
                  <a:cubicBezTo>
                    <a:pt x="144" y="24"/>
                    <a:pt x="88" y="48"/>
                    <a:pt x="56" y="96"/>
                  </a:cubicBezTo>
                  <a:cubicBezTo>
                    <a:pt x="24" y="144"/>
                    <a:pt x="16" y="144"/>
                    <a:pt x="8" y="288"/>
                  </a:cubicBezTo>
                  <a:cubicBezTo>
                    <a:pt x="0" y="432"/>
                    <a:pt x="4" y="696"/>
                    <a:pt x="8" y="960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47"/>
            <p:cNvSpPr>
              <a:spLocks noChangeArrowheads="1"/>
            </p:cNvSpPr>
            <p:nvPr/>
          </p:nvSpPr>
          <p:spPr bwMode="auto">
            <a:xfrm>
              <a:off x="3844" y="1990"/>
              <a:ext cx="295" cy="1042"/>
            </a:xfrm>
            <a:custGeom>
              <a:avLst/>
              <a:gdLst>
                <a:gd name="T0" fmla="*/ 0 w 295"/>
                <a:gd name="T1" fmla="*/ 0 h 1042"/>
                <a:gd name="T2" fmla="*/ 240 w 295"/>
                <a:gd name="T3" fmla="*/ 144 h 1042"/>
                <a:gd name="T4" fmla="*/ 288 w 295"/>
                <a:gd name="T5" fmla="*/ 384 h 1042"/>
                <a:gd name="T6" fmla="*/ 282 w 295"/>
                <a:gd name="T7" fmla="*/ 1042 h 104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5" h="1042">
                  <a:moveTo>
                    <a:pt x="0" y="0"/>
                  </a:moveTo>
                  <a:cubicBezTo>
                    <a:pt x="96" y="40"/>
                    <a:pt x="192" y="80"/>
                    <a:pt x="240" y="144"/>
                  </a:cubicBezTo>
                  <a:cubicBezTo>
                    <a:pt x="288" y="208"/>
                    <a:pt x="281" y="234"/>
                    <a:pt x="288" y="384"/>
                  </a:cubicBezTo>
                  <a:cubicBezTo>
                    <a:pt x="295" y="534"/>
                    <a:pt x="283" y="905"/>
                    <a:pt x="282" y="104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48"/>
            <p:cNvSpPr>
              <a:spLocks noChangeArrowheads="1"/>
            </p:cNvSpPr>
            <p:nvPr/>
          </p:nvSpPr>
          <p:spPr bwMode="auto">
            <a:xfrm>
              <a:off x="3732" y="2014"/>
              <a:ext cx="112" cy="1032"/>
            </a:xfrm>
            <a:custGeom>
              <a:avLst/>
              <a:gdLst>
                <a:gd name="T0" fmla="*/ 112 w 112"/>
                <a:gd name="T1" fmla="*/ 24 h 1032"/>
                <a:gd name="T2" fmla="*/ 16 w 112"/>
                <a:gd name="T3" fmla="*/ 168 h 1032"/>
                <a:gd name="T4" fmla="*/ 16 w 112"/>
                <a:gd name="T5" fmla="*/ 1032 h 103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2" h="1032">
                  <a:moveTo>
                    <a:pt x="112" y="24"/>
                  </a:moveTo>
                  <a:cubicBezTo>
                    <a:pt x="72" y="12"/>
                    <a:pt x="32" y="0"/>
                    <a:pt x="16" y="168"/>
                  </a:cubicBezTo>
                  <a:cubicBezTo>
                    <a:pt x="0" y="336"/>
                    <a:pt x="8" y="684"/>
                    <a:pt x="16" y="103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49"/>
            <p:cNvSpPr>
              <a:spLocks noChangeArrowheads="1"/>
            </p:cNvSpPr>
            <p:nvPr/>
          </p:nvSpPr>
          <p:spPr bwMode="auto">
            <a:xfrm>
              <a:off x="3844" y="2038"/>
              <a:ext cx="113" cy="1016"/>
            </a:xfrm>
            <a:custGeom>
              <a:avLst/>
              <a:gdLst>
                <a:gd name="T0" fmla="*/ 0 w 113"/>
                <a:gd name="T1" fmla="*/ 0 h 1016"/>
                <a:gd name="T2" fmla="*/ 96 w 113"/>
                <a:gd name="T3" fmla="*/ 192 h 1016"/>
                <a:gd name="T4" fmla="*/ 102 w 113"/>
                <a:gd name="T5" fmla="*/ 1016 h 10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3" h="1016">
                  <a:moveTo>
                    <a:pt x="0" y="0"/>
                  </a:moveTo>
                  <a:cubicBezTo>
                    <a:pt x="40" y="12"/>
                    <a:pt x="79" y="23"/>
                    <a:pt x="96" y="192"/>
                  </a:cubicBezTo>
                  <a:cubicBezTo>
                    <a:pt x="113" y="361"/>
                    <a:pt x="101" y="844"/>
                    <a:pt x="102" y="1016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50"/>
            <p:cNvSpPr>
              <a:spLocks noChangeArrowheads="1"/>
            </p:cNvSpPr>
            <p:nvPr/>
          </p:nvSpPr>
          <p:spPr bwMode="auto">
            <a:xfrm>
              <a:off x="3673" y="1610"/>
              <a:ext cx="184" cy="358"/>
            </a:xfrm>
            <a:custGeom>
              <a:avLst/>
              <a:gdLst>
                <a:gd name="T0" fmla="*/ 167 w 184"/>
                <a:gd name="T1" fmla="*/ 358 h 358"/>
                <a:gd name="T2" fmla="*/ 167 w 184"/>
                <a:gd name="T3" fmla="*/ 214 h 358"/>
                <a:gd name="T4" fmla="*/ 65 w 184"/>
                <a:gd name="T5" fmla="*/ 174 h 358"/>
                <a:gd name="T6" fmla="*/ 9 w 184"/>
                <a:gd name="T7" fmla="*/ 118 h 358"/>
                <a:gd name="T8" fmla="*/ 9 w 184"/>
                <a:gd name="T9" fmla="*/ 50 h 358"/>
                <a:gd name="T10" fmla="*/ 65 w 184"/>
                <a:gd name="T11" fmla="*/ 5 h 358"/>
                <a:gd name="T12" fmla="*/ 167 w 184"/>
                <a:gd name="T13" fmla="*/ 22 h 3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4" h="358">
                  <a:moveTo>
                    <a:pt x="167" y="358"/>
                  </a:moveTo>
                  <a:cubicBezTo>
                    <a:pt x="175" y="302"/>
                    <a:pt x="184" y="245"/>
                    <a:pt x="167" y="214"/>
                  </a:cubicBezTo>
                  <a:cubicBezTo>
                    <a:pt x="150" y="183"/>
                    <a:pt x="91" y="190"/>
                    <a:pt x="65" y="174"/>
                  </a:cubicBezTo>
                  <a:cubicBezTo>
                    <a:pt x="39" y="158"/>
                    <a:pt x="18" y="139"/>
                    <a:pt x="9" y="118"/>
                  </a:cubicBezTo>
                  <a:cubicBezTo>
                    <a:pt x="0" y="97"/>
                    <a:pt x="0" y="69"/>
                    <a:pt x="9" y="50"/>
                  </a:cubicBezTo>
                  <a:cubicBezTo>
                    <a:pt x="18" y="31"/>
                    <a:pt x="39" y="10"/>
                    <a:pt x="65" y="5"/>
                  </a:cubicBezTo>
                  <a:cubicBezTo>
                    <a:pt x="91" y="0"/>
                    <a:pt x="146" y="19"/>
                    <a:pt x="167" y="22"/>
                  </a:cubicBezTo>
                </a:path>
              </a:pathLst>
            </a:custGeom>
            <a:noFill/>
            <a:ln w="9525">
              <a:solidFill>
                <a:srgbClr val="80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8" name="圆角矩形 57"/>
          <p:cNvSpPr/>
          <p:nvPr/>
        </p:nvSpPr>
        <p:spPr>
          <a:xfrm>
            <a:off x="2592698" y="753928"/>
            <a:ext cx="1254993" cy="406531"/>
          </a:xfrm>
          <a:prstGeom prst="roundRect">
            <a:avLst/>
          </a:prstGeom>
          <a:solidFill>
            <a:schemeClr val="accent6">
              <a:lumMod val="60000"/>
              <a:lumOff val="4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4919180" y="747758"/>
            <a:ext cx="1235892" cy="406531"/>
          </a:xfrm>
          <a:prstGeom prst="roundRect">
            <a:avLst/>
          </a:prstGeom>
          <a:solidFill>
            <a:schemeClr val="accent6">
              <a:lumMod val="60000"/>
              <a:lumOff val="4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下弧形箭头 63"/>
          <p:cNvSpPr/>
          <p:nvPr/>
        </p:nvSpPr>
        <p:spPr>
          <a:xfrm rot="1515574" flipV="1">
            <a:off x="6053388" y="1329586"/>
            <a:ext cx="1084242" cy="141299"/>
          </a:xfrm>
          <a:prstGeom prst="curvedUpArrow">
            <a:avLst>
              <a:gd name="adj1" fmla="val 25000"/>
              <a:gd name="adj2" fmla="val 50000"/>
              <a:gd name="adj3" fmla="val 79406"/>
            </a:avLst>
          </a:prstGeom>
          <a:solidFill>
            <a:srgbClr val="7030A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下弧形箭头 64"/>
          <p:cNvSpPr/>
          <p:nvPr/>
        </p:nvSpPr>
        <p:spPr>
          <a:xfrm rot="8928929" flipV="1">
            <a:off x="1486446" y="1235740"/>
            <a:ext cx="1111999" cy="337032"/>
          </a:xfrm>
          <a:prstGeom prst="curvedUpArrow">
            <a:avLst>
              <a:gd name="adj1" fmla="val 25000"/>
              <a:gd name="adj2" fmla="val 50000"/>
              <a:gd name="adj3" fmla="val 79406"/>
            </a:avLst>
          </a:prstGeom>
          <a:solidFill>
            <a:srgbClr val="7030A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71600" y="1274943"/>
            <a:ext cx="763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物体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055647" y="1454711"/>
            <a:ext cx="763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鸽巢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171641" y="1638155"/>
            <a:ext cx="4824536" cy="1583963"/>
            <a:chOff x="2897228" y="1343360"/>
            <a:chExt cx="4213298" cy="1339961"/>
          </a:xfrm>
        </p:grpSpPr>
        <p:sp>
          <p:nvSpPr>
            <p:cNvPr id="69" name="MH_Text_1"/>
            <p:cNvSpPr>
              <a:spLocks noChangeAspect="1"/>
            </p:cNvSpPr>
            <p:nvPr>
              <p:custDataLst>
                <p:tags r:id="rId2"/>
              </p:custDataLst>
            </p:nvPr>
          </p:nvSpPr>
          <p:spPr>
            <a:xfrm>
              <a:off x="2897228" y="1451047"/>
              <a:ext cx="4213298" cy="1232274"/>
            </a:xfrm>
            <a:prstGeom prst="roundRect">
              <a:avLst>
                <a:gd name="adj" fmla="val 1429"/>
              </a:avLst>
            </a:prstGeom>
            <a:noFill/>
            <a:ln w="3175">
              <a:solidFill>
                <a:srgbClr val="D5D5D5"/>
              </a:solidFill>
              <a:prstDash val="soli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lIns="216000" tIns="540000" rIns="216000" bIns="270000" anchor="ctr">
              <a:noAutofit/>
            </a:bodyPr>
            <a:lstStyle/>
            <a:p>
              <a:pPr algn="just">
                <a:lnSpc>
                  <a:spcPct val="170000"/>
                </a:lnSpc>
                <a:spcBef>
                  <a:spcPts val="450"/>
                </a:spcBef>
                <a:spcAft>
                  <a:spcPts val="450"/>
                </a:spcAft>
                <a:defRPr/>
              </a:pPr>
              <a:r>
                <a:rPr lang="zh-CN" altLang="en-US" sz="2000" b="1" dirty="0">
                  <a:solidFill>
                    <a:srgbClr val="45454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物体的个数大于鸽巢的个数，不论怎么飞，总有一个鸽巢至少飞进两只鸽子。</a:t>
              </a:r>
              <a:endParaRPr lang="zh-CN" altLang="en-US" sz="2000" b="1" dirty="0">
                <a:solidFill>
                  <a:srgbClr val="45454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MH_Other_1"/>
            <p:cNvSpPr/>
            <p:nvPr>
              <p:custDataLst>
                <p:tags r:id="rId3"/>
              </p:custDataLst>
            </p:nvPr>
          </p:nvSpPr>
          <p:spPr>
            <a:xfrm>
              <a:off x="3465910" y="1346597"/>
              <a:ext cx="207169" cy="90488"/>
            </a:xfrm>
            <a:custGeom>
              <a:avLst/>
              <a:gdLst>
                <a:gd name="connsiteX0" fmla="*/ 131005 w 311731"/>
                <a:gd name="connsiteY0" fmla="*/ 0 h 121823"/>
                <a:gd name="connsiteX1" fmla="*/ 180725 w 311731"/>
                <a:gd name="connsiteY1" fmla="*/ 0 h 121823"/>
                <a:gd name="connsiteX2" fmla="*/ 205433 w 311731"/>
                <a:gd name="connsiteY2" fmla="*/ 4162 h 121823"/>
                <a:gd name="connsiteX3" fmla="*/ 309453 w 311731"/>
                <a:gd name="connsiteY3" fmla="*/ 109253 h 121823"/>
                <a:gd name="connsiteX4" fmla="*/ 311731 w 311731"/>
                <a:gd name="connsiteY4" fmla="*/ 121823 h 121823"/>
                <a:gd name="connsiteX5" fmla="*/ 0 w 311731"/>
                <a:gd name="connsiteY5" fmla="*/ 121823 h 121823"/>
                <a:gd name="connsiteX6" fmla="*/ 2277 w 311731"/>
                <a:gd name="connsiteY6" fmla="*/ 109253 h 121823"/>
                <a:gd name="connsiteX7" fmla="*/ 106298 w 311731"/>
                <a:gd name="connsiteY7" fmla="*/ 4162 h 121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1731" h="121823">
                  <a:moveTo>
                    <a:pt x="131005" y="0"/>
                  </a:moveTo>
                  <a:lnTo>
                    <a:pt x="180725" y="0"/>
                  </a:lnTo>
                  <a:lnTo>
                    <a:pt x="205433" y="4162"/>
                  </a:lnTo>
                  <a:cubicBezTo>
                    <a:pt x="252408" y="20443"/>
                    <a:pt x="290475" y="59254"/>
                    <a:pt x="309453" y="109253"/>
                  </a:cubicBezTo>
                  <a:lnTo>
                    <a:pt x="311731" y="121823"/>
                  </a:lnTo>
                  <a:lnTo>
                    <a:pt x="0" y="121823"/>
                  </a:lnTo>
                  <a:lnTo>
                    <a:pt x="2277" y="109253"/>
                  </a:lnTo>
                  <a:cubicBezTo>
                    <a:pt x="21256" y="59254"/>
                    <a:pt x="59323" y="20443"/>
                    <a:pt x="106298" y="4162"/>
                  </a:cubicBezTo>
                  <a:close/>
                </a:path>
              </a:pathLst>
            </a:custGeom>
            <a:gradFill>
              <a:gsLst>
                <a:gs pos="0">
                  <a:srgbClr val="36305A"/>
                </a:gs>
                <a:gs pos="49000">
                  <a:srgbClr val="7A71B3"/>
                </a:gs>
                <a:gs pos="100000">
                  <a:srgbClr val="36305A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050" dirty="0">
                <a:latin typeface="微软雅黑" panose="020B0503020204020204" pitchFamily="34" charset="-122"/>
              </a:endParaRPr>
            </a:p>
          </p:txBody>
        </p:sp>
        <p:sp>
          <p:nvSpPr>
            <p:cNvPr id="71" name="MH_Other_2"/>
            <p:cNvSpPr/>
            <p:nvPr>
              <p:custDataLst>
                <p:tags r:id="rId4"/>
              </p:custDataLst>
            </p:nvPr>
          </p:nvSpPr>
          <p:spPr>
            <a:xfrm>
              <a:off x="5211366" y="1346597"/>
              <a:ext cx="196453" cy="90488"/>
            </a:xfrm>
            <a:custGeom>
              <a:avLst/>
              <a:gdLst>
                <a:gd name="connsiteX0" fmla="*/ 145370 w 318081"/>
                <a:gd name="connsiteY0" fmla="*/ 0 h 130555"/>
                <a:gd name="connsiteX1" fmla="*/ 172710 w 318081"/>
                <a:gd name="connsiteY1" fmla="*/ 0 h 130555"/>
                <a:gd name="connsiteX2" fmla="*/ 209618 w 318081"/>
                <a:gd name="connsiteY2" fmla="*/ 6428 h 130555"/>
                <a:gd name="connsiteX3" fmla="*/ 315757 w 318081"/>
                <a:gd name="connsiteY3" fmla="*/ 117294 h 130555"/>
                <a:gd name="connsiteX4" fmla="*/ 318081 w 318081"/>
                <a:gd name="connsiteY4" fmla="*/ 130555 h 130555"/>
                <a:gd name="connsiteX5" fmla="*/ 0 w 318081"/>
                <a:gd name="connsiteY5" fmla="*/ 130555 h 130555"/>
                <a:gd name="connsiteX6" fmla="*/ 2324 w 318081"/>
                <a:gd name="connsiteY6" fmla="*/ 117294 h 130555"/>
                <a:gd name="connsiteX7" fmla="*/ 108463 w 318081"/>
                <a:gd name="connsiteY7" fmla="*/ 6428 h 130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8081" h="130555">
                  <a:moveTo>
                    <a:pt x="145370" y="0"/>
                  </a:moveTo>
                  <a:lnTo>
                    <a:pt x="172710" y="0"/>
                  </a:lnTo>
                  <a:lnTo>
                    <a:pt x="209618" y="6428"/>
                  </a:lnTo>
                  <a:cubicBezTo>
                    <a:pt x="257550" y="23604"/>
                    <a:pt x="296392" y="64548"/>
                    <a:pt x="315757" y="117294"/>
                  </a:cubicBezTo>
                  <a:lnTo>
                    <a:pt x="318081" y="130555"/>
                  </a:lnTo>
                  <a:lnTo>
                    <a:pt x="0" y="130555"/>
                  </a:lnTo>
                  <a:lnTo>
                    <a:pt x="2324" y="117294"/>
                  </a:lnTo>
                  <a:cubicBezTo>
                    <a:pt x="21689" y="64548"/>
                    <a:pt x="60531" y="23604"/>
                    <a:pt x="108463" y="6428"/>
                  </a:cubicBezTo>
                  <a:close/>
                </a:path>
              </a:pathLst>
            </a:custGeom>
            <a:gradFill>
              <a:gsLst>
                <a:gs pos="0">
                  <a:srgbClr val="36305A"/>
                </a:gs>
                <a:gs pos="49000">
                  <a:srgbClr val="7A71B3"/>
                </a:gs>
                <a:gs pos="100000">
                  <a:srgbClr val="36305A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1050" dirty="0">
                <a:latin typeface="微软雅黑" panose="020B0503020204020204" pitchFamily="34" charset="-122"/>
              </a:endParaRPr>
            </a:p>
          </p:txBody>
        </p:sp>
        <p:sp>
          <p:nvSpPr>
            <p:cNvPr id="72" name="MH_SubTitle_1"/>
            <p:cNvSpPr/>
            <p:nvPr>
              <p:custDataLst>
                <p:tags r:id="rId5"/>
              </p:custDataLst>
            </p:nvPr>
          </p:nvSpPr>
          <p:spPr>
            <a:xfrm>
              <a:off x="3569495" y="1343360"/>
              <a:ext cx="1731169" cy="486965"/>
            </a:xfrm>
            <a:custGeom>
              <a:avLst/>
              <a:gdLst>
                <a:gd name="connsiteX0" fmla="*/ 0 w 2600830"/>
                <a:gd name="connsiteY0" fmla="*/ 0 h 649288"/>
                <a:gd name="connsiteX1" fmla="*/ 2600830 w 2600830"/>
                <a:gd name="connsiteY1" fmla="*/ 0 h 649288"/>
                <a:gd name="connsiteX2" fmla="*/ 2520047 w 2600830"/>
                <a:gd name="connsiteY2" fmla="*/ 89402 h 649288"/>
                <a:gd name="connsiteX3" fmla="*/ 1945040 w 2600830"/>
                <a:gd name="connsiteY3" fmla="*/ 646112 h 649288"/>
                <a:gd name="connsiteX4" fmla="*/ 648052 w 2600830"/>
                <a:gd name="connsiteY4" fmla="*/ 649287 h 649288"/>
                <a:gd name="connsiteX5" fmla="*/ 77908 w 2600830"/>
                <a:gd name="connsiteY5" fmla="*/ 84156 h 649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0830" h="649288">
                  <a:moveTo>
                    <a:pt x="0" y="0"/>
                  </a:moveTo>
                  <a:lnTo>
                    <a:pt x="2600830" y="0"/>
                  </a:lnTo>
                  <a:lnTo>
                    <a:pt x="2520047" y="89402"/>
                  </a:lnTo>
                  <a:cubicBezTo>
                    <a:pt x="2351572" y="318525"/>
                    <a:pt x="2323328" y="645186"/>
                    <a:pt x="1945040" y="646112"/>
                  </a:cubicBezTo>
                  <a:lnTo>
                    <a:pt x="648052" y="649287"/>
                  </a:lnTo>
                  <a:cubicBezTo>
                    <a:pt x="269764" y="650213"/>
                    <a:pt x="245977" y="310819"/>
                    <a:pt x="77908" y="8415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F98C8"/>
                </a:gs>
                <a:gs pos="26000">
                  <a:srgbClr val="C5C1DD"/>
                </a:gs>
                <a:gs pos="100000">
                  <a:srgbClr val="9F98C8"/>
                </a:gs>
              </a:gsLst>
              <a:lin ang="5400000" scaled="0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2100" b="1" dirty="0">
                <a:solidFill>
                  <a:srgbClr val="635B9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6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23" y="84527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35802E-6 L 0.05313 0.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6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35802E-6 L 0.11354 0.3907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7" y="1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35802E-6 L 0.19167 0.403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83" y="20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35802E-6 L -0.31771 0.3833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85" y="19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35802E-6 L -0.24167 0.3851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83" y="1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4" grpId="0" animBg="1"/>
      <p:bldP spid="65" grpId="0" animBg="1"/>
      <p:bldP spid="66" grpId="0"/>
      <p:bldP spid="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58621" y="1710053"/>
            <a:ext cx="3374523" cy="2796519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67544" y="703461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63888" y="1418461"/>
            <a:ext cx="324243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鸽巢问题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560" y="2067694"/>
            <a:ext cx="4464496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先要分清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鸽巢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所分的物体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，再看清它们的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07114" y="3296910"/>
            <a:ext cx="4008902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巧妙建造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鸽巢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，使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鸽巢比要分的物体少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681736" y="1475785"/>
            <a:ext cx="735314" cy="389060"/>
          </a:xfrm>
          <a:prstGeom prst="roundRect">
            <a:avLst/>
          </a:prstGeom>
          <a:solidFill>
            <a:srgbClr val="00B762">
              <a:alpha val="54000"/>
            </a:srgbClr>
          </a:solidFill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161983" y="2571750"/>
            <a:ext cx="1288209" cy="1883478"/>
            <a:chOff x="877807" y="1502666"/>
            <a:chExt cx="1763827" cy="2805945"/>
          </a:xfrm>
        </p:grpSpPr>
        <p:sp>
          <p:nvSpPr>
            <p:cNvPr id="25" name="空心弧 24"/>
            <p:cNvSpPr/>
            <p:nvPr/>
          </p:nvSpPr>
          <p:spPr>
            <a:xfrm rot="5400000">
              <a:off x="932508" y="1502666"/>
              <a:ext cx="1473015" cy="1473015"/>
            </a:xfrm>
            <a:prstGeom prst="blockArc">
              <a:avLst>
                <a:gd name="adj1" fmla="val 10800000"/>
                <a:gd name="adj2" fmla="val 10729609"/>
                <a:gd name="adj3" fmla="val 14279"/>
              </a:avLst>
            </a:prstGeom>
            <a:gradFill flip="none" rotWithShape="1">
              <a:gsLst>
                <a:gs pos="0">
                  <a:sysClr val="windowText" lastClr="000000">
                    <a:lumMod val="65000"/>
                    <a:lumOff val="35000"/>
                    <a:shade val="30000"/>
                    <a:satMod val="115000"/>
                  </a:sysClr>
                </a:gs>
                <a:gs pos="53000">
                  <a:sysClr val="windowText" lastClr="000000">
                    <a:lumMod val="65000"/>
                    <a:lumOff val="35000"/>
                    <a:shade val="67500"/>
                    <a:satMod val="115000"/>
                  </a:sysClr>
                </a:gs>
                <a:gs pos="81000">
                  <a:sysClr val="window" lastClr="FFFFFF">
                    <a:lumMod val="6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空心弧 25"/>
            <p:cNvSpPr/>
            <p:nvPr/>
          </p:nvSpPr>
          <p:spPr>
            <a:xfrm rot="14188940">
              <a:off x="917306" y="1502666"/>
              <a:ext cx="1473015" cy="1473015"/>
            </a:xfrm>
            <a:prstGeom prst="blockArc">
              <a:avLst>
                <a:gd name="adj1" fmla="val 19736205"/>
                <a:gd name="adj2" fmla="val 8921263"/>
                <a:gd name="adj3" fmla="val 15125"/>
              </a:avLst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46050" h="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1669016" y="2989380"/>
              <a:ext cx="0" cy="526076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</p:cxnSp>
        <p:sp>
          <p:nvSpPr>
            <p:cNvPr id="28" name="椭圆 27"/>
            <p:cNvSpPr/>
            <p:nvPr/>
          </p:nvSpPr>
          <p:spPr>
            <a:xfrm>
              <a:off x="1621545" y="3547081"/>
              <a:ext cx="105216" cy="105216"/>
            </a:xfrm>
            <a:prstGeom prst="ellipse">
              <a:avLst/>
            </a:prstGeom>
            <a:noFill/>
            <a:ln w="38100" cap="flat" cmpd="sng" algn="ctr">
              <a:solidFill>
                <a:srgbClr val="0070C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TextBox 50"/>
            <p:cNvSpPr txBox="1"/>
            <p:nvPr/>
          </p:nvSpPr>
          <p:spPr>
            <a:xfrm flipH="1">
              <a:off x="877807" y="3730882"/>
              <a:ext cx="1763827" cy="577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rgbClr val="0070C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一定有</a:t>
              </a:r>
              <a:endParaRPr kumimoji="0" lang="zh-CN" altLang="en-US" sz="240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53"/>
            <p:cNvSpPr txBox="1"/>
            <p:nvPr/>
          </p:nvSpPr>
          <p:spPr>
            <a:xfrm flipH="1">
              <a:off x="1102655" y="2054685"/>
              <a:ext cx="1137388" cy="577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0" cap="none" spc="0" normalizeH="0" baseline="0" noProof="0">
                  <a:ln w="18415" cmpd="sng">
                    <a:noFill/>
                    <a:prstDash val="solid"/>
                  </a:ln>
                  <a:solidFill>
                    <a:srgbClr val="0070C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总有</a:t>
              </a:r>
              <a:endParaRPr kumimoji="0" lang="zh-CN" altLang="en-US" sz="240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0070C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599182" y="2492056"/>
            <a:ext cx="2003544" cy="1940584"/>
            <a:chOff x="2488345" y="2448261"/>
            <a:chExt cx="2754170" cy="2691197"/>
          </a:xfrm>
        </p:grpSpPr>
        <p:sp>
          <p:nvSpPr>
            <p:cNvPr id="32" name="空心弧 31"/>
            <p:cNvSpPr/>
            <p:nvPr/>
          </p:nvSpPr>
          <p:spPr>
            <a:xfrm rot="5400000">
              <a:off x="2840002" y="2448262"/>
              <a:ext cx="1473015" cy="1473015"/>
            </a:xfrm>
            <a:prstGeom prst="blockArc">
              <a:avLst>
                <a:gd name="adj1" fmla="val 10800000"/>
                <a:gd name="adj2" fmla="val 10729609"/>
                <a:gd name="adj3" fmla="val 14279"/>
              </a:avLst>
            </a:prstGeom>
            <a:gradFill flip="none" rotWithShape="1">
              <a:gsLst>
                <a:gs pos="0">
                  <a:sysClr val="windowText" lastClr="000000">
                    <a:lumMod val="65000"/>
                    <a:lumOff val="35000"/>
                    <a:shade val="30000"/>
                    <a:satMod val="115000"/>
                  </a:sysClr>
                </a:gs>
                <a:gs pos="53000">
                  <a:sysClr val="windowText" lastClr="000000">
                    <a:lumMod val="65000"/>
                    <a:lumOff val="35000"/>
                    <a:shade val="67500"/>
                    <a:satMod val="115000"/>
                  </a:sysClr>
                </a:gs>
                <a:gs pos="81000">
                  <a:sysClr val="window" lastClr="FFFFFF">
                    <a:lumMod val="6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空心弧 32"/>
            <p:cNvSpPr/>
            <p:nvPr/>
          </p:nvSpPr>
          <p:spPr>
            <a:xfrm rot="14188940">
              <a:off x="2840001" y="2448261"/>
              <a:ext cx="1473015" cy="1473015"/>
            </a:xfrm>
            <a:prstGeom prst="blockArc">
              <a:avLst>
                <a:gd name="adj1" fmla="val 19736205"/>
                <a:gd name="adj2" fmla="val 16559996"/>
                <a:gd name="adj3" fmla="val 13739"/>
              </a:avLst>
            </a:prstGeom>
            <a:gradFill flip="none" rotWithShape="1">
              <a:gsLst>
                <a:gs pos="0">
                  <a:srgbClr val="00B050">
                    <a:shade val="30000"/>
                    <a:satMod val="115000"/>
                  </a:srgbClr>
                </a:gs>
                <a:gs pos="50000">
                  <a:srgbClr val="00B050">
                    <a:shade val="67500"/>
                    <a:satMod val="115000"/>
                  </a:srgbClr>
                </a:gs>
                <a:gs pos="100000">
                  <a:srgbClr val="00B05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46050" h="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3576510" y="3921278"/>
              <a:ext cx="0" cy="526076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</p:cxnSp>
        <p:sp>
          <p:nvSpPr>
            <p:cNvPr id="35" name="椭圆 34"/>
            <p:cNvSpPr/>
            <p:nvPr/>
          </p:nvSpPr>
          <p:spPr>
            <a:xfrm>
              <a:off x="3523902" y="4447354"/>
              <a:ext cx="105216" cy="105216"/>
            </a:xfrm>
            <a:prstGeom prst="ellipse">
              <a:avLst/>
            </a:prstGeom>
            <a:noFill/>
            <a:ln w="381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TextBox 60"/>
            <p:cNvSpPr txBox="1"/>
            <p:nvPr/>
          </p:nvSpPr>
          <p:spPr>
            <a:xfrm flipH="1">
              <a:off x="2488345" y="4601661"/>
              <a:ext cx="2754170" cy="537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0" cap="none" spc="0" normalizeH="0" baseline="0" noProof="0">
                  <a:ln w="18415" cmpd="sng">
                    <a:noFill/>
                    <a:prstDash val="solid"/>
                  </a:ln>
                  <a:solidFill>
                    <a:srgbClr val="00B05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等于或多于</a:t>
              </a:r>
              <a:endParaRPr kumimoji="0" lang="zh-CN" altLang="en-US" sz="240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63"/>
            <p:cNvSpPr txBox="1"/>
            <p:nvPr/>
          </p:nvSpPr>
          <p:spPr>
            <a:xfrm flipH="1">
              <a:off x="3007815" y="2982027"/>
              <a:ext cx="1137387" cy="537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0" cap="none" spc="0" normalizeH="0" baseline="0" noProof="0">
                  <a:ln w="18415" cmpd="sng">
                    <a:noFill/>
                    <a:prstDash val="solid"/>
                  </a:ln>
                  <a:solidFill>
                    <a:srgbClr val="00B05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至少</a:t>
              </a:r>
              <a:endParaRPr kumimoji="0" lang="zh-CN" altLang="en-US" sz="2400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rgbClr val="00B0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3310099" y="1459744"/>
            <a:ext cx="681455" cy="389060"/>
          </a:xfrm>
          <a:prstGeom prst="roundRect">
            <a:avLst/>
          </a:prstGeom>
          <a:solidFill>
            <a:srgbClr val="00B762">
              <a:alpha val="54000"/>
            </a:srgbClr>
          </a:solidFill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6270953" y="1848804"/>
            <a:ext cx="2356713" cy="1600107"/>
          </a:xfrm>
          <a:prstGeom prst="wedgeEllipseCallout">
            <a:avLst>
              <a:gd name="adj1" fmla="val -46344"/>
              <a:gd name="adj2" fmla="val -359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“总有” 和 “至少”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是什么意思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5125"/>
          <p:cNvSpPr>
            <a:spLocks noChangeArrowheads="1"/>
          </p:cNvSpPr>
          <p:nvPr/>
        </p:nvSpPr>
        <p:spPr bwMode="auto">
          <a:xfrm>
            <a:off x="658331" y="832511"/>
            <a:ext cx="7658085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支铅笔放进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个笔筒中，不管怎么放，总有一个笔筒里至少有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铅笔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你知道这是为什么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4"/>
          <p:cNvSpPr>
            <a:spLocks noChangeArrowheads="1"/>
          </p:cNvSpPr>
          <p:nvPr/>
        </p:nvSpPr>
        <p:spPr bwMode="auto">
          <a:xfrm>
            <a:off x="467544" y="647442"/>
            <a:ext cx="8110553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把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支铅笔放进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个笔筒中，不管怎么放，总有一个笔筒里至少有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支铅笔。你知道这是为什么吗？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25" descr="u5jx01_3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114" y="1925917"/>
            <a:ext cx="2839307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4644008" y="2170592"/>
            <a:ext cx="3007622" cy="1080120"/>
          </a:xfrm>
          <a:prstGeom prst="wedgeRoundRectCallout">
            <a:avLst>
              <a:gd name="adj1" fmla="val 50094"/>
              <a:gd name="adj2" fmla="val 82871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动手摆一摆，小组讨论，展示分得情况，看哪一组最先得出结论？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6198" y="3322719"/>
            <a:ext cx="882898" cy="126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E:\R六数下\上课课件\笔筒_后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075806"/>
            <a:ext cx="13049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E:\R六数下\上课课件\笔筒_后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329" y="3075806"/>
            <a:ext cx="13049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3" descr="E:\R六数下\上课课件\笔筒_后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804" y="3075806"/>
            <a:ext cx="13049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5" descr="E:\R六数下\上课课件\笔绿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818" y="539849"/>
            <a:ext cx="233362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7" descr="E:\R六数下\上课课件\笔粉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830" y="566837"/>
            <a:ext cx="260350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8" descr="E:\R六数下\上课课件\笔蓝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155" y="570012"/>
            <a:ext cx="266700" cy="241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6" descr="E:\R六数下\上课课件\笔橙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7155" y="563662"/>
            <a:ext cx="269875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4" descr="E:\R六数下\上课课件\笔筒_前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231877"/>
            <a:ext cx="1304925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4" descr="E:\R六数下\上课课件\笔筒_前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329" y="3231877"/>
            <a:ext cx="1304925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4" descr="E:\R六数下\上课课件\笔筒_前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804" y="3231877"/>
            <a:ext cx="1304925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1761802" y="1487765"/>
            <a:ext cx="4414837" cy="442674"/>
          </a:xfrm>
          <a:prstGeom prst="wedgeRoundRectCallout">
            <a:avLst>
              <a:gd name="adj1" fmla="val -53949"/>
              <a:gd name="adj2" fmla="val 1384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可以把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支铅笔都放在左边的笔筒里。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05" y="1709102"/>
            <a:ext cx="1104039" cy="1582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73928E-6 L -0.08507 4.73928E-6 C -0.12326 4.73928E-6 -0.16927 0.08485 -0.16927 0.15396 L -0.16927 0.30885 " pathEditMode="relative" rAng="0" ptsTypes="FfFF">
                                      <p:cBhvr>
                                        <p:cTn id="1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72" y="15427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45881E-6 L -0.16337 3.45881E-6 C -0.23628 3.45881E-6 -0.32534 0.08824 -0.32534 0.15982 L -0.32534 0.32089 " pathEditMode="relative" rAng="0" ptsTypes="FfFF">
                                      <p:cBhvr>
                                        <p:cTn id="1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67" y="1604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80000">
                                      <p:cBhvr>
                                        <p:cTn id="1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11111E-6 -2.35421E-6 L -0.01476 0.32213 " pathEditMode="relative" rAng="0" ptsTypes="AA">
                                      <p:cBhvr>
                                        <p:cTn id="20" dur="1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7" y="1610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600000">
                                      <p:cBhvr>
                                        <p:cTn id="22" dur="1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18143E-6 L -0.24896 -2.18143E-6 C -0.36077 -2.18143E-6 -0.49723 0.08763 -0.49723 0.15921 L -0.49723 0.31997 " pathEditMode="relative" rAng="0" ptsTypes="FfFF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61" y="1598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E:\R六数下\上课课件\笔筒_后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888" y="2932410"/>
            <a:ext cx="13049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E:\R六数下\上课课件\笔筒_后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513" y="2932410"/>
            <a:ext cx="13049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3" descr="E:\R六数下\上课课件\笔筒_后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988" y="2932410"/>
            <a:ext cx="13049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E:\R六数下\上课课件\笔绿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00000">
            <a:off x="2109788" y="1613198"/>
            <a:ext cx="23495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7" descr="E:\R六数下\上课课件\笔粉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0000">
            <a:off x="2736850" y="1592560"/>
            <a:ext cx="260350" cy="243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8" descr="E:\R六数下\上课课件\笔蓝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">
            <a:off x="2403475" y="1592560"/>
            <a:ext cx="266700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6" descr="E:\R六数下\上课课件\笔橙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0000">
            <a:off x="3005138" y="1621135"/>
            <a:ext cx="269875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4" descr="E:\R六数下\上课课件\笔筒_前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888" y="3114973"/>
            <a:ext cx="1304925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4" descr="E:\R六数下\上课课件\笔筒_前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513" y="3114973"/>
            <a:ext cx="1304925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4" descr="E:\R六数下\上课课件\笔筒_前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988" y="3114973"/>
            <a:ext cx="1304925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1835696" y="742004"/>
            <a:ext cx="5771157" cy="783193"/>
          </a:xfrm>
          <a:prstGeom prst="wedgeRoundRectCallout">
            <a:avLst>
              <a:gd name="adj1" fmla="val -53949"/>
              <a:gd name="adj2" fmla="val 4181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也可以在左边笔筒里放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支，中间笔筒里放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支，右边不放。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25" y="1133600"/>
            <a:ext cx="1104039" cy="1582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34568E-6 C 0.00174 -0.01543 -0.00017 0.00463 0.004 -0.04692 C 0.00816 -0.09846 0.00868 -0.15247 0.01806 -0.20247 C 0.02136 -0.22006 0.02709 -0.24352 0.03611 -0.25432 C 0.04341 -0.26297 0.06372 -0.26513 0.0717 -0.26636 C 0.11337 -0.26821 0.14983 -0.27315 0.18785 -0.25062 C 0.19879 -0.23951 0.20035 -0.24136 0.20608 -0.22284 C 0.21181 -0.20432 0.21337 -0.17809 0.2165 -0.15895 C 0.22118 -0.13179 0.22934 -0.08241 0.23368 -0.05988 C 0.23889 -0.03025 0.24497 0.00648 0.24723 0.01975 " pathEditMode="relative" rAng="0" ptsTypes="fsffffsfff">
                                      <p:cBhvr>
                                        <p:cTn id="14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0" y="-12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E:\R六数下\上课课件\笔筒_后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351" y="2980642"/>
            <a:ext cx="13049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E:\R六数下\上课课件\笔筒_后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976" y="2980642"/>
            <a:ext cx="13049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3" descr="E:\R六数下\上课课件\笔筒_后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451" y="2980642"/>
            <a:ext cx="13049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E:\R六数下\上课课件\笔绿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00000">
            <a:off x="2130251" y="1661430"/>
            <a:ext cx="23495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7" descr="E:\R六数下\上课课件\笔粉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80000">
            <a:off x="2757313" y="1640792"/>
            <a:ext cx="260350" cy="243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8" descr="E:\R六数下\上课课件\笔蓝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">
            <a:off x="2423938" y="1640792"/>
            <a:ext cx="266700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4" descr="E:\R六数下\上课课件\笔筒_前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351" y="3163205"/>
            <a:ext cx="1304925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6" descr="E:\R六数下\上课课件\笔橙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0000">
            <a:off x="5284613" y="1772555"/>
            <a:ext cx="269875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4" descr="E:\R六数下\上课课件\笔筒_前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976" y="3163205"/>
            <a:ext cx="1304925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3" name="Picture 4" descr="E:\R六数下\上课课件\笔筒_前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451" y="3163205"/>
            <a:ext cx="1304925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AutoShape 27"/>
          <p:cNvSpPr>
            <a:spLocks noChangeArrowheads="1"/>
          </p:cNvSpPr>
          <p:nvPr/>
        </p:nvSpPr>
        <p:spPr bwMode="auto">
          <a:xfrm>
            <a:off x="2132717" y="580260"/>
            <a:ext cx="5267101" cy="783193"/>
          </a:xfrm>
          <a:prstGeom prst="wedgeRoundRectCallout">
            <a:avLst>
              <a:gd name="adj1" fmla="val -53949"/>
              <a:gd name="adj2" fmla="val 4181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可以在左边笔筒里放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支，中间笔筒里 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支，右边不放。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917576"/>
            <a:ext cx="1104039" cy="1582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4.44444E-6 C -0.00052 -0.01451 0.00104 0.00216 0.00104 -0.04784 C 0.00104 -0.09784 1.38889E-6 -0.1534 0.00989 -0.2034 C 0.01267 -0.22099 0.02239 -0.24352 0.02986 -0.25433 C 0.03594 -0.26297 0.05885 -0.28272 0.06562 -0.28396 C 0.10035 -0.28581 0.12048 -0.28797 0.15208 -0.26544 C 0.16128 -0.25433 0.16667 -0.24136 0.17153 -0.22284 C 0.17621 -0.20433 0.18542 -0.14939 0.18802 -0.13025 C 0.19219 -0.08766 0.19114 -0.01544 0.19114 0.01697 " pathEditMode="relative" rAng="0" ptsTypes="AAAAAAAAA">
                                      <p:cBhvr>
                                        <p:cTn id="13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49" y="-1342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15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E:\R六数下\上课课件\笔筒_后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559" y="2940471"/>
            <a:ext cx="13049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E:\R六数下\上课课件\笔筒_后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184" y="2940471"/>
            <a:ext cx="13049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3" descr="E:\R六数下\上课课件\笔筒_后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659" y="2940471"/>
            <a:ext cx="1304925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E:\R六数下\上课课件\笔绿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00000">
            <a:off x="1989459" y="1621259"/>
            <a:ext cx="23495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8" descr="E:\R六数下\上课课件\笔蓝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000">
            <a:off x="2283146" y="1600621"/>
            <a:ext cx="266700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4" descr="E:\R六数下\上课课件\笔筒_前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559" y="3123034"/>
            <a:ext cx="1304925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6" descr="E:\R六数下\上课课件\笔橙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0000">
            <a:off x="5143821" y="1732384"/>
            <a:ext cx="269875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 descr="E:\R六数下\上课课件\笔粉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80000">
            <a:off x="4364359" y="1684759"/>
            <a:ext cx="260350" cy="243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Picture 4" descr="E:\R六数下\上课课件\笔筒_前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184" y="3123034"/>
            <a:ext cx="1304925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4" descr="E:\R六数下\上课课件\笔筒_前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0659" y="3123034"/>
            <a:ext cx="1304925" cy="148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AutoShape 27"/>
          <p:cNvSpPr>
            <a:spLocks noChangeArrowheads="1"/>
          </p:cNvSpPr>
          <p:nvPr/>
        </p:nvSpPr>
        <p:spPr bwMode="auto">
          <a:xfrm>
            <a:off x="1900893" y="596974"/>
            <a:ext cx="5843165" cy="783193"/>
          </a:xfrm>
          <a:prstGeom prst="wedgeRoundRectCallout">
            <a:avLst>
              <a:gd name="adj1" fmla="val -53949"/>
              <a:gd name="adj2" fmla="val 4181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还可以在左边笔筒里放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支，中间笔筒里放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支，右边笔筒里放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支。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61592"/>
            <a:ext cx="1104039" cy="1582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08642E-6 C -0.00052 -0.01451 0.00208 0.00216 0.00208 -0.04784 C 0.00208 -0.09784 0.00017 -0.1534 0.01736 -0.2034 C 0.02205 -0.22099 0.03906 -0.24352 0.05191 -0.25432 C 0.0625 -0.26297 0.10208 -0.28272 0.11371 -0.28395 C 0.17378 -0.28581 0.20868 -0.28797 0.26337 -0.26544 C 0.27916 -0.25432 0.28837 -0.24136 0.29687 -0.22284 C 0.30503 -0.20432 0.32083 -0.14939 0.32534 -0.13025 C 0.33281 -0.08766 0.3309 -0.01544 0.3309 0.01697 " pathEditMode="relative" rAng="0" ptsTypes="fsffffsff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00" y="-135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0" name="AutoShape 27"/>
          <p:cNvSpPr>
            <a:spLocks noChangeArrowheads="1"/>
          </p:cNvSpPr>
          <p:nvPr/>
        </p:nvSpPr>
        <p:spPr bwMode="auto">
          <a:xfrm>
            <a:off x="288517" y="1946981"/>
            <a:ext cx="1800200" cy="1328023"/>
          </a:xfrm>
          <a:prstGeom prst="wedgeRoundRectCallout">
            <a:avLst>
              <a:gd name="adj1" fmla="val 48450"/>
              <a:gd name="adj2" fmla="val 12949"/>
              <a:gd name="adj3" fmla="val 16667"/>
            </a:avLst>
          </a:prstGeom>
          <a:solidFill>
            <a:srgbClr val="FFFFFF"/>
          </a:solidFill>
          <a:ln w="19050">
            <a:noFill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小红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各种情况都摆出来了。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1" descr="122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00" y="771550"/>
            <a:ext cx="5328592" cy="376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812218" y="2153816"/>
            <a:ext cx="19174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292342" y="2179642"/>
            <a:ext cx="19174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014867" y="3934530"/>
            <a:ext cx="19174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363806" y="3979842"/>
            <a:ext cx="19174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7472219" y="2349383"/>
            <a:ext cx="16414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列举法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0" grpId="0" animBg="1"/>
      <p:bldP spid="16" grpId="0"/>
      <p:bldP spid="17" grpId="0"/>
      <p:bldP spid="18" grpId="0"/>
      <p:bldP spid="19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7"/>
          <p:cNvSpPr>
            <a:spLocks noChangeArrowheads="1"/>
          </p:cNvSpPr>
          <p:nvPr/>
        </p:nvSpPr>
        <p:spPr bwMode="auto">
          <a:xfrm>
            <a:off x="2915816" y="932556"/>
            <a:ext cx="3672408" cy="3147814"/>
          </a:xfrm>
          <a:prstGeom prst="wedgeRoundRectCallout">
            <a:avLst>
              <a:gd name="adj1" fmla="val 50055"/>
              <a:gd name="adj2" fmla="val 322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，在每个笔筒中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，剩下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就要放进其中的一个笔筒。所以至少有一个笔筒中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铅笔。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092280" y="2214075"/>
            <a:ext cx="16414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假设法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2322454"/>
            <a:ext cx="20409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小明这样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想：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tags/tag1.xml><?xml version="1.0" encoding="utf-8"?>
<p:tagLst xmlns:p="http://schemas.openxmlformats.org/presentationml/2006/main">
  <p:tag name="MH" val="20180727212947"/>
  <p:tag name="MH_LIBRARY" val="GRAPHIC"/>
  <p:tag name="MH_TYPE" val="Text"/>
  <p:tag name="MH_ORDER" val="1"/>
</p:tagLst>
</file>

<file path=ppt/tags/tag2.xml><?xml version="1.0" encoding="utf-8"?>
<p:tagLst xmlns:p="http://schemas.openxmlformats.org/presentationml/2006/main">
  <p:tag name="MH" val="20180727212947"/>
  <p:tag name="MH_LIBRARY" val="GRAPHIC"/>
  <p:tag name="MH_TYPE" val="Other"/>
  <p:tag name="MH_ORDER" val="1"/>
</p:tagLst>
</file>

<file path=ppt/tags/tag3.xml><?xml version="1.0" encoding="utf-8"?>
<p:tagLst xmlns:p="http://schemas.openxmlformats.org/presentationml/2006/main">
  <p:tag name="MH" val="20180727212947"/>
  <p:tag name="MH_LIBRARY" val="GRAPHIC"/>
  <p:tag name="MH_TYPE" val="Other"/>
  <p:tag name="MH_ORDER" val="2"/>
</p:tagLst>
</file>

<file path=ppt/tags/tag4.xml><?xml version="1.0" encoding="utf-8"?>
<p:tagLst xmlns:p="http://schemas.openxmlformats.org/presentationml/2006/main">
  <p:tag name="MH" val="20180727212947"/>
  <p:tag name="MH_LIBRARY" val="GRAPHIC"/>
  <p:tag name="MH_TYPE" val="SubTitle"/>
  <p:tag name="MH_ORDER" val="1"/>
</p:tagLst>
</file>

<file path=ppt/tags/tag5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749</Words>
  <Application>WPS 演示</Application>
  <PresentationFormat>全屏显示(16:9)</PresentationFormat>
  <Paragraphs>91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黑体</vt:lpstr>
      <vt:lpstr>等线</vt:lpstr>
      <vt:lpstr>楷体</vt:lpstr>
      <vt:lpstr>Calibri</vt:lpstr>
      <vt:lpstr>Agency FB</vt:lpstr>
      <vt:lpstr>微软雅黑</vt:lpstr>
      <vt:lpstr>Times New Roman</vt:lpstr>
      <vt:lpstr>楷体_GB2312</vt:lpstr>
      <vt:lpstr>Arial Unicode MS</vt:lpstr>
      <vt:lpstr>Calibri Light</vt:lpstr>
      <vt:lpstr>等线 Light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76</cp:revision>
  <dcterms:created xsi:type="dcterms:W3CDTF">2018-09-11T05:46:00Z</dcterms:created>
  <dcterms:modified xsi:type="dcterms:W3CDTF">2023-10-10T01:47:41Z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237D27F3D6D64323ADB0823B9A99F493_12</vt:lpwstr>
  </property>
  <property fmtid="{D5CDD505-2E9C-101B-9397-08002B2CF9AE}" pid="3" name="KSOProductBuildVer">
    <vt:lpwstr>2052-12.1.0.15398</vt:lpwstr>
  </property>
</Properties>
</file>