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7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2"/>
    <p:sldId id="286" r:id="rId13"/>
    <p:sldId id="287" r:id="rId14"/>
    <p:sldId id="288" r:id="rId15"/>
    <p:sldId id="289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1" userDrawn="1">
          <p15:clr>
            <a:srgbClr val="A4A3A4"/>
          </p15:clr>
        </p15:guide>
        <p15:guide id="2" pos="2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19" d="100"/>
          <a:sy n="119" d="100"/>
        </p:scale>
        <p:origin x="-324" y="-102"/>
      </p:cViewPr>
      <p:guideLst>
        <p:guide orient="horz" pos="1601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4E58A-152C-45F3-9306-B8E07A2655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454A9A-9617-408D-B0CA-30AC256258A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fld id="{A89402CB-533D-4351-8DE9-DB07A1BCF91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4860032" y="8340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6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image" Target="../media/image16.png"/><Relationship Id="rId4" Type="http://schemas.openxmlformats.org/officeDocument/2006/relationships/oleObject" Target="../embeddings/oleObject3.bin"/><Relationship Id="rId3" Type="http://schemas.openxmlformats.org/officeDocument/2006/relationships/oleObject" Target="../embeddings/oleObject2.bin"/><Relationship Id="rId2" Type="http://schemas.openxmlformats.org/officeDocument/2006/relationships/image" Target="../media/image18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png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238534" y="1867203"/>
            <a:ext cx="2456442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练习十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745941" y="2749999"/>
            <a:ext cx="4392488" cy="19099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551888" y="3448620"/>
            <a:ext cx="929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F0000"/>
                </a:solidFill>
              </a:rPr>
              <a:t>.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4022" y="4083918"/>
            <a:ext cx="138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4867545" y="2909042"/>
            <a:ext cx="5745" cy="5056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4477019" y="2757758"/>
            <a:ext cx="800100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855372" y="2829766"/>
            <a:ext cx="1946058" cy="83099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上边界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多。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816866" y="3982293"/>
            <a:ext cx="2499550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1∶20000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1127018" y="4083918"/>
            <a:ext cx="1561844" cy="0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962920" y="3448620"/>
            <a:ext cx="3577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>
                <a:solidFill>
                  <a:srgbClr val="FF0000"/>
                </a:solidFill>
              </a:rPr>
              <a:t>.</a:t>
            </a:r>
            <a:endParaRPr lang="zh-CN" altLang="en-US" sz="5400">
              <a:solidFill>
                <a:srgbClr val="FF0000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60670" y="4074626"/>
            <a:ext cx="138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街心公园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491880" y="4296965"/>
            <a:ext cx="1753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1∶20000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1104686" y="3118873"/>
            <a:ext cx="0" cy="965045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图片 4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630" y="2266808"/>
            <a:ext cx="1005927" cy="1457070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1032123" y="2701577"/>
            <a:ext cx="138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科技馆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1132207" y="3099877"/>
            <a:ext cx="3258529" cy="0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矩形 54"/>
          <p:cNvSpPr/>
          <p:nvPr/>
        </p:nvSpPr>
        <p:spPr>
          <a:xfrm>
            <a:off x="4201030" y="2440508"/>
            <a:ext cx="3577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dirty="0">
                <a:solidFill>
                  <a:srgbClr val="FF0000"/>
                </a:solidFill>
              </a:rPr>
              <a:t>.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623034" y="2711909"/>
            <a:ext cx="1388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动物园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4390736" y="3099877"/>
            <a:ext cx="0" cy="1197088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>
          <a:xfrm>
            <a:off x="4201030" y="3664644"/>
            <a:ext cx="35779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dirty="0">
                <a:solidFill>
                  <a:srgbClr val="FF0000"/>
                </a:solidFill>
              </a:rPr>
              <a:t>.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340615" y="4033396"/>
            <a:ext cx="13886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医院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8203"/>
          <p:cNvSpPr txBox="1">
            <a:spLocks noChangeArrowheads="1"/>
          </p:cNvSpPr>
          <p:nvPr/>
        </p:nvSpPr>
        <p:spPr bwMode="auto">
          <a:xfrm>
            <a:off x="467544" y="587201"/>
            <a:ext cx="846043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小明家正西方向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是街心公园，街心公园正北方向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是科技馆，科技馆正东方向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是动物园，动物园正南方向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是医院。先确定比例尺，再画出上述地点的平面图。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3912998" y="1131590"/>
            <a:ext cx="526244" cy="288032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4" name="组合 4"/>
          <p:cNvGrpSpPr/>
          <p:nvPr/>
        </p:nvGrpSpPr>
        <p:grpSpPr bwMode="auto">
          <a:xfrm>
            <a:off x="2760870" y="1966469"/>
            <a:ext cx="1353281" cy="605281"/>
            <a:chOff x="7826381" y="1201008"/>
            <a:chExt cx="2422311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45" name="云形标注 82"/>
            <p:cNvSpPr>
              <a:spLocks noChangeArrowheads="1"/>
            </p:cNvSpPr>
            <p:nvPr/>
          </p:nvSpPr>
          <p:spPr bwMode="auto">
            <a:xfrm>
              <a:off x="7826381" y="1201008"/>
              <a:ext cx="2422311" cy="667083"/>
            </a:xfrm>
            <a:prstGeom prst="cloudCallout">
              <a:avLst>
                <a:gd name="adj1" fmla="val 50388"/>
                <a:gd name="adj2" fmla="val -132725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矩形 4"/>
            <p:cNvSpPr>
              <a:spLocks noChangeArrowheads="1"/>
            </p:cNvSpPr>
            <p:nvPr/>
          </p:nvSpPr>
          <p:spPr bwMode="auto">
            <a:xfrm>
              <a:off x="7826383" y="1313383"/>
              <a:ext cx="2347715" cy="44096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100m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32" grpId="0" animBg="1"/>
      <p:bldP spid="38" grpId="0"/>
      <p:bldP spid="40" grpId="0"/>
      <p:bldP spid="41" grpId="0"/>
      <p:bldP spid="52" grpId="0"/>
      <p:bldP spid="55" grpId="0"/>
      <p:bldP spid="56" grpId="0"/>
      <p:bldP spid="59" grpId="0"/>
      <p:bldP spid="6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854" y="2147043"/>
            <a:ext cx="4291146" cy="242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2"/>
          <p:cNvSpPr>
            <a:spLocks noChangeArrowheads="1"/>
          </p:cNvSpPr>
          <p:nvPr/>
        </p:nvSpPr>
        <p:spPr bwMode="auto">
          <a:xfrm>
            <a:off x="674504" y="570042"/>
            <a:ext cx="82899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篮球场长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。下图是比例尺为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1∶250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的篮球场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平面图，小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明、小丽、小红在篮球场上的大致位置如图所示。小明在距边线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2.5m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分线上，小丽在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分线的中点上，小红在距底线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分线上。请标出他们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的准确位置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446692" y="3033367"/>
            <a:ext cx="504056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745796" y="4271950"/>
            <a:ext cx="504056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2931568" y="3911910"/>
            <a:ext cx="504056" cy="36004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135" y="2139702"/>
            <a:ext cx="4291146" cy="242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4629418" y="2619051"/>
            <a:ext cx="29669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距边线图上距离：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27"/>
          <p:cNvSpPr>
            <a:spLocks noChangeArrowheads="1"/>
          </p:cNvSpPr>
          <p:nvPr/>
        </p:nvSpPr>
        <p:spPr bwMode="auto">
          <a:xfrm>
            <a:off x="4644008" y="2199399"/>
            <a:ext cx="2602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2.5m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50cm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7"/>
          <p:cNvSpPr>
            <a:spLocks noChangeArrowheads="1"/>
          </p:cNvSpPr>
          <p:nvPr/>
        </p:nvSpPr>
        <p:spPr bwMode="auto">
          <a:xfrm>
            <a:off x="6506440" y="2181373"/>
            <a:ext cx="2602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4m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400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cm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Group 31"/>
          <p:cNvGrpSpPr/>
          <p:nvPr/>
        </p:nvGrpSpPr>
        <p:grpSpPr bwMode="auto">
          <a:xfrm>
            <a:off x="5396376" y="2961734"/>
            <a:ext cx="3078955" cy="695325"/>
            <a:chOff x="600" y="2826"/>
            <a:chExt cx="2586" cy="584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矩形 38"/>
                <p:cNvSpPr>
                  <a:spLocks noChangeArrowheads="1"/>
                </p:cNvSpPr>
                <p:nvPr/>
              </p:nvSpPr>
              <p:spPr bwMode="auto">
                <a:xfrm>
                  <a:off x="600" y="2826"/>
                  <a:ext cx="1199" cy="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1pPr>
                  <a:lvl2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2pPr>
                  <a:lvl3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3pPr>
                  <a:lvl4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4pPr>
                  <a:lvl5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9pPr>
                </a:lstStyle>
                <a:p>
                  <a:r>
                    <a:rPr lang="en-US" altLang="zh-CN" sz="2400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250×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250</m:t>
                          </m:r>
                        </m:den>
                      </m:f>
                    </m:oMath>
                  </a14:m>
                  <a:endPara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3" name="矩形 38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00" y="2826"/>
                  <a:ext cx="1199" cy="584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矩形 10"/>
            <p:cNvSpPr>
              <a:spLocks noChangeArrowheads="1"/>
            </p:cNvSpPr>
            <p:nvPr/>
          </p:nvSpPr>
          <p:spPr bwMode="auto">
            <a:xfrm>
              <a:off x="1710" y="2938"/>
              <a:ext cx="147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cm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712076" y="3591916"/>
            <a:ext cx="3125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距底线图上距离：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Group 31"/>
          <p:cNvGrpSpPr/>
          <p:nvPr/>
        </p:nvGrpSpPr>
        <p:grpSpPr bwMode="auto">
          <a:xfrm>
            <a:off x="5396376" y="3952920"/>
            <a:ext cx="3056334" cy="695324"/>
            <a:chOff x="-30" y="2888"/>
            <a:chExt cx="2567" cy="584"/>
          </a:xfrm>
        </p:grpSpPr>
        <p:sp>
          <p:nvSpPr>
            <p:cNvPr id="36" name="矩形 10"/>
            <p:cNvSpPr>
              <a:spLocks noChangeArrowheads="1"/>
            </p:cNvSpPr>
            <p:nvPr/>
          </p:nvSpPr>
          <p:spPr bwMode="auto">
            <a:xfrm>
              <a:off x="1061" y="2973"/>
              <a:ext cx="147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1.6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cm</a:t>
              </a:r>
              <a:r>
                <a:rPr lang="zh-CN" altLang="en-US" sz="24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矩形 10"/>
                <p:cNvSpPr>
                  <a:spLocks noChangeArrowheads="1"/>
                </p:cNvSpPr>
                <p:nvPr/>
              </p:nvSpPr>
              <p:spPr bwMode="auto">
                <a:xfrm>
                  <a:off x="-30" y="2888"/>
                  <a:ext cx="1199" cy="5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1pPr>
                  <a:lvl2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2pPr>
                  <a:lvl3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3pPr>
                  <a:lvl4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4pPr>
                  <a:lvl5pPr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9pPr>
                </a:lstStyle>
                <a:p>
                  <a:r>
                    <a:rPr lang="en-US" sz="2400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400</a:t>
                  </a:r>
                  <a:r>
                    <a:rPr lang="zh-CN" altLang="en-US" sz="2400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×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250</m:t>
                          </m:r>
                        </m:den>
                      </m:f>
                    </m:oMath>
                  </a14:m>
                  <a:endParaRPr lang="zh-CN" altLang="en-US" sz="2400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" name="矩形 10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-30" y="2888"/>
                  <a:ext cx="1199" cy="584"/>
                </a:xfrm>
                <a:prstGeom prst="rect">
                  <a:avLst/>
                </a:prstGeom>
                <a:blipFill rotWithShape="1">
                  <a:blip r:embed="rId3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cxnSp>
        <p:nvCxnSpPr>
          <p:cNvPr id="37" name="直接连接符 36"/>
          <p:cNvCxnSpPr/>
          <p:nvPr/>
        </p:nvCxnSpPr>
        <p:spPr>
          <a:xfrm flipV="1">
            <a:off x="758286" y="3294050"/>
            <a:ext cx="1124048" cy="11802"/>
          </a:xfrm>
          <a:prstGeom prst="line">
            <a:avLst/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2"/>
          <p:cNvSpPr>
            <a:spLocks noChangeArrowheads="1"/>
          </p:cNvSpPr>
          <p:nvPr/>
        </p:nvSpPr>
        <p:spPr bwMode="auto">
          <a:xfrm>
            <a:off x="674504" y="570042"/>
            <a:ext cx="8289984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篮球场长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28m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。下图是比例尺为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1∶250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的篮球场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平面图，小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明、小丽、小红在篮球场上的大致位置如图所示。小明在距边线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2.5m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分线上，小丽在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分线的中点上，小红在距底线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分线上。请标出他们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的准确位置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6" name="直接连接符 25"/>
          <p:cNvCxnSpPr/>
          <p:nvPr/>
        </p:nvCxnSpPr>
        <p:spPr>
          <a:xfrm flipV="1">
            <a:off x="758286" y="2502692"/>
            <a:ext cx="717370" cy="2952"/>
          </a:xfrm>
          <a:prstGeom prst="line">
            <a:avLst/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1657672" y="3952920"/>
            <a:ext cx="0" cy="365077"/>
          </a:xfrm>
          <a:prstGeom prst="line">
            <a:avLst/>
          </a:prstGeom>
          <a:ln w="22225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51"/>
          <p:cNvSpPr txBox="1"/>
          <p:nvPr/>
        </p:nvSpPr>
        <p:spPr>
          <a:xfrm>
            <a:off x="1691680" y="4001099"/>
            <a:ext cx="586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1cm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51"/>
          <p:cNvSpPr txBox="1"/>
          <p:nvPr/>
        </p:nvSpPr>
        <p:spPr>
          <a:xfrm>
            <a:off x="758286" y="2458372"/>
            <a:ext cx="789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1.6cm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879721" y="3246117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1619672" y="3939902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439652" y="2469640"/>
            <a:ext cx="72008" cy="7200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0" grpId="0"/>
      <p:bldP spid="21" grpId="0"/>
      <p:bldP spid="30" grpId="0"/>
      <p:bldP spid="32" grpId="0"/>
      <p:bldP spid="33" grpId="0"/>
      <p:bldP spid="15" grpId="0" animBg="1"/>
      <p:bldP spid="34" grpId="0" animBg="1"/>
      <p:bldP spid="3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512" y="1419622"/>
            <a:ext cx="7800975" cy="302829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85720" y="65713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5127" y="3215601"/>
            <a:ext cx="7133743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绘制平面图：确定一个合适的比例尺，使在平面图上所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画的点尽量都在边界内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36"/>
          <p:cNvSpPr>
            <a:spLocks noChangeArrowheads="1"/>
          </p:cNvSpPr>
          <p:nvPr/>
        </p:nvSpPr>
        <p:spPr bwMode="auto">
          <a:xfrm>
            <a:off x="3255626" y="2489299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     图上距离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37"/>
          <p:cNvSpPr>
            <a:spLocks noChangeArrowheads="1"/>
          </p:cNvSpPr>
          <p:nvPr/>
        </p:nvSpPr>
        <p:spPr bwMode="auto">
          <a:xfrm>
            <a:off x="3239214" y="1620856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     实际距离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8" name="Rectangle 42"/>
          <p:cNvSpPr>
            <a:spLocks noChangeArrowheads="1"/>
          </p:cNvSpPr>
          <p:nvPr/>
        </p:nvSpPr>
        <p:spPr bwMode="auto">
          <a:xfrm>
            <a:off x="5620072" y="2484952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实际距离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比例尺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43"/>
          <p:cNvSpPr>
            <a:spLocks noChangeArrowheads="1"/>
          </p:cNvSpPr>
          <p:nvPr/>
        </p:nvSpPr>
        <p:spPr bwMode="auto">
          <a:xfrm>
            <a:off x="5620072" y="1616568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图上距离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比例尺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2"/>
          <p:cNvGrpSpPr/>
          <p:nvPr/>
        </p:nvGrpSpPr>
        <p:grpSpPr bwMode="auto">
          <a:xfrm>
            <a:off x="-145162" y="1792406"/>
            <a:ext cx="4081312" cy="1020764"/>
            <a:chOff x="503435" y="125413"/>
            <a:chExt cx="4081577" cy="1020764"/>
          </a:xfrm>
        </p:grpSpPr>
        <p:sp>
          <p:nvSpPr>
            <p:cNvPr id="11" name="Rectangle 35"/>
            <p:cNvSpPr>
              <a:spLocks noChangeArrowheads="1"/>
            </p:cNvSpPr>
            <p:nvPr/>
          </p:nvSpPr>
          <p:spPr bwMode="auto">
            <a:xfrm>
              <a:off x="503435" y="274882"/>
              <a:ext cx="2472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华文新魏" panose="02010800040101010101" pitchFamily="2" charset="-122"/>
                </a:rPr>
                <a:t>     比例尺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华文新魏" panose="02010800040101010101" pitchFamily="2" charset="-122"/>
                </a:rPr>
                <a:t>=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2" name="Group 41"/>
            <p:cNvGrpSpPr/>
            <p:nvPr/>
          </p:nvGrpSpPr>
          <p:grpSpPr bwMode="auto">
            <a:xfrm>
              <a:off x="2913374" y="125413"/>
              <a:ext cx="1671638" cy="1020764"/>
              <a:chOff x="79" y="79"/>
              <a:chExt cx="1053" cy="643"/>
            </a:xfrm>
          </p:grpSpPr>
          <p:sp>
            <p:nvSpPr>
              <p:cNvPr id="13" name="Rectangle 38"/>
              <p:cNvSpPr>
                <a:spLocks noChangeArrowheads="1"/>
              </p:cNvSpPr>
              <p:nvPr/>
            </p:nvSpPr>
            <p:spPr bwMode="auto">
              <a:xfrm>
                <a:off x="79" y="79"/>
                <a:ext cx="102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华文新魏" panose="02010800040101010101" pitchFamily="2" charset="-122"/>
                  </a:rPr>
                  <a:t>图上距离</a:t>
                </a:r>
                <a:endPara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Line 39"/>
              <p:cNvSpPr>
                <a:spLocks noChangeShapeType="1"/>
              </p:cNvSpPr>
              <p:nvPr/>
            </p:nvSpPr>
            <p:spPr bwMode="auto">
              <a:xfrm>
                <a:off x="191" y="381"/>
                <a:ext cx="774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15" name="Rectangle 40"/>
              <p:cNvSpPr>
                <a:spLocks noChangeArrowheads="1"/>
              </p:cNvSpPr>
              <p:nvPr/>
            </p:nvSpPr>
            <p:spPr bwMode="auto">
              <a:xfrm>
                <a:off x="107" y="392"/>
                <a:ext cx="102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华文新魏" panose="02010800040101010101" pitchFamily="2" charset="-122"/>
                  </a:rPr>
                  <a:t>实际距离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4" name="左中括号 23"/>
          <p:cNvSpPr/>
          <p:nvPr/>
        </p:nvSpPr>
        <p:spPr>
          <a:xfrm>
            <a:off x="3878951" y="1792406"/>
            <a:ext cx="224359" cy="987152"/>
          </a:xfrm>
          <a:prstGeom prst="leftBracket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702444"/>
            <a:ext cx="832892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一幅图的图上距离和实际距离的比，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幅图的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667586" y="3626103"/>
            <a:ext cx="2555039" cy="527050"/>
            <a:chOff x="867952" y="3546750"/>
            <a:chExt cx="2555039" cy="527050"/>
          </a:xfrm>
        </p:grpSpPr>
        <p:sp>
          <p:nvSpPr>
            <p:cNvPr id="15" name="AutoShape 6"/>
            <p:cNvSpPr>
              <a:spLocks noChangeArrowheads="1"/>
            </p:cNvSpPr>
            <p:nvPr/>
          </p:nvSpPr>
          <p:spPr bwMode="ltGray">
            <a:xfrm>
              <a:off x="867952" y="3546750"/>
              <a:ext cx="2555039" cy="5270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9525" cap="flat" cmpd="sng" algn="ctr">
              <a:solidFill>
                <a:srgbClr val="4F81B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86824" y="3595459"/>
              <a:ext cx="23762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比例尺是一个比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48660" y="3626103"/>
            <a:ext cx="2875869" cy="527050"/>
            <a:chOff x="5448596" y="2107192"/>
            <a:chExt cx="2731853" cy="527050"/>
          </a:xfrm>
        </p:grpSpPr>
        <p:sp>
          <p:nvSpPr>
            <p:cNvPr id="16" name="AutoShape 8"/>
            <p:cNvSpPr>
              <a:spLocks noChangeArrowheads="1"/>
            </p:cNvSpPr>
            <p:nvPr/>
          </p:nvSpPr>
          <p:spPr bwMode="ltGray">
            <a:xfrm>
              <a:off x="5516153" y="2107192"/>
              <a:ext cx="2448272" cy="527050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5448596" y="2107192"/>
              <a:ext cx="2731853" cy="4766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kumimoji="1"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不能带有计量单位</a:t>
              </a:r>
              <a:endPara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841500" y="2199005"/>
            <a:ext cx="54616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思考：比例尺的单位是什么？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839270" y="1359891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数值比例尺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871970" y="2272370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线段比例尺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4730912" y="1390005"/>
            <a:ext cx="1737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1∶5000000</a:t>
            </a:r>
            <a:endParaRPr lang="en-US" altLang="zh-CN" sz="2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Group 5"/>
          <p:cNvGrpSpPr/>
          <p:nvPr/>
        </p:nvGrpSpPr>
        <p:grpSpPr bwMode="auto">
          <a:xfrm>
            <a:off x="4511774" y="2168917"/>
            <a:ext cx="2076450" cy="517525"/>
            <a:chOff x="1935" y="2536"/>
            <a:chExt cx="1308" cy="326"/>
          </a:xfrm>
        </p:grpSpPr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194" y="2858"/>
              <a:ext cx="505" cy="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2688" y="2803"/>
              <a:ext cx="0" cy="5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2194" y="2794"/>
              <a:ext cx="0" cy="6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1935" y="2536"/>
              <a:ext cx="1308" cy="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>
              <a:lvl1pPr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</a:pPr>
              <a:r>
                <a:rPr lang="en-US" altLang="zh-CN" sz="2000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      50km</a:t>
              </a:r>
              <a:endParaRPr lang="en-US" altLang="zh-CN" sz="20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971600" y="1822346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按形式分：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2880892" y="3052758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缩小比例尺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2880892" y="4126602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放大比例尺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043608" y="3478530"/>
            <a:ext cx="19880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按用途分：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4874928" y="3075806"/>
            <a:ext cx="17379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1∶5000000</a:t>
            </a:r>
            <a:endParaRPr lang="en-US" altLang="zh-CN" sz="2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4932015" y="4168993"/>
            <a:ext cx="18002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50∶1</a:t>
            </a:r>
            <a:endParaRPr lang="en-US" altLang="zh-CN" sz="2400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16"/>
          <p:cNvSpPr/>
          <p:nvPr/>
        </p:nvSpPr>
        <p:spPr bwMode="auto">
          <a:xfrm>
            <a:off x="2759651" y="3184849"/>
            <a:ext cx="158112" cy="1270565"/>
          </a:xfrm>
          <a:prstGeom prst="leftBrace">
            <a:avLst>
              <a:gd name="adj1" fmla="val 55637"/>
              <a:gd name="adj2" fmla="val 50000"/>
            </a:avLst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9" name="AutoShape 12"/>
          <p:cNvSpPr/>
          <p:nvPr/>
        </p:nvSpPr>
        <p:spPr bwMode="auto">
          <a:xfrm>
            <a:off x="2713858" y="1461016"/>
            <a:ext cx="215900" cy="1441450"/>
          </a:xfrm>
          <a:prstGeom prst="leftBrace">
            <a:avLst>
              <a:gd name="adj1" fmla="val 55637"/>
              <a:gd name="adj2" fmla="val 50000"/>
            </a:avLst>
          </a:prstGeom>
          <a:noFill/>
          <a:ln w="2540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19989" y="627534"/>
            <a:ext cx="2360123" cy="52322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比例尺的分类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403895"/>
            <a:ext cx="1273958" cy="12560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0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/>
          <p:cNvSpPr>
            <a:spLocks noChangeArrowheads="1"/>
          </p:cNvSpPr>
          <p:nvPr/>
        </p:nvSpPr>
        <p:spPr bwMode="auto">
          <a:xfrm>
            <a:off x="1835696" y="699542"/>
            <a:ext cx="4702175" cy="783193"/>
          </a:xfrm>
          <a:prstGeom prst="wedgeRoundRectCallout">
            <a:avLst>
              <a:gd name="adj1" fmla="val 62171"/>
              <a:gd name="adj2" fmla="val 23459"/>
              <a:gd name="adj3" fmla="val 16667"/>
            </a:avLst>
          </a:prstGeom>
          <a:noFill/>
          <a:ln w="31750">
            <a:solidFill>
              <a:srgbClr val="0000FF"/>
            </a:solidFill>
            <a:miter lim="800000"/>
          </a:ln>
        </p:spPr>
        <p:txBody>
          <a:bodyPr anchor="ctr" anchorCtr="1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为了计算方便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通常把比例尺写成前项或后项是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的比。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79512" y="2213106"/>
            <a:ext cx="864096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比例尺的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前项是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，这样的比例尺是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缩小比例尺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如：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50000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比例尺的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后项是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，这样的比例尺是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放大比例尺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b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    如：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301">
                        <a14:foregroundMark x1="63287" y1="45515" x2="63287" y2="45515"/>
                        <a14:foregroundMark x1="42657" y1="48505" x2="42657" y2="48505"/>
                        <a14:foregroundMark x1="47902" y1="47841" x2="47902" y2="47841"/>
                        <a14:foregroundMark x1="64336" y1="42857" x2="67832" y2="48837"/>
                        <a14:foregroundMark x1="43007" y1="44518" x2="47203" y2="521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36296" y="821764"/>
            <a:ext cx="1039142" cy="11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4"/>
          <p:cNvGraphicFramePr>
            <a:graphicFrameLocks noGrp="1"/>
          </p:cNvGraphicFramePr>
          <p:nvPr/>
        </p:nvGraphicFramePr>
        <p:xfrm>
          <a:off x="907927" y="1586426"/>
          <a:ext cx="7383463" cy="1095376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2460625"/>
                <a:gridCol w="2462213"/>
                <a:gridCol w="2460625"/>
              </a:tblGrid>
              <a:tr h="576263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4572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9144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371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1828800" algn="l" defTabSz="914400" rtl="0" eaLnBrk="0" latinLnBrk="0" hangingPunct="0">
                        <a:spcBef>
                          <a:spcPct val="20000"/>
                        </a:spcBef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2860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7432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2004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657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比例尺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761" marB="45761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4572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9144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371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1828800" algn="l" defTabSz="914400" rtl="0" eaLnBrk="0" latinLnBrk="0" hangingPunct="0">
                        <a:spcBef>
                          <a:spcPct val="20000"/>
                        </a:spcBef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2860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7432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2004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657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图上距离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761" marB="45761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4572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9144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371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1828800" algn="l" defTabSz="914400" rtl="0" eaLnBrk="0" latinLnBrk="0" hangingPunct="0">
                        <a:spcBef>
                          <a:spcPct val="20000"/>
                        </a:spcBef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2860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7432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2004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657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实际距离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761" marB="45761" horzOverflow="overflow"/>
                </a:tc>
              </a:tr>
              <a:tr h="519113"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4572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9144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371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1828800" algn="l" defTabSz="914400" rtl="0" eaLnBrk="0" latinLnBrk="0" hangingPunct="0">
                        <a:spcBef>
                          <a:spcPct val="20000"/>
                        </a:spcBef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2860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7432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2004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657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1∶60000000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761" marB="45761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4572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9144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371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1828800" algn="l" defTabSz="914400" rtl="0" eaLnBrk="0" latinLnBrk="0" hangingPunct="0">
                        <a:spcBef>
                          <a:spcPct val="20000"/>
                        </a:spcBef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2860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7432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2004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657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15cm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91442" marR="91442" marT="45761" marB="45761" horzOverflow="overflow"/>
                </a:tc>
                <a:tc>
                  <a:txBody>
                    <a:bodyPr/>
                    <a:lstStyle>
                      <a:lvl1pPr marL="0" algn="l" defTabSz="914400" rtl="0" eaLnBrk="0" latinLnBrk="0" hangingPunct="0">
                        <a:spcBef>
                          <a:spcPct val="20000"/>
                        </a:spcBef>
                        <a:defRPr sz="2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1pPr>
                      <a:lvl2pPr marL="457200" algn="l" defTabSz="914400" rtl="0" eaLnBrk="0" latinLnBrk="0" hangingPunct="0">
                        <a:spcBef>
                          <a:spcPct val="20000"/>
                        </a:spcBef>
                        <a:defRPr sz="20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2pPr>
                      <a:lvl3pPr marL="9144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3pPr>
                      <a:lvl4pPr marL="1371600" algn="l" defTabSz="914400" rtl="0" eaLnBrk="0" latinLnBrk="0" hangingPunct="0">
                        <a:spcBef>
                          <a:spcPct val="20000"/>
                        </a:spcBef>
                        <a:defRPr sz="18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4pPr>
                      <a:lvl5pPr marL="1828800" algn="l" defTabSz="914400" rtl="0" eaLnBrk="0" latinLnBrk="0" hangingPunct="0">
                        <a:spcBef>
                          <a:spcPct val="20000"/>
                        </a:spcBef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5pPr>
                      <a:lvl6pPr marL="22860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6pPr>
                      <a:lvl7pPr marL="27432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7pPr>
                      <a:lvl8pPr marL="32004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8pPr>
                      <a:lvl9pPr marL="3657600" algn="l" defTabSz="914400" rtl="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400" kern="1200">
                          <a:solidFill>
                            <a:srgbClr val="1C1C1C"/>
                          </a:solidFill>
                          <a:latin typeface="Arial" panose="020B0604020202020204" pitchFamily="34" charset="0"/>
                          <a:ea typeface="楷体_GB2312" panose="0201060903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1442" marR="91442" marT="45761" marB="45761" horzOverflow="overflow"/>
                </a:tc>
              </a:tr>
            </a:tbl>
          </a:graphicData>
        </a:graphic>
      </p:graphicFrame>
      <p:sp>
        <p:nvSpPr>
          <p:cNvPr id="4" name="矩形 36"/>
          <p:cNvSpPr>
            <a:spLocks noChangeArrowheads="1"/>
          </p:cNvSpPr>
          <p:nvPr/>
        </p:nvSpPr>
        <p:spPr bwMode="auto">
          <a:xfrm>
            <a:off x="6622993" y="2209684"/>
            <a:ext cx="97334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9000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Rectangle 36"/>
          <p:cNvSpPr>
            <a:spLocks noChangeArrowheads="1"/>
          </p:cNvSpPr>
          <p:nvPr/>
        </p:nvSpPr>
        <p:spPr bwMode="auto">
          <a:xfrm>
            <a:off x="3436284" y="3838277"/>
            <a:ext cx="2743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     图上距离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=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3419872" y="2969834"/>
            <a:ext cx="289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     实际距离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=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7" name="Rectangle 42"/>
          <p:cNvSpPr>
            <a:spLocks noChangeArrowheads="1"/>
          </p:cNvSpPr>
          <p:nvPr/>
        </p:nvSpPr>
        <p:spPr bwMode="auto">
          <a:xfrm>
            <a:off x="5800730" y="3833930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实际距离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比例尺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5800730" y="2965546"/>
            <a:ext cx="26597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图上距离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比例尺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35496" y="3141384"/>
            <a:ext cx="4081312" cy="1020764"/>
            <a:chOff x="503435" y="125413"/>
            <a:chExt cx="4081577" cy="1020764"/>
          </a:xfrm>
        </p:grpSpPr>
        <p:sp>
          <p:nvSpPr>
            <p:cNvPr id="10" name="Rectangle 35"/>
            <p:cNvSpPr>
              <a:spLocks noChangeArrowheads="1"/>
            </p:cNvSpPr>
            <p:nvPr/>
          </p:nvSpPr>
          <p:spPr bwMode="auto">
            <a:xfrm>
              <a:off x="503435" y="274882"/>
              <a:ext cx="247268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华文新魏" panose="02010800040101010101" pitchFamily="2" charset="-122"/>
                </a:rPr>
                <a:t>     比例尺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华文新魏" panose="02010800040101010101" pitchFamily="2" charset="-122"/>
                </a:rPr>
                <a:t>=</a:t>
              </a:r>
              <a:endPara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1" name="Group 41"/>
            <p:cNvGrpSpPr/>
            <p:nvPr/>
          </p:nvGrpSpPr>
          <p:grpSpPr bwMode="auto">
            <a:xfrm>
              <a:off x="2913374" y="125413"/>
              <a:ext cx="1671638" cy="1020764"/>
              <a:chOff x="79" y="79"/>
              <a:chExt cx="1053" cy="643"/>
            </a:xfrm>
          </p:grpSpPr>
          <p:sp>
            <p:nvSpPr>
              <p:cNvPr id="12" name="Rectangle 38"/>
              <p:cNvSpPr>
                <a:spLocks noChangeArrowheads="1"/>
              </p:cNvSpPr>
              <p:nvPr/>
            </p:nvSpPr>
            <p:spPr bwMode="auto">
              <a:xfrm>
                <a:off x="79" y="79"/>
                <a:ext cx="102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华文新魏" panose="02010800040101010101" pitchFamily="2" charset="-122"/>
                  </a:rPr>
                  <a:t>图上距离</a:t>
                </a:r>
                <a:endPara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3" name="Line 39"/>
              <p:cNvSpPr>
                <a:spLocks noChangeShapeType="1"/>
              </p:cNvSpPr>
              <p:nvPr/>
            </p:nvSpPr>
            <p:spPr bwMode="auto">
              <a:xfrm>
                <a:off x="191" y="381"/>
                <a:ext cx="774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华文新魏" panose="02010800040101010101" pitchFamily="2" charset="-122"/>
                </a:endParaRPr>
              </a:p>
            </p:txBody>
          </p:sp>
          <p:sp>
            <p:nvSpPr>
              <p:cNvPr id="14" name="Rectangle 40"/>
              <p:cNvSpPr>
                <a:spLocks noChangeArrowheads="1"/>
              </p:cNvSpPr>
              <p:nvPr/>
            </p:nvSpPr>
            <p:spPr bwMode="auto">
              <a:xfrm>
                <a:off x="107" y="392"/>
                <a:ext cx="1025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华文新魏" panose="02010800040101010101" pitchFamily="2" charset="-122"/>
                  </a:rPr>
                  <a:t>实际距离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619672" y="737587"/>
            <a:ext cx="5942740" cy="57606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根据比例尺计算实际距离和图上距离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中括号 23"/>
          <p:cNvSpPr/>
          <p:nvPr/>
        </p:nvSpPr>
        <p:spPr>
          <a:xfrm>
            <a:off x="4059609" y="3141384"/>
            <a:ext cx="224359" cy="987152"/>
          </a:xfrm>
          <a:prstGeom prst="leftBracket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/>
      <p:bldP spid="6" grpId="0"/>
      <p:bldP spid="7" grpId="0"/>
      <p:bldP spid="8" grpId="0"/>
      <p:bldP spid="2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1435078" y="1880930"/>
            <a:ext cx="4001018" cy="561914"/>
          </a:xfrm>
          <a:prstGeom prst="roundRect">
            <a:avLst/>
          </a:prstGeom>
          <a:ln w="25400" cap="flat" cmpd="sng" algn="ctr">
            <a:solidFill>
              <a:srgbClr val="D4C290"/>
            </a:solidFill>
            <a:prstDash val="solid"/>
          </a:ln>
          <a:effectLst>
            <a:outerShdw blurRad="50800" dist="12700" dir="5400000" algn="t" rotWithShape="0">
              <a:prstClr val="black">
                <a:alpha val="55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74504" y="600550"/>
            <a:ext cx="77768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一套房子的客厅东西方向长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，在图纸上的长度是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4cm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幅图纸的比例尺是多少？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331640" y="1923678"/>
            <a:ext cx="436209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Khmer UI" panose="020B0502040204020203" pitchFamily="34" charset="0"/>
              </a:rPr>
              <a:t>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实际距离＝比例尺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763688" y="2714197"/>
            <a:ext cx="18934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m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63688" y="3230234"/>
            <a:ext cx="23567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4∶400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1∶100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20229" y="3828663"/>
            <a:ext cx="47477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答：这幅图纸的比例尺是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Khmer UI" panose="020B0502040204020203" pitchFamily="34" charset="0"/>
              </a:rPr>
              <a:t>∶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2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400" y="1334140"/>
            <a:ext cx="2998649" cy="2971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/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3" name="对象 6"/>
          <p:cNvGraphicFramePr>
            <a:graphicFrameLocks noChangeAspect="1"/>
          </p:cNvGraphicFramePr>
          <p:nvPr/>
        </p:nvGraphicFramePr>
        <p:xfrm>
          <a:off x="4490488" y="2452285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5" name="" r:id="rId1" imgW="114300" imgH="216535" progId="Equation.3">
                  <p:embed/>
                </p:oleObj>
              </mc:Choice>
              <mc:Fallback>
                <p:oleObj name="" r:id="rId1" imgW="114300" imgH="216535" progId="Equation.3">
                  <p:embed/>
                  <p:pic>
                    <p:nvPicPr>
                      <p:cNvPr id="0" name="图片 10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0488" y="2452285"/>
                        <a:ext cx="857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4" name="对象 17"/>
          <p:cNvGraphicFramePr>
            <a:graphicFrameLocks noChangeAspect="1"/>
          </p:cNvGraphicFramePr>
          <p:nvPr/>
        </p:nvGraphicFramePr>
        <p:xfrm>
          <a:off x="4490488" y="2452285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6" name="" r:id="rId3" imgW="114300" imgH="216535" progId="Equation.3">
                  <p:embed/>
                </p:oleObj>
              </mc:Choice>
              <mc:Fallback>
                <p:oleObj name="" r:id="rId3" imgW="114300" imgH="216535" progId="Equation.3">
                  <p:embed/>
                  <p:pic>
                    <p:nvPicPr>
                      <p:cNvPr id="0" name="图片 104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0488" y="2452285"/>
                        <a:ext cx="857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5" name="对象 18"/>
          <p:cNvGraphicFramePr>
            <a:graphicFrameLocks noChangeAspect="1"/>
          </p:cNvGraphicFramePr>
          <p:nvPr/>
        </p:nvGraphicFramePr>
        <p:xfrm>
          <a:off x="4490488" y="2452285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7" name="" r:id="rId4" imgW="114300" imgH="216535" progId="Equation.3">
                  <p:embed/>
                </p:oleObj>
              </mc:Choice>
              <mc:Fallback>
                <p:oleObj name="" r:id="rId4" imgW="114300" imgH="216535" progId="Equation.3">
                  <p:embed/>
                  <p:pic>
                    <p:nvPicPr>
                      <p:cNvPr id="0" name="图片 104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0488" y="2452285"/>
                        <a:ext cx="857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272" name="Group 32"/>
          <p:cNvGrpSpPr/>
          <p:nvPr/>
        </p:nvGrpSpPr>
        <p:grpSpPr bwMode="auto">
          <a:xfrm>
            <a:off x="4465605" y="2173207"/>
            <a:ext cx="4157663" cy="1982391"/>
            <a:chOff x="2835" y="2333"/>
            <a:chExt cx="3492" cy="1665"/>
          </a:xfrm>
        </p:grpSpPr>
        <p:sp>
          <p:nvSpPr>
            <p:cNvPr id="13318" name="矩形 22"/>
            <p:cNvSpPr>
              <a:spLocks noChangeArrowheads="1"/>
            </p:cNvSpPr>
            <p:nvPr/>
          </p:nvSpPr>
          <p:spPr bwMode="auto">
            <a:xfrm>
              <a:off x="2835" y="2333"/>
              <a:ext cx="3492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zh-CN" altLang="en-US" dirty="0">
                  <a:latin typeface="+mn-lt"/>
                  <a:ea typeface="楷体" panose="02010609060101010101" pitchFamily="49" charset="-122"/>
                </a:rPr>
                <a:t>解：</a:t>
              </a:r>
              <a:r>
                <a:rPr lang="zh-CN" altLang="en-US" dirty="0" smtClean="0">
                  <a:latin typeface="+mn-lt"/>
                  <a:ea typeface="楷体" panose="02010609060101010101" pitchFamily="49" charset="-122"/>
                </a:rPr>
                <a:t>设这个模型的</a:t>
              </a:r>
              <a:r>
                <a:rPr lang="zh-CN" altLang="en-US" dirty="0">
                  <a:latin typeface="+mn-lt"/>
                  <a:ea typeface="楷体" panose="02010609060101010101" pitchFamily="49" charset="-122"/>
                </a:rPr>
                <a:t>实际高度是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dirty="0">
                  <a:latin typeface="+mn-lt"/>
                  <a:ea typeface="楷体" panose="02010609060101010101" pitchFamily="49" charset="-122"/>
                </a:rPr>
                <a:t>厘米。</a:t>
              </a:r>
              <a:endParaRPr lang="zh-CN" altLang="en-US" dirty="0">
                <a:latin typeface="+mn-lt"/>
                <a:ea typeface="楷体" panose="02010609060101010101" pitchFamily="49" charset="-122"/>
              </a:endParaRPr>
            </a:p>
          </p:txBody>
        </p:sp>
        <p:sp>
          <p:nvSpPr>
            <p:cNvPr id="13319" name="矩形 32"/>
            <p:cNvSpPr>
              <a:spLocks noChangeArrowheads="1"/>
            </p:cNvSpPr>
            <p:nvPr/>
          </p:nvSpPr>
          <p:spPr bwMode="auto">
            <a:xfrm>
              <a:off x="2866" y="2679"/>
              <a:ext cx="199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54.5</a:t>
              </a:r>
              <a:r>
                <a:rPr lang="en-US" altLang="zh-CN" dirty="0">
                  <a:latin typeface="+mn-lt"/>
                  <a:ea typeface="楷体" panose="02010609060101010101" pitchFamily="49" charset="-122"/>
                </a:rPr>
                <a:t>∶</a:t>
              </a:r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dirty="0">
                  <a:latin typeface="+mn-lt"/>
                  <a:ea typeface="楷体" panose="02010609060101010101" pitchFamily="49" charset="-122"/>
                </a:rPr>
                <a:t>＝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dirty="0">
                  <a:latin typeface="+mn-lt"/>
                  <a:ea typeface="楷体" panose="02010609060101010101" pitchFamily="49" charset="-122"/>
                </a:rPr>
                <a:t>∶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20" name="矩形 33"/>
            <p:cNvSpPr>
              <a:spLocks noChangeArrowheads="1"/>
            </p:cNvSpPr>
            <p:nvPr/>
          </p:nvSpPr>
          <p:spPr bwMode="auto">
            <a:xfrm>
              <a:off x="3492" y="2997"/>
              <a:ext cx="1759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i="1" dirty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en-US" dirty="0">
                  <a:latin typeface="+mn-lt"/>
                  <a:ea typeface="楷体" panose="02010609060101010101" pitchFamily="49" charset="-122"/>
                </a:rPr>
                <a:t>＝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54.5</a:t>
              </a:r>
              <a:r>
                <a:rPr lang="en-US" altLang="zh-CN" dirty="0">
                  <a:latin typeface="+mn-lt"/>
                  <a:ea typeface="楷体" panose="02010609060101010101" pitchFamily="49" charset="-122"/>
                </a:rPr>
                <a:t>×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100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21" name="矩形 34"/>
            <p:cNvSpPr>
              <a:spLocks noChangeArrowheads="1"/>
            </p:cNvSpPr>
            <p:nvPr/>
          </p:nvSpPr>
          <p:spPr bwMode="auto">
            <a:xfrm>
              <a:off x="3492" y="3262"/>
              <a:ext cx="1583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en-US" altLang="zh-CN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i="1" dirty="0">
                  <a:latin typeface="+mn-lt"/>
                  <a:ea typeface="楷体" panose="02010609060101010101" pitchFamily="49" charset="-122"/>
                </a:rPr>
                <a:t> </a:t>
              </a:r>
              <a:r>
                <a:rPr lang="zh-CN" altLang="en-US" dirty="0">
                  <a:latin typeface="+mn-lt"/>
                  <a:ea typeface="楷体" panose="02010609060101010101" pitchFamily="49" charset="-122"/>
                </a:rPr>
                <a:t>＝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5450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22" name="矩形 36"/>
            <p:cNvSpPr>
              <a:spLocks noChangeArrowheads="1"/>
            </p:cNvSpPr>
            <p:nvPr/>
          </p:nvSpPr>
          <p:spPr bwMode="auto">
            <a:xfrm>
              <a:off x="3108" y="3662"/>
              <a:ext cx="2387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5450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厘米＝</a:t>
              </a:r>
              <a:r>
                <a:rPr lang="en-US" altLang="zh-CN">
                  <a:latin typeface="楷体" panose="02010609060101010101" pitchFamily="49" charset="-122"/>
                  <a:ea typeface="楷体" panose="02010609060101010101" pitchFamily="49" charset="-122"/>
                </a:rPr>
                <a:t>54.5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034281" y="4189466"/>
            <a:ext cx="59078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：这个模型的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实际高度是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54.5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627533"/>
            <a:ext cx="8264146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的比例尺做出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的一个模型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，高为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54.5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，这个模型的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实际高度是多少米？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72918" y="1828010"/>
            <a:ext cx="1242528" cy="436825"/>
            <a:chOff x="1522398" y="2046422"/>
            <a:chExt cx="1242528" cy="436825"/>
          </a:xfrm>
        </p:grpSpPr>
        <p:sp>
          <p:nvSpPr>
            <p:cNvPr id="32" name="圆柱形 31"/>
            <p:cNvSpPr/>
            <p:nvPr/>
          </p:nvSpPr>
          <p:spPr>
            <a:xfrm rot="16200000" flipH="1">
              <a:off x="1925249" y="1643571"/>
              <a:ext cx="436825" cy="1242528"/>
            </a:xfrm>
            <a:prstGeom prst="can">
              <a:avLst/>
            </a:prstGeom>
            <a:gradFill flip="none" rotWithShape="1">
              <a:gsLst>
                <a:gs pos="90000">
                  <a:sysClr val="window" lastClr="FFFFFF">
                    <a:lumMod val="65000"/>
                  </a:sysClr>
                </a:gs>
                <a:gs pos="15000">
                  <a:sysClr val="window" lastClr="FFFFFF">
                    <a:lumMod val="75000"/>
                  </a:sysClr>
                </a:gs>
                <a:gs pos="0">
                  <a:srgbClr val="E6E6E6"/>
                </a:gs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778340" y="2053349"/>
              <a:ext cx="9618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方法一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629043" y="1616524"/>
            <a:ext cx="1242528" cy="436825"/>
            <a:chOff x="1522398" y="2046422"/>
            <a:chExt cx="1242528" cy="436825"/>
          </a:xfrm>
        </p:grpSpPr>
        <p:sp>
          <p:nvSpPr>
            <p:cNvPr id="35" name="圆柱形 34"/>
            <p:cNvSpPr/>
            <p:nvPr/>
          </p:nvSpPr>
          <p:spPr>
            <a:xfrm rot="16200000" flipH="1">
              <a:off x="1925249" y="1643571"/>
              <a:ext cx="436825" cy="1242528"/>
            </a:xfrm>
            <a:prstGeom prst="can">
              <a:avLst/>
            </a:prstGeom>
            <a:gradFill flip="none" rotWithShape="1">
              <a:gsLst>
                <a:gs pos="90000">
                  <a:sysClr val="window" lastClr="FFFFFF">
                    <a:lumMod val="65000"/>
                  </a:sysClr>
                </a:gs>
                <a:gs pos="15000">
                  <a:sysClr val="window" lastClr="FFFFFF">
                    <a:lumMod val="75000"/>
                  </a:sysClr>
                </a:gs>
                <a:gs pos="0">
                  <a:srgbClr val="E6E6E6"/>
                </a:gs>
                <a:gs pos="50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08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reflection blurRad="6350" stA="52000" endA="300" endPos="35000" dir="5400000" sy="-100000" algn="bl" rotWithShape="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778340" y="2053349"/>
              <a:ext cx="9618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方法二</a:t>
              </a:r>
              <a:endPara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7" name="Group 31"/>
          <p:cNvGrpSpPr/>
          <p:nvPr/>
        </p:nvGrpSpPr>
        <p:grpSpPr bwMode="auto">
          <a:xfrm>
            <a:off x="896402" y="2626098"/>
            <a:ext cx="3031330" cy="950118"/>
            <a:chOff x="29" y="2869"/>
            <a:chExt cx="2546" cy="798"/>
          </a:xfrm>
        </p:grpSpPr>
        <p:sp>
          <p:nvSpPr>
            <p:cNvPr id="39" name="矩形 38"/>
            <p:cNvSpPr>
              <a:spLocks noChangeArrowheads="1"/>
            </p:cNvSpPr>
            <p:nvPr/>
          </p:nvSpPr>
          <p:spPr bwMode="auto">
            <a:xfrm>
              <a:off x="29" y="2869"/>
              <a:ext cx="80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54.5÷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10"/>
            <p:cNvSpPr>
              <a:spLocks noChangeArrowheads="1"/>
            </p:cNvSpPr>
            <p:nvPr/>
          </p:nvSpPr>
          <p:spPr bwMode="auto">
            <a:xfrm>
              <a:off x="1110" y="2876"/>
              <a:ext cx="1465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5450</a:t>
              </a:r>
              <a:r>
                <a:rPr lang="zh-CN" altLang="en-US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（厘米）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39"/>
            <p:cNvSpPr>
              <a:spLocks noChangeArrowheads="1"/>
            </p:cNvSpPr>
            <p:nvPr/>
          </p:nvSpPr>
          <p:spPr bwMode="auto">
            <a:xfrm>
              <a:off x="204" y="3331"/>
              <a:ext cx="1950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r>
                <a:rPr lang="en-US" altLang="zh-CN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5450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＝</a:t>
              </a:r>
              <a:r>
                <a:rPr lang="en-US" altLang="zh-CN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54.5</a:t>
              </a:r>
              <a:r>
                <a:rPr lang="zh-CN" altLang="en-US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683569" y="2499742"/>
            <a:ext cx="3456384" cy="1183663"/>
          </a:xfrm>
          <a:prstGeom prst="roundRect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>
            <a:off x="4378504" y="2173207"/>
            <a:ext cx="4331310" cy="1965850"/>
          </a:xfrm>
          <a:prstGeom prst="roundRect">
            <a:avLst/>
          </a:prstGeom>
          <a:noFill/>
          <a:ln>
            <a:solidFill>
              <a:srgbClr val="ED0075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9976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678487" y="2499742"/>
                <a:ext cx="588623" cy="618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i="1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  <m:r>
                            <m:rPr>
                              <m:nor/>
                            </m:rPr>
                            <a:rPr lang="en-US" altLang="zh-CN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8487" y="2499742"/>
                <a:ext cx="588623" cy="618439"/>
              </a:xfrm>
              <a:prstGeom prst="rect">
                <a:avLst/>
              </a:prstGeom>
              <a:blipFill rotWithShape="1">
                <a:blip r:embed="rId6"/>
                <a:stretch>
                  <a:fillRect l="-31" t="-62" r="27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7" grpId="0" animBg="1"/>
      <p:bldP spid="47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18" descr="u4jx07_9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29608"/>
            <a:ext cx="1585895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矩形 1"/>
          <p:cNvSpPr>
            <a:spLocks noChangeArrowheads="1"/>
          </p:cNvSpPr>
          <p:nvPr/>
        </p:nvSpPr>
        <p:spPr bwMode="auto">
          <a:xfrm>
            <a:off x="609841" y="555526"/>
            <a:ext cx="8168138" cy="1865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在生产中，有时由于机器零件比较小，需要把实际尺寸扩大到一定的倍数之后，再画在图纸上。右图是用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6∶1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的比例尺画的一个机器零件的截面图。这个零件外直径的实际长度是多少毫米？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340" name="直接箭头连接符 4"/>
          <p:cNvCxnSpPr>
            <a:cxnSpLocks noChangeShapeType="1"/>
          </p:cNvCxnSpPr>
          <p:nvPr/>
        </p:nvCxnSpPr>
        <p:spPr bwMode="auto">
          <a:xfrm>
            <a:off x="7169322" y="3369767"/>
            <a:ext cx="1036860" cy="0"/>
          </a:xfrm>
          <a:prstGeom prst="straightConnector1">
            <a:avLst/>
          </a:prstGeom>
          <a:noFill/>
          <a:ln w="28575">
            <a:solidFill>
              <a:schemeClr val="tx1"/>
            </a:solidFill>
            <a:round/>
            <a:headEnd type="arrow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" name="矩形 15"/>
          <p:cNvSpPr/>
          <p:nvPr/>
        </p:nvSpPr>
        <p:spPr>
          <a:xfrm>
            <a:off x="7489183" y="3397954"/>
            <a:ext cx="50405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50" dirty="0"/>
              <a:t>3</a:t>
            </a:r>
            <a:r>
              <a:rPr lang="en-US" altLang="zh-CN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</a:t>
            </a:r>
            <a:endParaRPr lang="en-US" altLang="zh-CN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3" name="矩形 23"/>
          <p:cNvSpPr>
            <a:spLocks noChangeArrowheads="1"/>
          </p:cNvSpPr>
          <p:nvPr/>
        </p:nvSpPr>
        <p:spPr bwMode="auto">
          <a:xfrm>
            <a:off x="1043289" y="2311448"/>
            <a:ext cx="59049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zh-CN" altLang="en-US" sz="2400" dirty="0">
                <a:solidFill>
                  <a:srgbClr val="C00000"/>
                </a:solidFill>
                <a:latin typeface="+mn-lt"/>
                <a:ea typeface="楷体" panose="02010609060101010101" pitchFamily="49" charset="-122"/>
              </a:rPr>
              <a:t>解：设这个零件外直径的实际长度是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solidFill>
                  <a:srgbClr val="C00000"/>
                </a:solidFill>
                <a:latin typeface="+mn-lt"/>
                <a:ea typeface="楷体" panose="02010609060101010101" pitchFamily="49" charset="-122"/>
              </a:rPr>
              <a:t>厘米。</a:t>
            </a:r>
            <a:endParaRPr lang="zh-CN" altLang="en-US" sz="2400" dirty="0">
              <a:solidFill>
                <a:srgbClr val="C00000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4344" name="矩形 24"/>
          <p:cNvSpPr>
            <a:spLocks noChangeArrowheads="1"/>
          </p:cNvSpPr>
          <p:nvPr/>
        </p:nvSpPr>
        <p:spPr bwMode="auto">
          <a:xfrm>
            <a:off x="2712140" y="2703164"/>
            <a:ext cx="235478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dirty="0">
                <a:solidFill>
                  <a:srgbClr val="C00000"/>
                </a:solidFill>
                <a:latin typeface="+mn-lt"/>
                <a:ea typeface="楷体" panose="02010609060101010101" pitchFamily="49" charset="-122"/>
              </a:rPr>
              <a:t>∶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solidFill>
                  <a:srgbClr val="C0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dirty="0">
                <a:solidFill>
                  <a:srgbClr val="C00000"/>
                </a:solidFill>
                <a:latin typeface="+mn-lt"/>
                <a:ea typeface="楷体" panose="02010609060101010101" pitchFamily="49" charset="-122"/>
              </a:rPr>
              <a:t>∶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5" name="矩形 25"/>
          <p:cNvSpPr>
            <a:spLocks noChangeArrowheads="1"/>
          </p:cNvSpPr>
          <p:nvPr/>
        </p:nvSpPr>
        <p:spPr bwMode="auto">
          <a:xfrm>
            <a:off x="3005092" y="3086814"/>
            <a:ext cx="242437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solidFill>
                  <a:srgbClr val="C00000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6" name="矩形 26"/>
          <p:cNvSpPr>
            <a:spLocks noChangeArrowheads="1"/>
          </p:cNvSpPr>
          <p:nvPr/>
        </p:nvSpPr>
        <p:spPr bwMode="auto">
          <a:xfrm>
            <a:off x="3131840" y="3501152"/>
            <a:ext cx="139547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en-US" altLang="zh-CN" sz="2400" i="1" dirty="0">
                <a:solidFill>
                  <a:srgbClr val="C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dirty="0">
                <a:solidFill>
                  <a:srgbClr val="C0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7" name="矩形 27"/>
          <p:cNvSpPr>
            <a:spLocks noChangeArrowheads="1"/>
          </p:cNvSpPr>
          <p:nvPr/>
        </p:nvSpPr>
        <p:spPr bwMode="auto">
          <a:xfrm>
            <a:off x="2630127" y="3904505"/>
            <a:ext cx="2602066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毫米</a:t>
            </a:r>
            <a:endParaRPr lang="zh-CN" altLang="en-US" sz="2400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899144" y="4270027"/>
            <a:ext cx="5908703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答：这个零件外直径的实际长度是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毫米。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49" name="矩形 1"/>
          <p:cNvSpPr>
            <a:spLocks noChangeArrowheads="1"/>
          </p:cNvSpPr>
          <p:nvPr/>
        </p:nvSpPr>
        <p:spPr bwMode="auto">
          <a:xfrm>
            <a:off x="1143001" y="5022056"/>
            <a:ext cx="550151" cy="115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r>
              <a:rPr lang="zh-CN" altLang="en-US" sz="150">
                <a:solidFill>
                  <a:schemeClr val="bg1"/>
                </a:solidFill>
              </a:rPr>
              <a:t>绿色圃中小学教育网</a:t>
            </a:r>
            <a:r>
              <a:rPr lang="en-US" altLang="zh-CN" sz="150">
                <a:solidFill>
                  <a:schemeClr val="bg1"/>
                </a:solidFill>
              </a:rPr>
              <a:t>http://www.Lspjy.com</a:t>
            </a:r>
            <a:endParaRPr lang="zh-CN" altLang="en-US" sz="150">
              <a:solidFill>
                <a:schemeClr val="bg1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827227" y="1131590"/>
            <a:ext cx="617072" cy="263908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  <p:bldP spid="14345" grpId="0"/>
      <p:bldP spid="14346" grpId="0"/>
      <p:bldP spid="14347" grpId="0"/>
      <p:bldP spid="29" grpId="0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8203"/>
          <p:cNvSpPr txBox="1">
            <a:spLocks noChangeArrowheads="1"/>
          </p:cNvSpPr>
          <p:nvPr/>
        </p:nvSpPr>
        <p:spPr bwMode="auto">
          <a:xfrm>
            <a:off x="478474" y="555526"/>
            <a:ext cx="846043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ea typeface="黑体" panose="02010609060101010101" pitchFamily="49" charset="-122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小明家正西方向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是街心公园，街心公园正北方向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是科技馆，科技馆正东方向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是动物园，动物园正南方向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400m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是医院。先确定比例尺，再画出上述地点的平面图。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27584" y="2646316"/>
            <a:ext cx="4392488" cy="190998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456236" y="3120259"/>
            <a:ext cx="9290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rgbClr val="FF0000"/>
                </a:solidFill>
              </a:rPr>
              <a:t>.</a:t>
            </a:r>
            <a:endParaRPr lang="zh-CN" altLang="en-US" sz="54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19262" y="3889700"/>
            <a:ext cx="13886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小明家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箭头连接符 9"/>
          <p:cNvCxnSpPr/>
          <p:nvPr/>
        </p:nvCxnSpPr>
        <p:spPr>
          <a:xfrm flipH="1" flipV="1">
            <a:off x="4949188" y="2805359"/>
            <a:ext cx="5745" cy="5056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4558662" y="2654075"/>
            <a:ext cx="800100" cy="41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52120" y="2042758"/>
            <a:ext cx="2988770" cy="240065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要确定一个合适的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，先测量这幅平面图中小明家到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四条边框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的大致尺寸，使所画平面图的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各点</a:t>
            </a:r>
            <a:r>
              <a:rPr lang="zh-CN" altLang="en-US" sz="20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尽量在边界内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923928" y="1099915"/>
            <a:ext cx="526244" cy="288032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4"/>
          <p:cNvGrpSpPr/>
          <p:nvPr/>
        </p:nvGrpSpPr>
        <p:grpSpPr bwMode="auto">
          <a:xfrm>
            <a:off x="2771800" y="1934794"/>
            <a:ext cx="1353281" cy="605281"/>
            <a:chOff x="7826381" y="1201008"/>
            <a:chExt cx="2422311" cy="66708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>
              <a:off x="7826381" y="1201008"/>
              <a:ext cx="2422311" cy="667083"/>
            </a:xfrm>
            <a:prstGeom prst="cloudCallout">
              <a:avLst>
                <a:gd name="adj1" fmla="val 50388"/>
                <a:gd name="adj2" fmla="val -132725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7826383" y="1313383"/>
              <a:ext cx="2347715" cy="44096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100m</a:t>
              </a: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1468</Words>
  <Application>WPS 演示</Application>
  <PresentationFormat>全屏显示(16:9)</PresentationFormat>
  <Paragraphs>209</Paragraphs>
  <Slides>13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2" baseType="lpstr">
      <vt:lpstr>Arial</vt:lpstr>
      <vt:lpstr>宋体</vt:lpstr>
      <vt:lpstr>Wingdings</vt:lpstr>
      <vt:lpstr>黑体</vt:lpstr>
      <vt:lpstr>等线</vt:lpstr>
      <vt:lpstr>楷体</vt:lpstr>
      <vt:lpstr>Calibri</vt:lpstr>
      <vt:lpstr>楷体_GB2312</vt:lpstr>
      <vt:lpstr>Times New Roman</vt:lpstr>
      <vt:lpstr>华文新魏</vt:lpstr>
      <vt:lpstr>Khmer UI</vt:lpstr>
      <vt:lpstr>Segoe UI Symbol</vt:lpstr>
      <vt:lpstr>Cambria Math</vt:lpstr>
      <vt:lpstr>微软雅黑</vt:lpstr>
      <vt:lpstr>Arial Unicode MS</vt:lpstr>
      <vt:lpstr>1_Office 主题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51</cp:revision>
  <dcterms:created xsi:type="dcterms:W3CDTF">2018-09-11T05:46:00Z</dcterms:created>
  <dcterms:modified xsi:type="dcterms:W3CDTF">2023-10-10T01:46:18Z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250B61198E0443349B68F147ACDC881D_12</vt:lpwstr>
  </property>
</Properties>
</file>