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56" r:id="rId3"/>
    <p:sldId id="278" r:id="rId4"/>
    <p:sldId id="297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96" r:id="rId16"/>
    <p:sldId id="289" r:id="rId17"/>
    <p:sldId id="293" r:id="rId18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94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>
        <p:scale>
          <a:sx n="75" d="100"/>
          <a:sy n="75" d="100"/>
        </p:scale>
        <p:origin x="828" y="834"/>
      </p:cViewPr>
      <p:guideLst>
        <p:guide orient="horz" pos="1594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2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41033C-9B9D-4028-8456-02845C9783F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8C15F3-CB97-433A-BFA5-47AB7F2767A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8" name="直线连接符 4"/>
          <p:cNvCxnSpPr/>
          <p:nvPr userDrawn="1"/>
        </p:nvCxnSpPr>
        <p:spPr>
          <a:xfrm flipV="1">
            <a:off x="231783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pic>
          <p:nvPicPr>
            <p:cNvPr id="13" name="图片 12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复习旧知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pic>
          <p:nvPicPr>
            <p:cNvPr id="9" name="图片 8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  <p:sp>
          <p:nvSpPr>
            <p:cNvPr id="8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巩固练习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sp>
        <p:nvSpPr>
          <p:cNvPr id="7" name="文本框 14"/>
          <p:cNvSpPr txBox="1"/>
          <p:nvPr userDrawn="1"/>
        </p:nvSpPr>
        <p:spPr>
          <a:xfrm>
            <a:off x="452876" y="9623"/>
            <a:ext cx="184721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/>
            <a:r>
              <a: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课堂小结</a:t>
            </a:r>
            <a:endParaRPr lang="zh-CN" altLang="en-US" sz="2800" b="1" dirty="0">
              <a:solidFill>
                <a:srgbClr val="44546A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 descr="未标题-1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62921"/>
            <a:ext cx="3264091" cy="6390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3" name="图片 12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6"/>
              <a:ext cx="3240360" cy="634357"/>
            </a:xfrm>
            <a:prstGeom prst="rect">
              <a:avLst/>
            </a:prstGeom>
          </p:spPr>
        </p:pic>
        <p:sp>
          <p:nvSpPr>
            <p:cNvPr id="14" name="文本框 12"/>
            <p:cNvSpPr txBox="1"/>
            <p:nvPr userDrawn="1"/>
          </p:nvSpPr>
          <p:spPr>
            <a:xfrm>
              <a:off x="452876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6.png"/><Relationship Id="rId12" Type="http://schemas.openxmlformats.org/officeDocument/2006/relationships/image" Target="../media/image1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3" name="TextBox 9"/>
          <p:cNvSpPr txBox="1"/>
          <p:nvPr userDrawn="1"/>
        </p:nvSpPr>
        <p:spPr>
          <a:xfrm>
            <a:off x="5292080" y="83408"/>
            <a:ext cx="252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/>
            <a:r>
              <a:rPr lang="zh-CN" altLang="en-US" sz="2000" b="1" dirty="0" smtClean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整理和复习</a:t>
            </a:r>
            <a:endParaRPr lang="zh-CN" altLang="en-US" sz="2000" b="1" dirty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4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2852210" y="1867203"/>
            <a:ext cx="3229089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练习十六</a:t>
            </a:r>
            <a:endParaRPr lang="zh-CN" altLang="en-US" sz="6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整理和复习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0528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3092084" y="-236562"/>
            <a:ext cx="6051916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2000" dirty="0">
              <a:solidFill>
                <a:schemeClr val="accent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83568" y="555526"/>
            <a:ext cx="770485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sz="20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小明家住在电影院的正</a:t>
            </a:r>
            <a:r>
              <a:rPr lang="zh-CN" sz="20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西</a:t>
            </a:r>
            <a:r>
              <a:rPr lang="en-US" sz="20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650</a:t>
            </a:r>
            <a:r>
              <a:rPr lang="zh-CN" sz="20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米</a:t>
            </a:r>
            <a:r>
              <a:rPr lang="zh-CN" sz="20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，</a:t>
            </a:r>
            <a:r>
              <a:rPr lang="zh-CN" altLang="en-US" sz="20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小东</a:t>
            </a:r>
            <a:r>
              <a:rPr lang="zh-CN" sz="20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家</a:t>
            </a:r>
            <a:r>
              <a:rPr lang="zh-CN" sz="20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住在电影院的正东</a:t>
            </a:r>
            <a:r>
              <a:rPr lang="en-US" sz="20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700</a:t>
            </a:r>
            <a:r>
              <a:rPr lang="zh-CN" sz="20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米。周末两人约好去看下午</a:t>
            </a:r>
            <a:r>
              <a:rPr lang="en-US" sz="20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sz="20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时放映的电影。两人</a:t>
            </a:r>
            <a:r>
              <a:rPr lang="zh-CN" sz="20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下午</a:t>
            </a:r>
            <a:r>
              <a:rPr lang="en-US" sz="20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0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sz="20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45</a:t>
            </a:r>
            <a:r>
              <a:rPr lang="zh-CN" sz="20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同时</a:t>
            </a:r>
            <a:r>
              <a:rPr lang="zh-CN" sz="20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从家里出发走向电影院。小明每分钟步行</a:t>
            </a:r>
            <a:r>
              <a:rPr lang="en-US" sz="20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70</a:t>
            </a:r>
            <a:r>
              <a:rPr lang="zh-CN" sz="20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米</a:t>
            </a:r>
            <a:r>
              <a:rPr lang="zh-CN" sz="20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，</a:t>
            </a:r>
            <a:r>
              <a:rPr lang="zh-CN" altLang="en-US" sz="20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小东</a:t>
            </a:r>
            <a:r>
              <a:rPr lang="zh-CN" sz="20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每分钟</a:t>
            </a:r>
            <a:r>
              <a:rPr lang="zh-CN" sz="20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步行</a:t>
            </a:r>
            <a:r>
              <a:rPr lang="en-US" sz="20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65</a:t>
            </a:r>
            <a:r>
              <a:rPr lang="zh-CN" sz="20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米。</a:t>
            </a:r>
            <a:endParaRPr lang="en-US" altLang="zh-CN" sz="20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2267744" y="3681766"/>
            <a:ext cx="448365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从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点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45</a:t>
            </a:r>
            <a:r>
              <a:rPr lang="zh-CN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</a:t>
            </a:r>
            <a:r>
              <a:rPr lang="zh-CN" altLang="zh-CN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到</a:t>
            </a:r>
            <a:r>
              <a:rPr lang="en-US" altLang="zh-CN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55</a:t>
            </a:r>
            <a:r>
              <a:rPr lang="zh-CN" altLang="zh-CN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分钟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9" name="直接连接符 18"/>
          <p:cNvCxnSpPr/>
          <p:nvPr/>
        </p:nvCxnSpPr>
        <p:spPr>
          <a:xfrm flipV="1">
            <a:off x="3091714" y="1964392"/>
            <a:ext cx="4936670" cy="36069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539552" y="2556769"/>
            <a:ext cx="792088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（</a:t>
            </a:r>
            <a:r>
              <a:rPr lang="en-US" altLang="zh-CN" sz="20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0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）</a:t>
            </a:r>
            <a:r>
              <a:rPr lang="zh-CN" sz="20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如果小明先到电影院后不停留继续向东走，从出发到相遇用了多长时间？相遇地点距离电影院有多远？</a:t>
            </a:r>
            <a:endParaRPr lang="zh-CN" sz="20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39552" y="2108408"/>
            <a:ext cx="792088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（</a:t>
            </a:r>
            <a:r>
              <a:rPr lang="en-US" altLang="zh-CN" sz="20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0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）</a:t>
            </a:r>
            <a:r>
              <a:rPr lang="en-US" sz="20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0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sz="20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55</a:t>
            </a:r>
            <a:r>
              <a:rPr lang="zh-CN" sz="20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两</a:t>
            </a:r>
            <a:r>
              <a:rPr lang="zh-CN" sz="20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人能在电影院相遇吗？</a:t>
            </a:r>
            <a:endParaRPr lang="en-US" altLang="zh-CN" sz="20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68" y="74244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676602" y="1452146"/>
            <a:ext cx="7982124" cy="7078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由题意可知，</a:t>
            </a:r>
            <a:r>
              <a:rPr lang="zh-CN" altLang="en-US" sz="2000" b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这个</a:t>
            </a:r>
            <a:r>
              <a:rPr lang="zh-CN" altLang="en-US" sz="2000" b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时候小东还</a:t>
            </a:r>
            <a:r>
              <a:rPr lang="zh-CN" altLang="en-US" sz="20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没有到达电影院，所以他们不能在电影院相遇。</a:t>
            </a:r>
            <a:endParaRPr lang="zh-CN" altLang="en-US" sz="20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67826" y="3539792"/>
            <a:ext cx="392767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解：设从出发到相遇用了</a:t>
            </a:r>
            <a:r>
              <a:rPr lang="en-US" altLang="zh-CN" sz="2000" b="1" i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分钟。</a:t>
            </a:r>
            <a:endParaRPr lang="zh-CN" altLang="en-US" sz="20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20618" y="4331880"/>
            <a:ext cx="8215878" cy="40011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sz="20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答：从出发到相遇用了</a:t>
            </a:r>
            <a:r>
              <a:rPr lang="en-US" sz="20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sz="20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分钟，相遇地点距离电影院</a:t>
            </a:r>
            <a:r>
              <a:rPr lang="zh-CN" sz="20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sz="20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50</a:t>
            </a:r>
            <a:r>
              <a:rPr lang="zh-CN" sz="20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米。</a:t>
            </a:r>
            <a:endParaRPr lang="zh-CN" sz="20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94559" y="990311"/>
            <a:ext cx="2928800" cy="403357"/>
            <a:chOff x="1065167" y="2341460"/>
            <a:chExt cx="2928800" cy="403357"/>
          </a:xfrm>
          <a:effectLst/>
        </p:grpSpPr>
        <p:sp>
          <p:nvSpPr>
            <p:cNvPr id="13" name="矩形 12"/>
            <p:cNvSpPr/>
            <p:nvPr/>
          </p:nvSpPr>
          <p:spPr>
            <a:xfrm>
              <a:off x="1065167" y="2344707"/>
              <a:ext cx="958916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>
                  <a:ln w="1905"/>
                  <a:solidFill>
                    <a:srgbClr val="C00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小明：</a:t>
              </a:r>
              <a:endParaRPr lang="zh-CN" altLang="en-US" sz="20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833727" y="2341460"/>
              <a:ext cx="21602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70×10=700</a:t>
              </a:r>
              <a:r>
                <a:rPr lang="zh-CN" altLang="en-US" sz="20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＞</a:t>
              </a:r>
              <a:r>
                <a:rPr lang="en-US" altLang="zh-CN" sz="20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650</a:t>
              </a:r>
              <a:endParaRPr lang="zh-CN" altLang="en-US" sz="2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139952" y="987574"/>
            <a:ext cx="3065822" cy="402847"/>
            <a:chOff x="1072161" y="2770085"/>
            <a:chExt cx="3065822" cy="402847"/>
          </a:xfrm>
          <a:effectLst/>
        </p:grpSpPr>
        <p:sp>
          <p:nvSpPr>
            <p:cNvPr id="14" name="矩形 13"/>
            <p:cNvSpPr/>
            <p:nvPr/>
          </p:nvSpPr>
          <p:spPr>
            <a:xfrm>
              <a:off x="1072161" y="2772822"/>
              <a:ext cx="958916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smtClean="0">
                  <a:ln w="1905"/>
                  <a:solidFill>
                    <a:srgbClr val="C00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楷体" panose="02010609060101010101" pitchFamily="49" charset="-122"/>
                  <a:ea typeface="楷体" panose="02010609060101010101" pitchFamily="49" charset="-122"/>
                </a:rPr>
                <a:t>小东：</a:t>
              </a:r>
              <a:endParaRPr lang="zh-CN" altLang="en-US" sz="20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833727" y="2770085"/>
              <a:ext cx="23042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65×10=650</a:t>
              </a:r>
              <a:r>
                <a:rPr lang="zh-CN" altLang="en-US" sz="20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＜</a:t>
              </a:r>
              <a:r>
                <a:rPr lang="en-US" altLang="zh-CN" sz="20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700</a:t>
              </a:r>
              <a:endParaRPr lang="zh-CN" altLang="en-US" sz="20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1187624" y="3936911"/>
            <a:ext cx="2664296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  <a:r>
              <a:rPr lang="en-US" altLang="zh-CN" sz="2000" b="1" i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x 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+65</a:t>
            </a:r>
            <a:r>
              <a:rPr lang="en-US" altLang="zh-CN" sz="2000" b="1" i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x 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=650+700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639878" y="3939902"/>
            <a:ext cx="1004130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2000" b="1" i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=10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511176" y="3963228"/>
            <a:ext cx="3326137" cy="4001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70×10-650=50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（米）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19289" y="501574"/>
            <a:ext cx="5318755" cy="55399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（</a:t>
            </a:r>
            <a:r>
              <a:rPr lang="en-US" altLang="zh-CN" sz="20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0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）</a:t>
            </a:r>
            <a:r>
              <a:rPr lang="en-US" sz="20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2：55</a:t>
            </a:r>
            <a:r>
              <a:rPr lang="zh-CN" sz="20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两</a:t>
            </a:r>
            <a:r>
              <a:rPr lang="zh-CN" sz="20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人能在电影院相遇吗？</a:t>
            </a:r>
            <a:endParaRPr lang="en-US" altLang="zh-CN" sz="20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52387" y="2114794"/>
            <a:ext cx="6912768" cy="55399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10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sz="2000" b="1" kern="10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en-US" sz="2000" b="1" kern="10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2：55</a:t>
            </a:r>
            <a:r>
              <a:rPr lang="zh-CN" sz="2000" b="1" kern="10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两</a:t>
            </a:r>
            <a:r>
              <a:rPr lang="zh-CN" sz="2000" b="1" kern="1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人</a:t>
            </a:r>
            <a:r>
              <a:rPr lang="zh-CN" altLang="en-US" sz="2000" b="1" kern="1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不</a:t>
            </a:r>
            <a:r>
              <a:rPr lang="zh-CN" sz="2000" b="1" kern="1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能在电影院相遇</a:t>
            </a:r>
            <a:r>
              <a:rPr lang="zh-CN" altLang="en-US" sz="2000" b="1" kern="1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。</a:t>
            </a:r>
            <a:endParaRPr lang="en-US" altLang="zh-CN" sz="2000" b="1" kern="100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70445" y="2571750"/>
            <a:ext cx="8522035" cy="1015663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（</a:t>
            </a:r>
            <a:r>
              <a:rPr lang="en-US" altLang="zh-CN" sz="20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0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）</a:t>
            </a:r>
            <a:r>
              <a:rPr lang="zh-CN" sz="20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如果小明先到电影院后不停留继续向东走，从出发到相遇用了多长时间？相遇地点距离电影院有多远？</a:t>
            </a:r>
            <a:endParaRPr lang="zh-CN" sz="20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/>
      <p:bldP spid="26" grpId="0"/>
      <p:bldP spid="28" grpId="0"/>
      <p:bldP spid="29" grpId="0"/>
      <p:bldP spid="30" grpId="0"/>
      <p:bldP spid="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267744" y="2698891"/>
            <a:ext cx="6624736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+6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25-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=170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48285" y="2180235"/>
            <a:ext cx="6624736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解：设蜘蛛有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则螳螂有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25-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）只。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53935" y="521880"/>
            <a:ext cx="796653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条腿的蜘蛛和</a:t>
            </a:r>
            <a:r>
              <a:rPr 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条</a:t>
            </a:r>
            <a:r>
              <a:rPr lang="zh-CN" sz="24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腿</a:t>
            </a:r>
            <a:r>
              <a:rPr lang="zh-CN" sz="24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的</a:t>
            </a:r>
            <a:r>
              <a:rPr lang="zh-CN" altLang="en-US" sz="24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螳螂</a:t>
            </a:r>
            <a:r>
              <a:rPr lang="zh-CN" sz="24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共</a:t>
            </a:r>
            <a:r>
              <a:rPr lang="zh-CN" altLang="en-US" sz="24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有</a:t>
            </a:r>
            <a:r>
              <a:rPr lang="en-US" sz="24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25</a:t>
            </a:r>
            <a:r>
              <a:rPr lang="zh-CN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只。</a:t>
            </a:r>
            <a:r>
              <a:rPr lang="zh-CN" sz="24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如果</a:t>
            </a:r>
            <a:r>
              <a:rPr lang="zh-CN" sz="24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它们</a:t>
            </a:r>
            <a:r>
              <a:rPr lang="zh-CN" altLang="en-US" sz="24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一共</a:t>
            </a:r>
            <a:r>
              <a:rPr lang="zh-CN" sz="24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有</a:t>
            </a:r>
            <a:r>
              <a:rPr lang="en-US" sz="24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170</a:t>
            </a:r>
            <a:r>
              <a:rPr lang="zh-CN" sz="24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条</a:t>
            </a:r>
            <a:r>
              <a:rPr lang="zh-CN" altLang="en-US" sz="24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腿</a:t>
            </a:r>
            <a:r>
              <a:rPr lang="zh-CN" sz="24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，</a:t>
            </a:r>
            <a:r>
              <a:rPr lang="zh-CN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那么</a:t>
            </a:r>
            <a:r>
              <a:rPr lang="zh-CN" sz="24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蜘蛛</a:t>
            </a:r>
            <a:r>
              <a:rPr lang="zh-CN" sz="24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和</a:t>
            </a:r>
            <a:r>
              <a:rPr lang="zh-CN" altLang="en-US" sz="24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螳螂</a:t>
            </a:r>
            <a:r>
              <a:rPr lang="zh-CN" sz="24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各</a:t>
            </a:r>
            <a:r>
              <a:rPr lang="zh-CN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有多少只？</a:t>
            </a:r>
            <a:endParaRPr lang="zh-CN" sz="24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1310362" y="1707654"/>
            <a:ext cx="6357982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indent="266700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蜘蛛的腿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数</a:t>
            </a:r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+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螳螂的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腿数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总腿数</a:t>
            </a:r>
            <a:endParaRPr kumimoji="0" lang="zh-CN" altLang="en-US" sz="24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707904" y="3137187"/>
            <a:ext cx="3673121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=20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l-GR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=10   25-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=25-10=15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07704" y="4023642"/>
            <a:ext cx="6624736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答：蜘蛛有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，螳螂有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592" y="78080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9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Text Box 5"/>
          <p:cNvSpPr txBox="1">
            <a:spLocks noChangeArrowheads="1"/>
          </p:cNvSpPr>
          <p:nvPr/>
        </p:nvSpPr>
        <p:spPr bwMode="auto">
          <a:xfrm>
            <a:off x="899592" y="521880"/>
            <a:ext cx="8208912" cy="11137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爸爸的年龄是小明的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3.7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倍，小明比爸爸小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岁。爸爸和小明各多少岁？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9" name="矩形 148"/>
          <p:cNvSpPr/>
          <p:nvPr/>
        </p:nvSpPr>
        <p:spPr>
          <a:xfrm>
            <a:off x="1835696" y="1995686"/>
            <a:ext cx="6408630" cy="493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解：设小明为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岁，则爸爸为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3.7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x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岁。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0" name="Rectangle 1"/>
          <p:cNvSpPr>
            <a:spLocks noChangeArrowheads="1"/>
          </p:cNvSpPr>
          <p:nvPr/>
        </p:nvSpPr>
        <p:spPr bwMode="auto">
          <a:xfrm>
            <a:off x="1393009" y="1566507"/>
            <a:ext cx="6357982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266700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爸爸的年龄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-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小明的年龄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相差的年龄</a:t>
            </a:r>
            <a:endParaRPr kumimoji="0" lang="zh-CN" altLang="en-US" sz="24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03848" y="2504508"/>
            <a:ext cx="2880320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3.7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x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x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=27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641685" y="2937383"/>
            <a:ext cx="3522603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2.7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x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=27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3.7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x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=3.7×10=37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87824" y="4246525"/>
            <a:ext cx="6408630" cy="4766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：小明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岁，爸爸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37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岁。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592" y="74244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" grpId="0"/>
      <p:bldP spid="150" grpId="0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8" name="Text Box 5"/>
              <p:cNvSpPr txBox="1">
                <a:spLocks noChangeArrowheads="1"/>
              </p:cNvSpPr>
              <p:nvPr/>
            </p:nvSpPr>
            <p:spPr bwMode="auto">
              <a:xfrm>
                <a:off x="872081" y="599978"/>
                <a:ext cx="8208912" cy="202574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新冠无情人有情，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  <a:sym typeface="+mn-ea"/>
                  </a:rPr>
                  <a:t>某社区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为奋斗在一线抗疫的医护工作者送来两桶元宵。乙桶中元宵的个数是甲桶中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7</m:t>
                        </m:r>
                      </m:den>
                    </m:f>
                  </m:oMath>
                </a14:m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，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从甲桶中取出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39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个放到乙桶，这时乙桶中的元宵数量是甲桶的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，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乙桶中原来有多少元宵？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48" name="Text 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72081" y="599978"/>
                <a:ext cx="8208912" cy="2025747"/>
              </a:xfrm>
              <a:prstGeom prst="rect">
                <a:avLst/>
              </a:prstGeom>
              <a:blipFill rotWithShape="1">
                <a:blip r:embed="rId1"/>
                <a:stretch>
                  <a:fillRect l="-3" t="-27" r="6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9" name="矩形 148"/>
              <p:cNvSpPr/>
              <p:nvPr/>
            </p:nvSpPr>
            <p:spPr>
              <a:xfrm>
                <a:off x="521881" y="3085981"/>
                <a:ext cx="6408630" cy="80990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解：设甲桶中原来有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 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个，则乙桶中有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2400" b="1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x 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个。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  </a:t>
                </a:r>
                <a:endPara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49" name="矩形 14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881" y="3085981"/>
                <a:ext cx="6408630" cy="809902"/>
              </a:xfrm>
              <a:prstGeom prst="rect">
                <a:avLst/>
              </a:prstGeom>
              <a:blipFill rotWithShape="1">
                <a:blip r:embed="rId2"/>
                <a:stretch>
                  <a:fillRect l="-9" t="-64" r="2" b="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0" name="Rectangle 1"/>
              <p:cNvSpPr>
                <a:spLocks noChangeArrowheads="1"/>
              </p:cNvSpPr>
              <p:nvPr/>
            </p:nvSpPr>
            <p:spPr bwMode="auto">
              <a:xfrm>
                <a:off x="666110" y="2511363"/>
                <a:ext cx="8154362" cy="68909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vert="horz" wrap="square" lIns="91440" tIns="45720" rIns="91440" bIns="45720" numCol="1" anchor="ctr" anchorCtr="0" compatLnSpc="1">
                <a:spAutoFit/>
              </a:bodyPr>
              <a:lstStyle/>
              <a:p>
                <a:pPr lvl="0" indent="266700"/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  <m:r>
                      <a:rPr lang="en-US" altLang="zh-CN" sz="2400" b="1" i="1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宋体" panose="02010600030101010101" pitchFamily="2" charset="-122"/>
                  </a:rPr>
                  <a:t>(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宋体" panose="02010600030101010101" pitchFamily="2" charset="-122"/>
                  </a:rPr>
                  <a:t>甲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宋体" panose="02010600030101010101" pitchFamily="2" charset="-122"/>
                  </a:rPr>
                  <a:t>桶中元宵的数量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宋体" panose="02010600030101010101" pitchFamily="2" charset="-122"/>
                  </a:rPr>
                  <a:t>-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宋体" panose="02010600030101010101" pitchFamily="2" charset="-122"/>
                  </a:rPr>
                  <a:t>39)=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宋体" panose="02010600030101010101" pitchFamily="2" charset="-122"/>
                  </a:rPr>
                  <a:t>乙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宋体" panose="02010600030101010101" pitchFamily="2" charset="-122"/>
                    <a:sym typeface="+mn-ea"/>
                  </a:rPr>
                  <a:t>桶中元宵的数量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宋体" panose="02010600030101010101" pitchFamily="2" charset="-122"/>
                    <a:sym typeface="+mn-ea"/>
                  </a:rPr>
                  <a:t>+39</a:t>
                </a:r>
                <a:endParaRPr kumimoji="0" lang="zh-CN" altLang="en-US" sz="2400" b="1" i="0" u="none" strike="noStrike" cap="none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150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66110" y="2511363"/>
                <a:ext cx="8154362" cy="689099"/>
              </a:xfrm>
              <a:prstGeom prst="rect">
                <a:avLst/>
              </a:prstGeom>
              <a:blipFill rotWithShape="1">
                <a:blip r:embed="rId3"/>
                <a:stretch>
                  <a:fillRect l="-8" t="-83" r="4" b="9"/>
                </a:stretch>
              </a:blipFill>
              <a:ln w="9525">
                <a:noFill/>
                <a:miter lim="800000"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矩形 7"/>
              <p:cNvSpPr/>
              <p:nvPr/>
            </p:nvSpPr>
            <p:spPr>
              <a:xfrm>
                <a:off x="1637665" y="3620135"/>
                <a:ext cx="4177665" cy="80990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2400" b="1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  <m:r>
                      <a:rPr lang="en-US" altLang="zh-CN" sz="2400" b="1" i="1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×（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 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-39）</a:t>
                </a:r>
                <a:r>
                  <a:rPr lang="en-US" altLang="zh-CN" sz="24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7</m:t>
                        </m:r>
                      </m:den>
                    </m:f>
                    <m:r>
                      <a:rPr lang="en-US" altLang="zh-CN" sz="2400" b="1" i="1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4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  <a:sym typeface="+mn-ea"/>
                  </a:rPr>
                  <a:t>x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+39</a:t>
                </a:r>
                <a:endPara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7665" y="3620135"/>
                <a:ext cx="4177665" cy="809902"/>
              </a:xfrm>
              <a:prstGeom prst="rect">
                <a:avLst/>
              </a:prstGeom>
              <a:blipFill rotWithShape="1">
                <a:blip r:embed="rId4"/>
                <a:stretch>
                  <a:fillRect b="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矩形 8"/>
          <p:cNvSpPr/>
          <p:nvPr/>
        </p:nvSpPr>
        <p:spPr>
          <a:xfrm>
            <a:off x="2616835" y="4290695"/>
            <a:ext cx="2045970" cy="4931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=189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27872" y="4300602"/>
            <a:ext cx="3948430" cy="4766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答：乙桶中原来有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592" y="74244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6" name="矩形 15"/>
              <p:cNvSpPr/>
              <p:nvPr/>
            </p:nvSpPr>
            <p:spPr>
              <a:xfrm>
                <a:off x="5085080" y="3733165"/>
                <a:ext cx="4258310" cy="80990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乙桶中原来有：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7</m:t>
                        </m:r>
                      </m:den>
                    </m:f>
                    <m:r>
                      <a:rPr lang="en-US" altLang="zh-CN" sz="2400" b="1" i="1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189=81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个</a:t>
                </a:r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5080" y="3733165"/>
                <a:ext cx="4258310" cy="809902"/>
              </a:xfrm>
              <a:prstGeom prst="rect">
                <a:avLst/>
              </a:prstGeom>
              <a:blipFill rotWithShape="1">
                <a:blip r:embed="rId6"/>
                <a:stretch>
                  <a:fillRect b="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" grpId="0"/>
      <p:bldP spid="150" grpId="0"/>
      <p:bldP spid="8" grpId="0"/>
      <p:bldP spid="9" grpId="0"/>
      <p:bldP spid="10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7" y="579333"/>
            <a:ext cx="813690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商店卖一种书包，如果每个售价为</a:t>
            </a:r>
            <a:r>
              <a:rPr 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150</a:t>
            </a:r>
            <a:r>
              <a:rPr lang="zh-CN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元，那么售价的</a:t>
            </a:r>
            <a:r>
              <a:rPr 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60%</a:t>
            </a:r>
            <a:r>
              <a:rPr lang="zh-CN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是进价，售价的</a:t>
            </a:r>
            <a:r>
              <a:rPr 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40</a:t>
            </a:r>
            <a:r>
              <a:rPr lang="en-US" sz="24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%</a:t>
            </a:r>
            <a:r>
              <a:rPr lang="zh-CN" sz="24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就是</a:t>
            </a:r>
            <a:r>
              <a:rPr lang="zh-CN" altLang="en-US" sz="24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利润</a:t>
            </a:r>
            <a:r>
              <a:rPr lang="zh-CN" sz="24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。</a:t>
            </a:r>
            <a:r>
              <a:rPr lang="zh-CN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现在要搞促销活动，为保证一</a:t>
            </a:r>
            <a:r>
              <a:rPr lang="zh-CN" sz="24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个</a:t>
            </a:r>
            <a:r>
              <a:rPr lang="zh-CN" sz="24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书包的</a:t>
            </a:r>
            <a:r>
              <a:rPr lang="zh-CN" altLang="en-US" sz="24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利润</a:t>
            </a:r>
            <a:r>
              <a:rPr lang="zh-CN" sz="24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不</a:t>
            </a:r>
            <a:r>
              <a:rPr lang="zh-CN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少于</a:t>
            </a:r>
            <a:r>
              <a:rPr lang="en-US" sz="2400" b="1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30</a:t>
            </a:r>
            <a:r>
              <a:rPr lang="zh-CN" sz="24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元</a:t>
            </a:r>
            <a:r>
              <a:rPr lang="zh-CN" sz="24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，折扣</a:t>
            </a:r>
            <a:r>
              <a:rPr lang="zh-CN" altLang="en-US" sz="24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不能低于多少</a:t>
            </a:r>
            <a:r>
              <a:rPr lang="zh-CN" sz="2400" b="1" kern="10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？</a:t>
            </a:r>
            <a:endParaRPr lang="zh-CN" sz="2400" b="1" kern="1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75994" y="2164201"/>
            <a:ext cx="290411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解：设折扣是</a:t>
            </a:r>
            <a:r>
              <a:rPr lang="en-US" altLang="zh-CN" sz="2400" b="1" i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i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i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48486" y="1707654"/>
            <a:ext cx="266290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  <a:effectLst>
                  <a:outerShdw dist="38100" dir="5400000" algn="t" rotWithShape="0">
                    <a:srgbClr val="FFFFFF">
                      <a:alpha val="44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折后售价</a:t>
            </a:r>
            <a:r>
              <a:rPr lang="en-US" altLang="zh-CN" sz="2400" b="1" dirty="0">
                <a:solidFill>
                  <a:srgbClr val="FF0000"/>
                </a:solidFill>
                <a:effectLst>
                  <a:outerShdw dist="38100" dir="5400000" algn="t" rotWithShape="0">
                    <a:srgbClr val="FFFFFF">
                      <a:alpha val="44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dist="38100" dir="5400000" algn="t" rotWithShape="0">
                    <a:srgbClr val="FFFFFF">
                      <a:alpha val="44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进价</a:t>
            </a:r>
            <a:r>
              <a:rPr lang="en-US" altLang="zh-CN" sz="2400" b="1" dirty="0">
                <a:solidFill>
                  <a:srgbClr val="FF0000"/>
                </a:solidFill>
                <a:effectLst>
                  <a:outerShdw dist="38100" dir="5400000" algn="t" rotWithShape="0">
                    <a:srgbClr val="FFFFFF">
                      <a:alpha val="44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=30</a:t>
            </a:r>
            <a:endParaRPr lang="zh-CN" altLang="en-US" sz="2400" b="1" dirty="0">
              <a:solidFill>
                <a:srgbClr val="FF0000"/>
              </a:solidFill>
              <a:effectLst>
                <a:outerShdw dist="38100" dir="5400000" algn="t" rotWithShape="0">
                  <a:srgbClr val="FFFFFF">
                    <a:alpha val="44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56941" y="3618224"/>
            <a:ext cx="695810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答：要保证一</a:t>
            </a:r>
            <a:r>
              <a:rPr lang="zh-CN" altLang="en-US" sz="2400" b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400" b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书包的利润不</a:t>
            </a:r>
            <a:r>
              <a:rPr lang="zh-CN" altLang="en-US" sz="2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少于</a:t>
            </a:r>
            <a:r>
              <a:rPr lang="en-US" altLang="zh-CN" sz="2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30</a:t>
            </a:r>
            <a:r>
              <a:rPr lang="zh-CN" altLang="en-US" sz="2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400" b="1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折扣不能低于八折。</a:t>
            </a:r>
            <a:endParaRPr lang="zh-CN" altLang="en-US" sz="2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89984" y="2552988"/>
            <a:ext cx="282320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150</a:t>
            </a:r>
            <a:r>
              <a:rPr lang="en-US" altLang="zh-CN" sz="2400" b="1" i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x </a:t>
            </a:r>
            <a:r>
              <a:rPr lang="en-US" altLang="zh-CN" sz="2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-150×60%=30</a:t>
            </a:r>
            <a:endParaRPr lang="zh-CN" altLang="en-US" sz="2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03366" y="2943144"/>
            <a:ext cx="158088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150</a:t>
            </a:r>
            <a:r>
              <a:rPr lang="en-US" altLang="zh-CN" sz="2400" b="1" i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x </a:t>
            </a:r>
            <a:r>
              <a:rPr lang="en-US" altLang="zh-CN" sz="2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=120</a:t>
            </a:r>
            <a:endParaRPr lang="zh-CN" altLang="en-US" sz="2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508311" y="3274130"/>
            <a:ext cx="103746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i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altLang="zh-CN" sz="2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=80%</a:t>
            </a:r>
            <a:endParaRPr lang="zh-CN" altLang="en-US" sz="2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560188" y="1923678"/>
            <a:ext cx="1324180" cy="70788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打折前后进价不变</a:t>
            </a:r>
            <a:endParaRPr lang="zh-CN" altLang="en-US" sz="20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9954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347614"/>
            <a:ext cx="7500895" cy="302433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683568" y="746067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这节课你们都学会了哪些知识？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7624" y="1515664"/>
            <a:ext cx="6624736" cy="268823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fontAlgn="auto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掌握用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字母表示数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常见的数量关系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认识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等式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的联系。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在实际应用题中会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根据题意找等量关系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并列出方程式。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会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解简单的方程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455295" y="3385185"/>
            <a:ext cx="5969635" cy="105625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举手回答：你知道要解决这个问题需要用到什么数量关系吗？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641985" y="508635"/>
            <a:ext cx="7859395" cy="2553335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世界上最长的线路</a:t>
            </a:r>
            <a:r>
              <a:rPr 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--</a:t>
            </a:r>
            <a:r>
              <a:rPr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被标记为“北京-乌兰巴托-莫斯科”</a:t>
            </a:r>
            <a:r>
              <a:rPr 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这辆列车</a:t>
            </a:r>
            <a:r>
              <a:rPr 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于1959年6月4日开行，贯穿欧亚大陆，途径中国、蒙古国、俄罗斯三国，全程7692公里，是中国铁路史上里程最长的旅客列车。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如果这辆列车运行速度为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小时，那么从北京到莫斯科一共用多长时间？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695440" y="3109595"/>
            <a:ext cx="1882140" cy="12534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1493520" y="641350"/>
            <a:ext cx="5969635" cy="57844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举手回答：说出下列各题之间的等量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827584" y="1103129"/>
            <a:ext cx="4752528" cy="3785652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200000"/>
              </a:lnSpc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单价、数量、总价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速度、时间、路程 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红花比黄花多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朵。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跳绳人数是打篮球人数的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倍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五年级一班男生和女生一共有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人。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6.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书包的价格比钢笔的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倍还多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23"/>
          <p:cNvSpPr txBox="1">
            <a:spLocks noChangeArrowheads="1"/>
          </p:cNvSpPr>
          <p:nvPr/>
        </p:nvSpPr>
        <p:spPr bwMode="auto">
          <a:xfrm>
            <a:off x="4684966" y="1220002"/>
            <a:ext cx="3192463" cy="461665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单价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×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数量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总价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0" name="Text Box 24"/>
          <p:cNvSpPr txBox="1">
            <a:spLocks noChangeArrowheads="1"/>
          </p:cNvSpPr>
          <p:nvPr/>
        </p:nvSpPr>
        <p:spPr bwMode="auto">
          <a:xfrm>
            <a:off x="4776471" y="1877764"/>
            <a:ext cx="3028950" cy="461665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速度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×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时间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路程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1" name="Text Box 25"/>
          <p:cNvSpPr txBox="1">
            <a:spLocks noChangeArrowheads="1"/>
          </p:cNvSpPr>
          <p:nvPr/>
        </p:nvSpPr>
        <p:spPr bwMode="auto">
          <a:xfrm>
            <a:off x="4925101" y="3693313"/>
            <a:ext cx="3568700" cy="461665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男生人数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+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女生人数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=45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2" name="Text Box 26"/>
          <p:cNvSpPr txBox="1">
            <a:spLocks noChangeArrowheads="1"/>
          </p:cNvSpPr>
          <p:nvPr/>
        </p:nvSpPr>
        <p:spPr bwMode="auto">
          <a:xfrm>
            <a:off x="4993344" y="3006257"/>
            <a:ext cx="3589445" cy="461665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打篮球人数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×3=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跳绳人数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3" name="Text Box 27"/>
          <p:cNvSpPr txBox="1">
            <a:spLocks noChangeArrowheads="1"/>
          </p:cNvSpPr>
          <p:nvPr/>
        </p:nvSpPr>
        <p:spPr bwMode="auto">
          <a:xfrm>
            <a:off x="5005876" y="2478062"/>
            <a:ext cx="3281668" cy="461665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黄花朵数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+10=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红花朵数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4" name="Text Box 28"/>
          <p:cNvSpPr txBox="1">
            <a:spLocks noChangeArrowheads="1"/>
          </p:cNvSpPr>
          <p:nvPr/>
        </p:nvSpPr>
        <p:spPr bwMode="auto">
          <a:xfrm>
            <a:off x="5085408" y="4290917"/>
            <a:ext cx="3591048" cy="461665"/>
          </a:xfrm>
          <a:prstGeom prst="rect">
            <a:avLst/>
          </a:prstGeom>
          <a:noFill/>
          <a:ln w="9525" cap="rnd" algn="ctr">
            <a:noFill/>
            <a:prstDash val="sysDot"/>
            <a:miter lim="800000"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钢笔价格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×5+9=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书包价格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圆角矩形 31"/>
          <p:cNvSpPr/>
          <p:nvPr/>
        </p:nvSpPr>
        <p:spPr>
          <a:xfrm>
            <a:off x="2738641" y="664373"/>
            <a:ext cx="3099762" cy="57888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式子、等式、方程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611560" y="1513898"/>
            <a:ext cx="748304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）像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÷8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2=5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8=10···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用来表示几个数之间关系的，都叫做式子。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6"/>
          <p:cNvSpPr txBox="1">
            <a:spLocks noChangeArrowheads="1"/>
          </p:cNvSpPr>
          <p:nvPr/>
        </p:nvSpPr>
        <p:spPr bwMode="auto">
          <a:xfrm>
            <a:off x="624822" y="2676857"/>
            <a:ext cx="765031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）像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2=5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8=10……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这样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表示左右两边相等的式子，都叫做等式。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7"/>
          <p:cNvSpPr txBox="1">
            <a:spLocks noChangeArrowheads="1"/>
          </p:cNvSpPr>
          <p:nvPr/>
        </p:nvSpPr>
        <p:spPr bwMode="auto">
          <a:xfrm>
            <a:off x="574737" y="3684969"/>
            <a:ext cx="770040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omic Sans MS" panose="030F0702030302020204" pitchFamily="66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）像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2=5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8=10……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这样</a:t>
            </a:r>
            <a:r>
              <a:rPr lang="zh-CN" altLang="en-US" sz="24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含有未知数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i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等字母）的</a:t>
            </a:r>
            <a:r>
              <a:rPr lang="zh-CN" altLang="en-US" sz="2400" b="1" dirty="0">
                <a:solidFill>
                  <a:srgbClr val="99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等式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，叫做方程。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20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910609" y="680378"/>
            <a:ext cx="747781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下列哪些式子是方程？是方程的画“√ ”。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683568" y="1356320"/>
            <a:ext cx="8280920" cy="32316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-2.8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=140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）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20-5=15       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）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24+6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 540   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）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10÷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=2      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）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3(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+2)&gt;42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（   ）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+24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（   ）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41"/>
          <p:cNvSpPr txBox="1"/>
          <p:nvPr/>
        </p:nvSpPr>
        <p:spPr>
          <a:xfrm>
            <a:off x="4716016" y="1347614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42"/>
          <p:cNvSpPr txBox="1"/>
          <p:nvPr/>
        </p:nvSpPr>
        <p:spPr>
          <a:xfrm>
            <a:off x="4716016" y="243157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43"/>
          <p:cNvSpPr txBox="1"/>
          <p:nvPr/>
        </p:nvSpPr>
        <p:spPr>
          <a:xfrm>
            <a:off x="4716016" y="300763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4944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"/>
          <p:cNvSpPr>
            <a:spLocks noChangeArrowheads="1"/>
          </p:cNvSpPr>
          <p:nvPr/>
        </p:nvSpPr>
        <p:spPr bwMode="auto">
          <a:xfrm>
            <a:off x="793937" y="568257"/>
            <a:ext cx="23503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用小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棒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摆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六边形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2162089" y="1076359"/>
          <a:ext cx="5049015" cy="198115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683005"/>
                <a:gridCol w="1683005"/>
                <a:gridCol w="1683005"/>
              </a:tblGrid>
              <a:tr h="3214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正方形个数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图形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小棒的根数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39" marR="91439" marT="45715" marB="45715"/>
                </a:tc>
              </a:tr>
              <a:tr h="3214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15" marB="45715"/>
                </a:tc>
              </a:tr>
              <a:tr h="3214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 4+3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39" marR="91439" marT="45715" marB="45715"/>
                </a:tc>
              </a:tr>
              <a:tr h="3214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altLang="zh-CN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4+3+3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39" marR="91439" marT="45715" marB="45715"/>
                </a:tc>
              </a:tr>
              <a:tr h="3214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……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……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……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39" marR="91439" marT="45715" marB="45715"/>
                </a:tc>
              </a:tr>
            </a:tbl>
          </a:graphicData>
        </a:graphic>
      </p:graphicFrame>
      <p:sp>
        <p:nvSpPr>
          <p:cNvPr id="22" name="矩形 16"/>
          <p:cNvSpPr>
            <a:spLocks noChangeArrowheads="1"/>
          </p:cNvSpPr>
          <p:nvPr/>
        </p:nvSpPr>
        <p:spPr bwMode="auto">
          <a:xfrm>
            <a:off x="543146" y="3002347"/>
            <a:ext cx="57130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）你发现了什么规律？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矩形 17"/>
          <p:cNvSpPr>
            <a:spLocks noChangeArrowheads="1"/>
          </p:cNvSpPr>
          <p:nvPr/>
        </p:nvSpPr>
        <p:spPr bwMode="auto">
          <a:xfrm>
            <a:off x="533395" y="3312607"/>
            <a:ext cx="839744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）如果摆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个正方形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需要（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    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）根小棒。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150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个正方形，需要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       ）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根小棒。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3962289" y="3027892"/>
            <a:ext cx="52902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每增加一个正方形，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需要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</a:t>
            </a:r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小棒。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4833231" y="3993613"/>
            <a:ext cx="857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751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1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873" y="65214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矩形 1"/>
          <p:cNvSpPr>
            <a:spLocks noChangeArrowheads="1"/>
          </p:cNvSpPr>
          <p:nvPr/>
        </p:nvSpPr>
        <p:spPr bwMode="auto">
          <a:xfrm>
            <a:off x="4626322" y="3417549"/>
            <a:ext cx="14679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4+5(</a:t>
            </a:r>
            <a:r>
              <a:rPr lang="en-US" altLang="zh-CN" sz="2400" b="1" i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-1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圆角矩形标注 33"/>
          <p:cNvSpPr/>
          <p:nvPr/>
        </p:nvSpPr>
        <p:spPr>
          <a:xfrm flipH="1">
            <a:off x="4627611" y="4482692"/>
            <a:ext cx="2214997" cy="393314"/>
          </a:xfrm>
          <a:prstGeom prst="wedgeRoundRectCallout">
            <a:avLst>
              <a:gd name="adj1" fmla="val 30512"/>
              <a:gd name="adj2" fmla="val -83268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1+5</a:t>
            </a:r>
            <a:r>
              <a:rPr lang="en-US" altLang="zh-CN" b="1" i="1" smtClean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</a:t>
            </a:r>
            <a:r>
              <a:rPr lang="en-US" altLang="zh-CN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=1+150×5=751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1"/>
          <p:cNvSpPr>
            <a:spLocks noChangeArrowheads="1"/>
          </p:cNvSpPr>
          <p:nvPr/>
        </p:nvSpPr>
        <p:spPr bwMode="auto">
          <a:xfrm>
            <a:off x="5806719" y="3417549"/>
            <a:ext cx="14679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1+5</a:t>
            </a:r>
            <a:r>
              <a:rPr lang="en-US" altLang="zh-CN" sz="2400" b="1" i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n</a:t>
            </a:r>
            <a:endParaRPr lang="zh-CN" altLang="en-US" sz="24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六边形 1"/>
          <p:cNvSpPr/>
          <p:nvPr/>
        </p:nvSpPr>
        <p:spPr>
          <a:xfrm rot="16200000">
            <a:off x="4547030" y="1569248"/>
            <a:ext cx="279133" cy="240632"/>
          </a:xfrm>
          <a:prstGeom prst="hexagon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六边形 24"/>
          <p:cNvSpPr/>
          <p:nvPr/>
        </p:nvSpPr>
        <p:spPr>
          <a:xfrm rot="16200000">
            <a:off x="4456133" y="1946616"/>
            <a:ext cx="279133" cy="240632"/>
          </a:xfrm>
          <a:prstGeom prst="hexagon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六边形 26"/>
          <p:cNvSpPr/>
          <p:nvPr/>
        </p:nvSpPr>
        <p:spPr>
          <a:xfrm rot="16200000">
            <a:off x="4693665" y="1946617"/>
            <a:ext cx="279133" cy="240632"/>
          </a:xfrm>
          <a:prstGeom prst="hexagon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六边形 27"/>
          <p:cNvSpPr/>
          <p:nvPr/>
        </p:nvSpPr>
        <p:spPr>
          <a:xfrm rot="16200000">
            <a:off x="4312117" y="2352807"/>
            <a:ext cx="279133" cy="240632"/>
          </a:xfrm>
          <a:prstGeom prst="hexagon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六边形 28"/>
          <p:cNvSpPr/>
          <p:nvPr/>
        </p:nvSpPr>
        <p:spPr>
          <a:xfrm rot="16200000">
            <a:off x="4553342" y="2354400"/>
            <a:ext cx="279133" cy="240632"/>
          </a:xfrm>
          <a:prstGeom prst="hexagon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六边形 29"/>
          <p:cNvSpPr/>
          <p:nvPr/>
        </p:nvSpPr>
        <p:spPr>
          <a:xfrm rot="16200000">
            <a:off x="4794567" y="2356201"/>
            <a:ext cx="279133" cy="240632"/>
          </a:xfrm>
          <a:prstGeom prst="hexagon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  <p:bldP spid="32" grpId="0"/>
      <p:bldP spid="34" grpId="0" animBg="1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602496" y="823439"/>
            <a:ext cx="8388424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绿化队为一个居民社区栽花。栽月季花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240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棵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，如果加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16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棵，就是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所栽丁香花棵树的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。绿化队栽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了多少棵丁香花？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267744" y="2700221"/>
            <a:ext cx="3888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解：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设栽了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棵丁香花。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979711" y="4126309"/>
            <a:ext cx="580468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</a:t>
            </a:r>
            <a:r>
              <a:rPr lang="zh-CN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栽了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128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棵丁香花。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987823" y="3249918"/>
            <a:ext cx="31083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=240+16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127411" y="3703502"/>
            <a:ext cx="12377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=128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266105" y="2094540"/>
            <a:ext cx="3672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丁香花棵树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×2=240+16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886463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2" grpId="0"/>
      <p:bldP spid="13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539552" y="483518"/>
            <a:ext cx="8305048" cy="11137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果园里有梨树和苹果树共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棵，梨树的棵数是苹果树的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倍，苹果树和梨树有多少棵？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1528658" y="1604869"/>
            <a:ext cx="6357982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lvl="0" indent="266700"/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苹果树的棵数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×3+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苹果树的棵数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总棵数</a:t>
            </a:r>
            <a:endParaRPr kumimoji="0" lang="zh-CN" altLang="en-US" sz="24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957286" y="2067694"/>
            <a:ext cx="5500726" cy="2751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解：设苹果树有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棵，则梨树有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棵。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+3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=108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4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=108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=27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3</a:t>
            </a:r>
            <a:r>
              <a:rPr lang="el-GR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=3×27=81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答：苹果树有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棵，则梨树有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棵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68" y="74244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699792" y="2283718"/>
            <a:ext cx="51845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解：设经过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小时相遇。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32+34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=660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66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=660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=10  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答：经过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小时相遇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611560" y="483518"/>
            <a:ext cx="8424936" cy="11137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两地相距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660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千米，甲车每小时行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千米，乙车每小时行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千米，两车分别从两地同时出发相向而行，经过几小时相遇？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1835696" y="1707654"/>
            <a:ext cx="6357982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（甲的速度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+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乙的速度）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×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时间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=</a:t>
            </a:r>
            <a: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总路程</a:t>
            </a:r>
            <a:endParaRPr kumimoji="0" lang="zh-CN" altLang="en-US" sz="24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68" y="74244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1" grpId="0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6330,&quot;width&quot;:9510}"/>
</p:tagLst>
</file>

<file path=ppt/tags/tag2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2417</Words>
  <Application>WPS 演示</Application>
  <PresentationFormat>全屏显示(16:9)</PresentationFormat>
  <Paragraphs>226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2" baseType="lpstr">
      <vt:lpstr>Arial</vt:lpstr>
      <vt:lpstr>宋体</vt:lpstr>
      <vt:lpstr>Wingdings</vt:lpstr>
      <vt:lpstr>黑体</vt:lpstr>
      <vt:lpstr>等线</vt:lpstr>
      <vt:lpstr>楷体</vt:lpstr>
      <vt:lpstr>Comic Sans MS</vt:lpstr>
      <vt:lpstr>楷体_GB2312</vt:lpstr>
      <vt:lpstr>Times New Roman</vt:lpstr>
      <vt:lpstr>Times New Roman</vt:lpstr>
      <vt:lpstr>Cambria Math</vt:lpstr>
      <vt:lpstr>Cambria Math</vt:lpstr>
      <vt:lpstr>微软雅黑</vt:lpstr>
      <vt:lpstr>Arial Unicode MS</vt:lpstr>
      <vt:lpstr>Calibri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46</cp:revision>
  <dcterms:created xsi:type="dcterms:W3CDTF">2018-09-11T05:46:00Z</dcterms:created>
  <dcterms:modified xsi:type="dcterms:W3CDTF">2023-10-10T01:49:51Z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2052-12.1.0.15398</vt:lpwstr>
  </property>
  <property fmtid="{D5CDD505-2E9C-101B-9397-08002B2CF9AE}" pid="3" name="ICV">
    <vt:lpwstr>6D5580DBAAFA422DAF140F30FEEA4ABB_12</vt:lpwstr>
  </property>
</Properties>
</file>