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97" r:id="rId3"/>
    <p:sldId id="278" r:id="rId4"/>
    <p:sldId id="279" r:id="rId5"/>
    <p:sldId id="280" r:id="rId6"/>
    <p:sldId id="281" r:id="rId7"/>
    <p:sldId id="282" r:id="rId8"/>
    <p:sldId id="283" r:id="rId9"/>
    <p:sldId id="317" r:id="rId10"/>
    <p:sldId id="284" r:id="rId11"/>
    <p:sldId id="285" r:id="rId12"/>
    <p:sldId id="286" r:id="rId13"/>
    <p:sldId id="315" r:id="rId14"/>
    <p:sldId id="318" r:id="rId15"/>
    <p:sldId id="291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9" d="100"/>
          <a:sy n="59" d="100"/>
        </p:scale>
        <p:origin x="-78" y="-900"/>
      </p:cViewPr>
      <p:guideLst>
        <p:guide orient="horz" pos="164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4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07A1DC-9425-4A45-A3B5-FD7A4304C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5800F-8377-411F-9C81-07B25957BAF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复习旧知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6.png"/><Relationship Id="rId7" Type="http://schemas.openxmlformats.org/officeDocument/2006/relationships/image" Target="../media/image1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7020272" y="83408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457200"/>
            <a:r>
              <a:rPr lang="zh-CN" altLang="en-US" sz="2000" b="1" dirty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负数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36.png"/><Relationship Id="rId6" Type="http://schemas.microsoft.com/office/2007/relationships/hdphoto" Target="../media/image35.wdp"/><Relationship Id="rId5" Type="http://schemas.openxmlformats.org/officeDocument/2006/relationships/image" Target="../media/image34.png"/><Relationship Id="rId4" Type="http://schemas.openxmlformats.org/officeDocument/2006/relationships/image" Target="../media/image26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7.emf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8.png"/><Relationship Id="rId2" Type="http://schemas.openxmlformats.org/officeDocument/2006/relationships/tags" Target="../tags/tag3.xml"/><Relationship Id="rId1" Type="http://schemas.openxmlformats.org/officeDocument/2006/relationships/image" Target="../media/image37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16.wdp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microsoft.com/office/2007/relationships/hdphoto" Target="../media/image19.wdp"/><Relationship Id="rId2" Type="http://schemas.openxmlformats.org/officeDocument/2006/relationships/image" Target="../media/image18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7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.xml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29.wdp"/><Relationship Id="rId2" Type="http://schemas.openxmlformats.org/officeDocument/2006/relationships/image" Target="../media/image28.png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19872" y="1971046"/>
            <a:ext cx="268727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练习一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2693" y="519703"/>
            <a:ext cx="1683794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负  数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6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71600" y="699542"/>
            <a:ext cx="77048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如果下图中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格代表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处，点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与点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相距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，请你在图中标出点</a:t>
            </a:r>
            <a:r>
              <a:rPr lang="en-US" altLang="zh-CN" sz="28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可能的位置。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44" y="1956052"/>
            <a:ext cx="7978612" cy="1123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/>
          <p:cNvSpPr/>
          <p:nvPr/>
        </p:nvSpPr>
        <p:spPr>
          <a:xfrm>
            <a:off x="3478439" y="1817661"/>
            <a:ext cx="4400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2400" b="1" i="1" dirty="0" smtClean="0">
                <a:solidFill>
                  <a:srgbClr val="33CC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 i="1" dirty="0">
              <a:solidFill>
                <a:srgbClr val="33CC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568802" y="2325303"/>
            <a:ext cx="119063" cy="119063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565229" y="2325304"/>
            <a:ext cx="119063" cy="11906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585607" y="2325304"/>
            <a:ext cx="119063" cy="11906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4355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矩形 31"/>
          <p:cNvSpPr/>
          <p:nvPr/>
        </p:nvSpPr>
        <p:spPr>
          <a:xfrm>
            <a:off x="5404711" y="1817661"/>
            <a:ext cx="4400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25090" y="1817661"/>
            <a:ext cx="4400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下弧形箭头 1"/>
          <p:cNvSpPr/>
          <p:nvPr/>
        </p:nvSpPr>
        <p:spPr>
          <a:xfrm>
            <a:off x="3605150" y="2457038"/>
            <a:ext cx="727643" cy="198117"/>
          </a:xfrm>
          <a:prstGeom prst="curved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下弧形箭头 38"/>
          <p:cNvSpPr/>
          <p:nvPr/>
        </p:nvSpPr>
        <p:spPr>
          <a:xfrm>
            <a:off x="4283968" y="2444367"/>
            <a:ext cx="727643" cy="198117"/>
          </a:xfrm>
          <a:prstGeom prst="curved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下弧形箭头 39"/>
          <p:cNvSpPr/>
          <p:nvPr/>
        </p:nvSpPr>
        <p:spPr>
          <a:xfrm>
            <a:off x="4956649" y="2457038"/>
            <a:ext cx="727643" cy="198117"/>
          </a:xfrm>
          <a:prstGeom prst="curved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下弧形箭头 43"/>
          <p:cNvSpPr/>
          <p:nvPr/>
        </p:nvSpPr>
        <p:spPr>
          <a:xfrm flipH="1">
            <a:off x="2924187" y="2457038"/>
            <a:ext cx="727643" cy="198117"/>
          </a:xfrm>
          <a:prstGeom prst="curved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下弧形箭头 44"/>
          <p:cNvSpPr/>
          <p:nvPr/>
        </p:nvSpPr>
        <p:spPr>
          <a:xfrm flipH="1">
            <a:off x="2267744" y="2457038"/>
            <a:ext cx="727643" cy="198117"/>
          </a:xfrm>
          <a:prstGeom prst="curved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下弧形箭头 45"/>
          <p:cNvSpPr/>
          <p:nvPr/>
        </p:nvSpPr>
        <p:spPr>
          <a:xfrm flipH="1">
            <a:off x="1585607" y="2457038"/>
            <a:ext cx="727643" cy="198117"/>
          </a:xfrm>
          <a:prstGeom prst="curved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  <p:bldP spid="21" grpId="0" animBg="1"/>
      <p:bldP spid="30" grpId="0" animBg="1"/>
      <p:bldP spid="31" grpId="0" animBg="1"/>
      <p:bldP spid="32" grpId="0"/>
      <p:bldP spid="38" grpId="0"/>
      <p:bldP spid="2" grpId="0" animBg="1"/>
      <p:bldP spid="39" grpId="0" animBg="1"/>
      <p:bldP spid="40" grpId="0" animBg="1"/>
      <p:bldP spid="44" grpId="0" animBg="1"/>
      <p:bldP spid="45" grpId="0" animBg="1"/>
      <p:bldP spid="4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933" y="2849472"/>
            <a:ext cx="7412836" cy="375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矩形 20"/>
          <p:cNvSpPr/>
          <p:nvPr/>
        </p:nvSpPr>
        <p:spPr>
          <a:xfrm>
            <a:off x="971600" y="699542"/>
            <a:ext cx="56695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在数轴上描出下列各点。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176538" y="2987907"/>
            <a:ext cx="119063" cy="119063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297401" y="1795651"/>
            <a:ext cx="89097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-3.5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788025" y="2987907"/>
            <a:ext cx="119063" cy="11906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452901" y="1793165"/>
            <a:ext cx="76925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52871" y="2999114"/>
            <a:ext cx="119063" cy="11906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矩形 28"/>
              <p:cNvSpPr/>
              <p:nvPr/>
            </p:nvSpPr>
            <p:spPr>
              <a:xfrm>
                <a:off x="3513606" y="1630830"/>
                <a:ext cx="636786" cy="7401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/>
                <a:r>
                  <a:rPr lang="en-US" altLang="zh-CN" sz="26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i="0" dirty="0" smtClean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sz="2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9" name="矩形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3606" y="1630830"/>
                <a:ext cx="636786" cy="740139"/>
              </a:xfrm>
              <a:prstGeom prst="rect">
                <a:avLst/>
              </a:prstGeom>
              <a:blipFill rotWithShape="1">
                <a:blip r:embed="rId2"/>
                <a:stretch>
                  <a:fillRect l="-24" t="-20" r="5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椭圆 29"/>
          <p:cNvSpPr/>
          <p:nvPr/>
        </p:nvSpPr>
        <p:spPr>
          <a:xfrm>
            <a:off x="4015167" y="2987907"/>
            <a:ext cx="119063" cy="119063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426983" y="1832734"/>
            <a:ext cx="47730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934122" y="2987907"/>
            <a:ext cx="119063" cy="119063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074523" y="1813583"/>
            <a:ext cx="60133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-2</a:t>
            </a: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581577" y="2999114"/>
            <a:ext cx="119063" cy="11906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966818" y="1824108"/>
            <a:ext cx="44548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3222154" y="2990065"/>
            <a:ext cx="119063" cy="119063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rgbClr val="0000FF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矩形 36"/>
              <p:cNvSpPr/>
              <p:nvPr/>
            </p:nvSpPr>
            <p:spPr>
              <a:xfrm>
                <a:off x="6820679" y="1585038"/>
                <a:ext cx="890976" cy="7401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/>
                <a:r>
                  <a:rPr lang="en-US" altLang="zh-CN" sz="26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600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1</m:t>
                    </m:r>
                    <m:f>
                      <m:fPr>
                        <m:ctrlPr>
                          <a:rPr lang="en-US" altLang="zh-CN" sz="2600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6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en-US" sz="26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7" name="矩形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0679" y="1585038"/>
                <a:ext cx="890976" cy="740139"/>
              </a:xfrm>
              <a:prstGeom prst="rect">
                <a:avLst/>
              </a:prstGeom>
              <a:blipFill rotWithShape="1">
                <a:blip r:embed="rId3"/>
                <a:stretch>
                  <a:fillRect l="-16" t="-11" r="24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2" name="组合 41"/>
          <p:cNvGrpSpPr/>
          <p:nvPr/>
        </p:nvGrpSpPr>
        <p:grpSpPr>
          <a:xfrm>
            <a:off x="2844787" y="3481268"/>
            <a:ext cx="2785058" cy="1227401"/>
            <a:chOff x="3246294" y="3473996"/>
            <a:chExt cx="2785058" cy="122740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43" name="AutoShape 27"/>
            <p:cNvSpPr>
              <a:spLocks noChangeArrowheads="1"/>
            </p:cNvSpPr>
            <p:nvPr/>
          </p:nvSpPr>
          <p:spPr bwMode="auto">
            <a:xfrm>
              <a:off x="3246294" y="3473996"/>
              <a:ext cx="2785058" cy="1227401"/>
            </a:xfrm>
            <a:prstGeom prst="cloudCallout">
              <a:avLst>
                <a:gd name="adj1" fmla="val 64329"/>
                <a:gd name="adj2" fmla="val 9789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706702" y="3701392"/>
              <a:ext cx="2207792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的左边为负数，右边为正数。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82125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AutoShape 27"/>
          <p:cNvSpPr>
            <a:spLocks noChangeArrowheads="1"/>
          </p:cNvSpPr>
          <p:nvPr/>
        </p:nvSpPr>
        <p:spPr bwMode="auto">
          <a:xfrm>
            <a:off x="2811135" y="1289831"/>
            <a:ext cx="4156564" cy="910988"/>
          </a:xfrm>
          <a:prstGeom prst="wedgeRoundRectCallout">
            <a:avLst>
              <a:gd name="adj1" fmla="val 63667"/>
              <a:gd name="adj2" fmla="val -14872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先确定是正数还是负数，再确定数在直线上的位置。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1485" y1="45149" x2="24403" y2="50099"/>
                        <a14:foregroundMark x1="43767" y1="44752" x2="45093" y2="51881"/>
                        <a14:foregroundMark x1="49867" y1="45545" x2="46154" y2="52673"/>
                        <a14:foregroundMark x1="27851" y1="58416" x2="40849" y2="59406"/>
                        <a14:foregroundMark x1="28912" y1="8515" x2="34483" y2="22178"/>
                        <a14:foregroundMark x1="37931" y1="22970" x2="36605" y2="23168"/>
                        <a14:foregroundMark x1="45623" y1="11683" x2="47480" y2="11683"/>
                        <a14:foregroundMark x1="39523" y1="2376" x2="37931" y2="4158"/>
                        <a14:foregroundMark x1="24138" y1="1386" x2="25464" y2="4158"/>
                        <a14:foregroundMark x1="14854" y1="7525" x2="16711" y2="8515"/>
                        <a14:foregroundMark x1="14324" y1="17228" x2="17241" y2="16436"/>
                        <a14:foregroundMark x1="2918" y1="44356" x2="1326" y2="47723"/>
                        <a14:foregroundMark x1="96552" y1="67723" x2="96021" y2="70495"/>
                        <a14:foregroundMark x1="97878" y1="67723" x2="97878" y2="702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674" y="3608899"/>
            <a:ext cx="991482" cy="132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2320" y="1250789"/>
            <a:ext cx="1112022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29052E-6 L -0.05746 0.2337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2" y="116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9.84872E-7 L 0.04948 0.24112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5" y="120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77864E-7 L 0.22917 0.24143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58" y="120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91515E-6 L 0.23073 0.2764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28" y="138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8623E-6 L -0.26111 0.25132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56" y="125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1411E-6 L 0.05139 0.23556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9" y="117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79716E-6 L -0.43629 0.13152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23" y="65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26" grpId="0" animBg="1"/>
      <p:bldP spid="27" grpId="0"/>
      <p:bldP spid="28" grpId="0" animBg="1"/>
      <p:bldP spid="29" grpId="0"/>
      <p:bldP spid="30" grpId="0" animBg="1"/>
      <p:bldP spid="31" grpId="0"/>
      <p:bldP spid="32" grpId="0" animBg="1"/>
      <p:bldP spid="33" grpId="0"/>
      <p:bldP spid="34" grpId="0" animBg="1"/>
      <p:bldP spid="35" grpId="0"/>
      <p:bldP spid="36" grpId="0" animBg="1"/>
      <p:bldP spid="37" grpId="0"/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699542"/>
            <a:ext cx="78488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25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某商店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月份营业额为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万元，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月份营业额为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万元，比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月份增长（  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月份营业额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月份减少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，称为负增长，也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可以记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为增长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﹣10%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月份营业额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111.15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增长（  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月份营业额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111.15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持平，增长率为（  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称为零增长。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2"/>
          <p:cNvSpPr txBox="1">
            <a:spLocks noChangeArrowheads="1"/>
          </p:cNvSpPr>
          <p:nvPr/>
        </p:nvSpPr>
        <p:spPr bwMode="auto">
          <a:xfrm>
            <a:off x="2987824" y="1173981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4355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1880055" y="3561864"/>
            <a:ext cx="7010308" cy="959455"/>
          </a:xfrm>
          <a:prstGeom prst="wedgeRoundRectCallout">
            <a:avLst>
              <a:gd name="adj1" fmla="val -59294"/>
              <a:gd name="adj2" fmla="val -9631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求一个数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比另一个数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多百分之几，列式为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A-B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÷B×100%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851920" y="771550"/>
            <a:ext cx="1110882" cy="432000"/>
          </a:xfrm>
          <a:prstGeom prst="roundRect">
            <a:avLst/>
          </a:prstGeom>
          <a:solidFill>
            <a:schemeClr val="accent6">
              <a:lumMod val="75000"/>
              <a:alpha val="31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云形标注 2"/>
          <p:cNvSpPr/>
          <p:nvPr/>
        </p:nvSpPr>
        <p:spPr>
          <a:xfrm>
            <a:off x="4410583" y="195485"/>
            <a:ext cx="1706167" cy="487545"/>
          </a:xfrm>
          <a:prstGeom prst="cloudCallout">
            <a:avLst>
              <a:gd name="adj1" fmla="val -20459"/>
              <a:gd name="adj2" fmla="val 70211"/>
            </a:avLst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标准量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7277542" y="771550"/>
            <a:ext cx="1110882" cy="432000"/>
          </a:xfrm>
          <a:prstGeom prst="roundRect">
            <a:avLst/>
          </a:prstGeom>
          <a:solidFill>
            <a:schemeClr val="accent6">
              <a:lumMod val="75000"/>
              <a:alpha val="31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4414212" y="3850973"/>
            <a:ext cx="4503800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130-100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÷100×100%=30%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074084"/>
            <a:ext cx="1104039" cy="1582166"/>
          </a:xfrm>
          <a:prstGeom prst="rect">
            <a:avLst/>
          </a:prstGeom>
        </p:spPr>
      </p:pic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6061731" y="2110084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2"/>
          <p:cNvSpPr txBox="1">
            <a:spLocks noChangeArrowheads="1"/>
          </p:cNvSpPr>
          <p:nvPr/>
        </p:nvSpPr>
        <p:spPr bwMode="auto">
          <a:xfrm>
            <a:off x="7358829" y="2499742"/>
            <a:ext cx="34015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58652" y="987550"/>
            <a:ext cx="2863976" cy="875097"/>
          </a:xfrm>
          <a:prstGeom prst="cloudCallout">
            <a:avLst>
              <a:gd name="adj1" fmla="val 31897"/>
              <a:gd name="adj2" fmla="val 86188"/>
            </a:avLst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111.15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117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所以是负增长。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云形标注 18"/>
          <p:cNvSpPr/>
          <p:nvPr/>
        </p:nvSpPr>
        <p:spPr>
          <a:xfrm>
            <a:off x="6983761" y="1280216"/>
            <a:ext cx="2160239" cy="875097"/>
          </a:xfrm>
          <a:prstGeom prst="cloudCallout">
            <a:avLst>
              <a:gd name="adj1" fmla="val -65024"/>
              <a:gd name="adj2" fmla="val 49191"/>
            </a:avLst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前面的“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”不能少。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638290" y="2571749"/>
            <a:ext cx="1027822" cy="406621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2" name="椭圆 21"/>
          <p:cNvSpPr/>
          <p:nvPr/>
        </p:nvSpPr>
        <p:spPr>
          <a:xfrm>
            <a:off x="1866414" y="3003798"/>
            <a:ext cx="1027822" cy="406621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 bldLvl="0" animBg="1"/>
      <p:bldP spid="13" grpId="0" bldLvl="0" animBg="1"/>
      <p:bldP spid="3" grpId="0" bldLvl="0" animBg="1"/>
      <p:bldP spid="16" grpId="0" bldLvl="0" animBg="1"/>
      <p:bldP spid="4" grpId="0"/>
      <p:bldP spid="11" grpId="0"/>
      <p:bldP spid="17" grpId="0"/>
      <p:bldP spid="18" grpId="0" animBg="1"/>
      <p:bldP spid="19" grpId="0" animBg="1"/>
      <p:bldP spid="20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36488" y="1630869"/>
            <a:ext cx="6852558" cy="241118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605007" y="2103674"/>
            <a:ext cx="2252345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Rectangle 5"/>
          <p:cNvSpPr>
            <a:spLocks noChangeArrowheads="1"/>
          </p:cNvSpPr>
          <p:nvPr/>
        </p:nvSpPr>
        <p:spPr bwMode="auto">
          <a:xfrm>
            <a:off x="683568" y="87385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37055" y="3066651"/>
            <a:ext cx="5051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提示：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一般情况下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“+”号可以不写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18049" y="2606276"/>
            <a:ext cx="40786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（表示两种相反意义的量）</a:t>
            </a:r>
            <a:endParaRPr lang="zh-CN" altLang="en-US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6" grpId="0" bldLvl="0" animBg="1"/>
      <p:bldP spid="4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013" y="1419622"/>
            <a:ext cx="7768988" cy="312788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83638" y="1679327"/>
            <a:ext cx="7208676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在直线上表示数。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的左边是负数，右边是正数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763670" y="2666633"/>
            <a:ext cx="5616624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7236278" y="2517974"/>
            <a:ext cx="144016" cy="144016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242999" y="2666633"/>
            <a:ext cx="144016" cy="144016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995918" y="2505365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545012" y="2512608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081667" y="2505365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630761" y="2512608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162876" y="2515374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711970" y="2513991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885484" y="2513991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3434578" y="2521234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050794" y="2683434"/>
            <a:ext cx="5041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-30  -20 -10  0   10  20   30  40  50  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377238" y="2513991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/>
          <p:nvPr/>
        </p:nvSpPr>
        <p:spPr>
          <a:xfrm>
            <a:off x="1966317" y="2702339"/>
            <a:ext cx="687491" cy="40662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090832" y="2710976"/>
            <a:ext cx="687491" cy="40662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654925" y="208185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07886" y="2433381"/>
            <a:ext cx="504056" cy="650163"/>
          </a:xfrm>
          <a:prstGeom prst="rect">
            <a:avLst/>
          </a:prstGeom>
          <a:solidFill>
            <a:schemeClr val="accent6">
              <a:lumMod val="75000"/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906422" y="2677321"/>
            <a:ext cx="687491" cy="40662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229387" y="2677956"/>
            <a:ext cx="687491" cy="40662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43"/>
          <p:cNvSpPr txBox="1"/>
          <p:nvPr/>
        </p:nvSpPr>
        <p:spPr>
          <a:xfrm>
            <a:off x="5083820" y="2093288"/>
            <a:ext cx="5911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434715" y="3219822"/>
            <a:ext cx="209423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正数＞负数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-166" r="-418"/>
          <a:stretch>
            <a:fillRect/>
          </a:stretch>
        </p:blipFill>
        <p:spPr>
          <a:xfrm>
            <a:off x="1541524" y="3778939"/>
            <a:ext cx="509270" cy="480060"/>
          </a:xfrm>
          <a:prstGeom prst="triangle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2050794" y="3798624"/>
            <a:ext cx="5051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警示：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既不是正数，也不是负数！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683568" y="87385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42" grpId="0" bldLvl="0" animBg="1"/>
      <p:bldP spid="43" grpId="0" bldLvl="0" animBg="1"/>
      <p:bldP spid="44" grpId="0"/>
      <p:bldP spid="4" grpId="0" bldLvl="0" animBg="1"/>
      <p:bldP spid="7" grpId="0" bldLvl="0" animBg="1"/>
      <p:bldP spid="8" grpId="0" bldLvl="0" animBg="1"/>
      <p:bldP spid="9" grpId="0"/>
      <p:bldP spid="50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931" y="1846795"/>
            <a:ext cx="3598070" cy="1985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圆角矩形 16"/>
          <p:cNvSpPr/>
          <p:nvPr/>
        </p:nvSpPr>
        <p:spPr>
          <a:xfrm>
            <a:off x="709326" y="783527"/>
            <a:ext cx="6316153" cy="578882"/>
          </a:xfrm>
          <a:prstGeom prst="round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回顾有关负数的知识，你能想到什么？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2" descr="http://pic.58pic.com/58pic/16/60/00/58c58PICmNG_102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028" y="1755019"/>
            <a:ext cx="1872208" cy="260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mg.redocn.com/sheying/20141023/shineidiantineibu_3305601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1751" l="20429" r="56143">
                        <a14:foregroundMark x1="21429" y1="89940" x2="22429" y2="0"/>
                        <a14:foregroundMark x1="21143" y1="90141" x2="54286" y2="89537"/>
                        <a14:foregroundMark x1="54429" y1="88934" x2="53000" y2="201"/>
                        <a14:foregroundMark x1="53000" y1="201" x2="53000" y2="201"/>
                        <a14:foregroundMark x1="55143" y1="18913" x2="55429" y2="88330"/>
                        <a14:foregroundMark x1="35429" y1="18913" x2="42571" y2="81288"/>
                        <a14:foregroundMark x1="31000" y1="44266" x2="33000" y2="68209"/>
                        <a14:foregroundMark x1="32714" y1="47686" x2="30429" y2="75252"/>
                        <a14:foregroundMark x1="31857" y1="30584" x2="34571" y2="47887"/>
                        <a14:foregroundMark x1="33286" y1="44467" x2="35143" y2="61771"/>
                        <a14:foregroundMark x1="41143" y1="46278" x2="47571" y2="75855"/>
                        <a14:foregroundMark x1="35286" y1="80282" x2="42571" y2="87123"/>
                        <a14:foregroundMark x1="21143" y1="17907" x2="20714" y2="36620"/>
                        <a14:foregroundMark x1="55571" y1="18109" x2="55857" y2="74245"/>
                        <a14:foregroundMark x1="53429" y1="90744" x2="55000" y2="90946"/>
                        <a14:foregroundMark x1="55000" y1="90342" x2="55714" y2="90141"/>
                        <a14:backgroundMark x1="56571" y1="18712" x2="56571" y2="805"/>
                        <a14:backgroundMark x1="56857" y1="31388" x2="56429" y2="87525"/>
                        <a14:backgroundMark x1="18286" y1="92555" x2="56714" y2="931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7654"/>
            <a:ext cx="4054499" cy="2878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云形标注 1"/>
          <p:cNvSpPr/>
          <p:nvPr/>
        </p:nvSpPr>
        <p:spPr>
          <a:xfrm>
            <a:off x="4056148" y="2283718"/>
            <a:ext cx="1470397" cy="911316"/>
          </a:xfrm>
          <a:prstGeom prst="cloudCallout">
            <a:avLst>
              <a:gd name="adj1" fmla="val -68147"/>
              <a:gd name="adj2" fmla="val 59831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7332512" y="3675680"/>
            <a:ext cx="1440160" cy="936104"/>
          </a:xfrm>
          <a:prstGeom prst="cloudCallout">
            <a:avLst>
              <a:gd name="adj1" fmla="val 12250"/>
              <a:gd name="adj2" fmla="val -92643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云形标注 18"/>
          <p:cNvSpPr/>
          <p:nvPr/>
        </p:nvSpPr>
        <p:spPr>
          <a:xfrm>
            <a:off x="488896" y="2423902"/>
            <a:ext cx="1551028" cy="1011944"/>
          </a:xfrm>
          <a:prstGeom prst="cloudCallout">
            <a:avLst>
              <a:gd name="adj1" fmla="val 47182"/>
              <a:gd name="adj2" fmla="val 7625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1035" y="2511936"/>
            <a:ext cx="13868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地上为正，地下为负。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44180" y="2355726"/>
            <a:ext cx="14467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上为正，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下为负。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440524" y="3723878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收入为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正，支出为负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6"/>
          <p:cNvSpPr/>
          <p:nvPr/>
        </p:nvSpPr>
        <p:spPr>
          <a:xfrm>
            <a:off x="788471" y="783527"/>
            <a:ext cx="8119530" cy="578882"/>
          </a:xfrm>
          <a:prstGeom prst="round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具有相反意义的量可以分别用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来表示。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" grpId="0" animBg="1"/>
      <p:bldP spid="18" grpId="0" animBg="1"/>
      <p:bldP spid="19" grpId="0" animBg="1"/>
      <p:bldP spid="3" grpId="0"/>
      <p:bldP spid="5" grpId="0"/>
      <p:bldP spid="7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c.58pic.com/58pic/16/60/00/58c58PICmNG_1024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634937"/>
            <a:ext cx="2072425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718251" y="1161491"/>
          <a:ext cx="5960253" cy="16561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5501"/>
                <a:gridCol w="2880320"/>
                <a:gridCol w="2144432"/>
              </a:tblGrid>
              <a:tr h="4192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 数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负 数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9507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写法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altLang="zh-CN" sz="2000" dirty="0"/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418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读法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altLang="zh-CN" sz="2000" dirty="0"/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1654355" y="1625477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数字前写“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”或不写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69090" y="2097595"/>
            <a:ext cx="30059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有“＋”读作“正几”，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90550" y="2417565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无“＋”直接读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06683" y="1625477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数字前写“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06683" y="2201541"/>
            <a:ext cx="1723549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读作“负几”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43066" y="2877097"/>
            <a:ext cx="1612950" cy="1656184"/>
            <a:chOff x="2512541" y="1707654"/>
            <a:chExt cx="1612950" cy="1656184"/>
          </a:xfrm>
        </p:grpSpPr>
        <p:sp>
          <p:nvSpPr>
            <p:cNvPr id="4" name="圆角矩形标注 3"/>
            <p:cNvSpPr/>
            <p:nvPr/>
          </p:nvSpPr>
          <p:spPr>
            <a:xfrm>
              <a:off x="2512541" y="1707654"/>
              <a:ext cx="1612950" cy="1656184"/>
            </a:xfrm>
            <a:prstGeom prst="wedgeRoundRectCallout">
              <a:avLst>
                <a:gd name="adj1" fmla="val 116617"/>
                <a:gd name="adj2" fmla="val -5896"/>
                <a:gd name="adj3" fmla="val 16667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1523" y="1770266"/>
              <a:ext cx="1374985" cy="1548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椭圆 19"/>
          <p:cNvSpPr/>
          <p:nvPr/>
        </p:nvSpPr>
        <p:spPr>
          <a:xfrm>
            <a:off x="4804435" y="2939966"/>
            <a:ext cx="687491" cy="40662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77359" y="3069150"/>
            <a:ext cx="21611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 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90321" y="3818847"/>
            <a:ext cx="21595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 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860032" y="4196316"/>
            <a:ext cx="687491" cy="406621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90489" y="3128651"/>
            <a:ext cx="10072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58256" y="3797393"/>
            <a:ext cx="1270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二十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 16"/>
          <p:cNvSpPr/>
          <p:nvPr/>
        </p:nvSpPr>
        <p:spPr>
          <a:xfrm>
            <a:off x="539552" y="553104"/>
            <a:ext cx="7398179" cy="578882"/>
          </a:xfrm>
          <a:prstGeom prst="round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谁能说一说正数和负数的读写法区别是什么？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20" grpId="0" animBg="1"/>
      <p:bldP spid="21" grpId="0"/>
      <p:bldP spid="22" grpId="0"/>
      <p:bldP spid="23" grpId="0" animBg="1"/>
      <p:bldP spid="24" grpId="0"/>
      <p:bldP spid="25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95536" y="1275606"/>
            <a:ext cx="2180399" cy="5766418"/>
            <a:chOff x="1587887" y="1027926"/>
            <a:chExt cx="2180399" cy="5766418"/>
          </a:xfrm>
        </p:grpSpPr>
        <p:pic>
          <p:nvPicPr>
            <p:cNvPr id="2" name="Picture 2" descr="http://pic.58pic.com/58pic/16/60/00/58c58PICmNG_1024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7887" y="1027926"/>
              <a:ext cx="2072425" cy="2880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http://pic.58pic.com/58pic/16/60/00/58c58PICmNG_1024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10000" r="90000">
                          <a14:backgroundMark x1="73220" y1="89024" x2="29153" y2="3171"/>
                          <a14:backgroundMark x1="81017" y1="71463" x2="53559" y2="12195"/>
                          <a14:backgroundMark x1="53220" y1="88049" x2="25763" y2="36341"/>
                          <a14:backgroundMark x1="48136" y1="67073" x2="32881" y2="24146"/>
                          <a14:backgroundMark x1="64746" y1="82439" x2="43729" y2="60732"/>
                          <a14:backgroundMark x1="75593" y1="67561" x2="75593" y2="10488"/>
                          <a14:backgroundMark x1="76610" y1="40732" x2="61017" y2="12683"/>
                          <a14:backgroundMark x1="58305" y1="70000" x2="48475" y2="59512"/>
                          <a14:backgroundMark x1="60339" y1="81463" x2="51186" y2="76585"/>
                          <a14:backgroundMark x1="44407" y1="28293" x2="44407" y2="20732"/>
                          <a14:backgroundMark x1="46441" y1="83171" x2="34915" y2="78537"/>
                          <a14:backgroundMark x1="31186" y1="88293" x2="31525" y2="40244"/>
                          <a14:backgroundMark x1="51186" y1="76341" x2="43051" y2="66098"/>
                          <a14:backgroundMark x1="32881" y1="64878" x2="27797" y2="54390"/>
                          <a14:backgroundMark x1="30847" y1="41463" x2="29831" y2="18537"/>
                          <a14:backgroundMark x1="50847" y1="81463" x2="44068" y2="79024"/>
                          <a14:backgroundMark x1="45763" y1="55610" x2="44407" y2="4731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1695861" y="3914024"/>
              <a:ext cx="2072425" cy="2880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00305" y="1219753"/>
            <a:ext cx="1295207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直接连接符 9"/>
          <p:cNvCxnSpPr/>
          <p:nvPr/>
        </p:nvCxnSpPr>
        <p:spPr>
          <a:xfrm>
            <a:off x="2138955" y="4157504"/>
            <a:ext cx="5616624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611563" y="4008845"/>
            <a:ext cx="144016" cy="144016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618284" y="4157504"/>
            <a:ext cx="144016" cy="144016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371203" y="3996236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920297" y="4003479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456952" y="3996236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006046" y="4003479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538161" y="4006245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087255" y="4004862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260769" y="4004862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3809863" y="4012105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426079" y="4174305"/>
            <a:ext cx="5041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-30  -20 -10  0   10  20   30  40  50  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2752523" y="4004862"/>
            <a:ext cx="0" cy="1440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圆角矩形标注 40"/>
          <p:cNvSpPr/>
          <p:nvPr/>
        </p:nvSpPr>
        <p:spPr bwMode="auto">
          <a:xfrm>
            <a:off x="1315323" y="2685688"/>
            <a:ext cx="1963943" cy="717980"/>
          </a:xfrm>
          <a:prstGeom prst="wedgeRoundRectCallout">
            <a:avLst>
              <a:gd name="adj1" fmla="val 35384"/>
              <a:gd name="adj2" fmla="val 129406"/>
              <a:gd name="adj3" fmla="val 16667"/>
            </a:avLst>
          </a:prstGeom>
          <a:solidFill>
            <a:srgbClr val="FFFF00"/>
          </a:solidFill>
          <a:ln w="127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/>
          <a:lstStyle/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越往右数越大，越往左数越小。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341602" y="4193210"/>
            <a:ext cx="687491" cy="40662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466117" y="4201847"/>
            <a:ext cx="687491" cy="40662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030210" y="3572729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32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083171" y="3924252"/>
            <a:ext cx="504056" cy="650163"/>
          </a:xfrm>
          <a:prstGeom prst="rect">
            <a:avLst/>
          </a:prstGeom>
          <a:solidFill>
            <a:schemeClr val="accent6">
              <a:lumMod val="75000"/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云形标注 8"/>
          <p:cNvSpPr/>
          <p:nvPr/>
        </p:nvSpPr>
        <p:spPr>
          <a:xfrm>
            <a:off x="4371204" y="2914770"/>
            <a:ext cx="2577060" cy="1009482"/>
          </a:xfrm>
          <a:prstGeom prst="cloudCallout">
            <a:avLst>
              <a:gd name="adj1" fmla="val -46133"/>
              <a:gd name="adj2" fmla="val 65794"/>
            </a:avLst>
          </a:prstGeom>
          <a:solidFill>
            <a:srgbClr val="FFFF00"/>
          </a:solidFill>
          <a:ln w="12700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既不是正数，也不是负数。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AutoShape 27"/>
          <p:cNvSpPr>
            <a:spLocks noChangeArrowheads="1"/>
          </p:cNvSpPr>
          <p:nvPr/>
        </p:nvSpPr>
        <p:spPr bwMode="auto">
          <a:xfrm>
            <a:off x="4038956" y="1229305"/>
            <a:ext cx="2406781" cy="411705"/>
          </a:xfrm>
          <a:prstGeom prst="wedgeRoundRectCallout">
            <a:avLst>
              <a:gd name="adj1" fmla="val -61628"/>
              <a:gd name="adj2" fmla="val 41316"/>
              <a:gd name="adj3" fmla="val 16667"/>
            </a:avLst>
          </a:prstGeom>
          <a:solidFill>
            <a:srgbClr val="FFFF00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正数＞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，负数＜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661" y="1878247"/>
            <a:ext cx="81807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8" name="组合 47"/>
          <p:cNvGrpSpPr/>
          <p:nvPr/>
        </p:nvGrpSpPr>
        <p:grpSpPr>
          <a:xfrm>
            <a:off x="4713050" y="1904016"/>
            <a:ext cx="2367520" cy="847865"/>
            <a:chOff x="3230096" y="3306063"/>
            <a:chExt cx="2785058" cy="1227401"/>
          </a:xfrm>
          <a:noFill/>
        </p:grpSpPr>
        <p:sp>
          <p:nvSpPr>
            <p:cNvPr id="49" name="AutoShape 27"/>
            <p:cNvSpPr>
              <a:spLocks noChangeArrowheads="1"/>
            </p:cNvSpPr>
            <p:nvPr/>
          </p:nvSpPr>
          <p:spPr bwMode="auto">
            <a:xfrm>
              <a:off x="3230096" y="3306063"/>
              <a:ext cx="2785058" cy="1227401"/>
            </a:xfrm>
            <a:prstGeom prst="cloudCallout">
              <a:avLst>
                <a:gd name="adj1" fmla="val 74468"/>
                <a:gd name="adj2" fmla="val 15369"/>
              </a:avLst>
            </a:prstGeom>
            <a:solidFill>
              <a:srgbClr val="FFFF00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759731" y="3642799"/>
              <a:ext cx="1725786" cy="579214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正数＞负数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" name="圆角矩形 16"/>
          <p:cNvSpPr/>
          <p:nvPr/>
        </p:nvSpPr>
        <p:spPr>
          <a:xfrm>
            <a:off x="539552" y="553104"/>
            <a:ext cx="4556418" cy="578882"/>
          </a:xfrm>
          <a:prstGeom prst="round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还记得负数的大小关系吗？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1" grpId="0" animBg="1"/>
      <p:bldP spid="42" grpId="0" animBg="1"/>
      <p:bldP spid="43" grpId="0" animBg="1"/>
      <p:bldP spid="44" grpId="0"/>
      <p:bldP spid="37" grpId="0" animBg="1"/>
      <p:bldP spid="9" grpId="0" animBg="1"/>
      <p:bldP spid="46" grpId="0" animBg="1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25648" y1="36364" x2="29683" y2="43687"/>
                        <a14:foregroundMark x1="49856" y1="35606" x2="48127" y2="44444"/>
                        <a14:foregroundMark x1="28818" y1="94697" x2="41787" y2="91667"/>
                        <a14:foregroundMark x1="52738" y1="92172" x2="61960" y2="95455"/>
                        <a14:foregroundMark x1="63977" y1="91667" x2="67723" y2="96212"/>
                        <a14:foregroundMark x1="68012" y1="93182" x2="71758" y2="94697"/>
                        <a14:foregroundMark x1="45245" y1="92929" x2="51009" y2="96717"/>
                        <a14:foregroundMark x1="45245" y1="91414" x2="37464" y2="96717"/>
                        <a14:foregroundMark x1="63689" y1="92172" x2="61095" y2="90909"/>
                        <a14:foregroundMark x1="60519" y1="90152" x2="58213" y2="90152"/>
                        <a14:foregroundMark x1="45821" y1="35606" x2="51873" y2="41919"/>
                        <a14:foregroundMark x1="44380" y1="40152" x2="45533" y2="43687"/>
                        <a14:foregroundMark x1="25360" y1="43434" x2="32277" y2="414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5667" y="455258"/>
            <a:ext cx="1097428" cy="1252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064585" y="701807"/>
            <a:ext cx="15631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467544" y="1577468"/>
                <a:ext cx="8280920" cy="28724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atinLnBrk="1">
                  <a:lnSpc>
                    <a:spcPct val="150000"/>
                  </a:lnSpc>
                </a:pPr>
                <a:r>
                  <a:rPr lang="zh-CN" altLang="en-US" sz="2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正五写作（      ）        </a:t>
                </a:r>
                <a:r>
                  <a:rPr lang="en-US" altLang="zh-CN" sz="2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+3.7</a:t>
                </a:r>
                <a:r>
                  <a:rPr lang="zh-CN" altLang="en-US" sz="2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读作（          ）</a:t>
                </a:r>
                <a:endParaRPr lang="en-US" altLang="zh-CN" sz="2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latinLnBrk="1">
                  <a:lnSpc>
                    <a:spcPct val="150000"/>
                  </a:lnSpc>
                </a:pPr>
                <a:r>
                  <a:rPr lang="zh-CN" altLang="en-US" sz="2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负三万四千写作（       ） </a:t>
                </a:r>
                <a:r>
                  <a:rPr lang="en-US" altLang="zh-CN" sz="2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600" b="1" i="1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6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6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en-US" sz="2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读作（           ）</a:t>
                </a:r>
                <a:endParaRPr lang="en-US" altLang="zh-CN" sz="2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latinLnBrk="1">
                  <a:lnSpc>
                    <a:spcPct val="150000"/>
                  </a:lnSpc>
                </a:pPr>
                <a:r>
                  <a:rPr lang="zh-CN" altLang="en-US" sz="2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正十分之一写作（       ） </a:t>
                </a:r>
                <a:r>
                  <a:rPr lang="en-US" altLang="zh-CN" sz="2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-10%</a:t>
                </a:r>
                <a:r>
                  <a:rPr lang="zh-CN" altLang="en-US" sz="2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读作（           ）</a:t>
                </a:r>
                <a:endParaRPr lang="en-US" altLang="zh-CN" sz="2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latinLnBrk="1">
                  <a:lnSpc>
                    <a:spcPct val="150000"/>
                  </a:lnSpc>
                </a:pPr>
                <a:r>
                  <a:rPr lang="zh-CN" altLang="en-US" sz="2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零下</a:t>
                </a:r>
                <a:r>
                  <a:rPr lang="en-US" altLang="zh-CN" sz="2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12</a:t>
                </a:r>
                <a:r>
                  <a:rPr lang="zh-CN" altLang="en-US" sz="2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℃写作（         ） </a:t>
                </a:r>
                <a:r>
                  <a:rPr lang="en-US" altLang="zh-CN" sz="2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-2</a:t>
                </a:r>
                <a:r>
                  <a:rPr lang="en-US" altLang="zh-CN" sz="26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en-US" sz="26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读作（        ）    </a:t>
                </a:r>
                <a:endParaRPr lang="en-US" altLang="zh-CN" sz="2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1577468"/>
                <a:ext cx="8280920" cy="2872453"/>
              </a:xfrm>
              <a:prstGeom prst="rect">
                <a:avLst/>
              </a:prstGeom>
              <a:blipFill rotWithShape="1">
                <a:blip r:embed="rId3"/>
                <a:stretch>
                  <a:fillRect l="-2" t="-4" r="1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2483768" y="1670498"/>
            <a:ext cx="5469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+5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>
            <a:off x="6156176" y="2513572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负九分之二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2"/>
          <p:cNvSpPr txBox="1">
            <a:spLocks noChangeArrowheads="1"/>
          </p:cNvSpPr>
          <p:nvPr/>
        </p:nvSpPr>
        <p:spPr bwMode="auto">
          <a:xfrm>
            <a:off x="3275856" y="2513572"/>
            <a:ext cx="12715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-34000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2"/>
          <p:cNvSpPr txBox="1">
            <a:spLocks noChangeArrowheads="1"/>
          </p:cNvSpPr>
          <p:nvPr/>
        </p:nvSpPr>
        <p:spPr bwMode="auto">
          <a:xfrm>
            <a:off x="6479435" y="1673871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正三点七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2"/>
              <p:cNvSpPr txBox="1">
                <a:spLocks noChangeArrowheads="1"/>
              </p:cNvSpPr>
              <p:nvPr/>
            </p:nvSpPr>
            <p:spPr bwMode="auto">
              <a:xfrm>
                <a:off x="3419872" y="3114589"/>
                <a:ext cx="651140" cy="695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ts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19872" y="3114589"/>
                <a:ext cx="651140" cy="695127"/>
              </a:xfrm>
              <a:prstGeom prst="rect">
                <a:avLst/>
              </a:prstGeom>
              <a:blipFill rotWithShape="1">
                <a:blip r:embed="rId4"/>
                <a:stretch>
                  <a:fillRect l="-61" t="-79" r="-8188" b="5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516216" y="3214488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负百分之十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131840" y="3809716"/>
            <a:ext cx="10887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-12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516851" y="3803263"/>
            <a:ext cx="12666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负二米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7293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组合 4"/>
          <p:cNvGrpSpPr/>
          <p:nvPr/>
        </p:nvGrpSpPr>
        <p:grpSpPr bwMode="auto">
          <a:xfrm>
            <a:off x="3537237" y="561495"/>
            <a:ext cx="2285549" cy="1038389"/>
            <a:chOff x="2824789" y="1091504"/>
            <a:chExt cx="2506939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0" name="云形标注 82"/>
            <p:cNvSpPr>
              <a:spLocks noChangeArrowheads="1"/>
            </p:cNvSpPr>
            <p:nvPr/>
          </p:nvSpPr>
          <p:spPr bwMode="auto">
            <a:xfrm>
              <a:off x="2824789" y="1091504"/>
              <a:ext cx="2506939" cy="667083"/>
            </a:xfrm>
            <a:prstGeom prst="cloudCallout">
              <a:avLst>
                <a:gd name="adj1" fmla="val 72698"/>
                <a:gd name="adj2" fmla="val 9307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4"/>
            <p:cNvSpPr>
              <a:spLocks noChangeArrowheads="1"/>
            </p:cNvSpPr>
            <p:nvPr/>
          </p:nvSpPr>
          <p:spPr bwMode="auto">
            <a:xfrm>
              <a:off x="3160171" y="1160358"/>
              <a:ext cx="1932512" cy="5338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先确定符号，再读写。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0653" y="3395438"/>
            <a:ext cx="1031259" cy="1166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755576" y="685021"/>
            <a:ext cx="80439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25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如果河水的警戒水位记为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，正数表示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水面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125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警戒水位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，那么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汛期水位高于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警戒水位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125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记为</a:t>
            </a:r>
            <a:r>
              <a:rPr lang="en-US" altLang="zh-CN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，旱季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低于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警戒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1">
              <a:lnSpc>
                <a:spcPct val="125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记为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3715406" y="1742579"/>
            <a:ext cx="1088760" cy="556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ts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﹢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4140767" y="2266894"/>
            <a:ext cx="726481" cy="556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5000"/>
              </a:lnSpc>
              <a:spcBef>
                <a:spcPts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﹣3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816584" y="1808405"/>
            <a:ext cx="712954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041458" y="2334011"/>
            <a:ext cx="712954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52" y="83593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圆角矩形标注 24"/>
          <p:cNvSpPr/>
          <p:nvPr/>
        </p:nvSpPr>
        <p:spPr>
          <a:xfrm>
            <a:off x="1855704" y="3399842"/>
            <a:ext cx="6943772" cy="578882"/>
          </a:xfrm>
          <a:prstGeom prst="wedgeRoundRectCallout">
            <a:avLst>
              <a:gd name="adj1" fmla="val -55947"/>
              <a:gd name="adj2" fmla="val -1579"/>
              <a:gd name="adj3" fmla="val 16667"/>
            </a:avLst>
          </a:prstGeom>
          <a:solidFill>
            <a:srgbClr val="FFFF00"/>
          </a:solidFill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用正数和负数可以表示具有相反意义的量。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6352" y="686903"/>
            <a:ext cx="80721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25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种袋装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食品的标准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净重为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，质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监部门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25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工作人员为了解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该种食品每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袋净重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标准净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25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误差，把食品净重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205g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记作＋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那么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atinLnBrk="1">
              <a:lnSpc>
                <a:spcPct val="125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食品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净重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197g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就记为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g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6"/>
          <p:cNvSpPr txBox="1">
            <a:spLocks noChangeArrowheads="1"/>
          </p:cNvSpPr>
          <p:nvPr/>
        </p:nvSpPr>
        <p:spPr bwMode="auto">
          <a:xfrm>
            <a:off x="4920750" y="2296170"/>
            <a:ext cx="7239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﹣3</a:t>
            </a:r>
            <a:endParaRPr lang="zh-CN" altLang="en-US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666784" y="1897829"/>
            <a:ext cx="792088" cy="398341"/>
          </a:xfrm>
          <a:prstGeom prst="roundRect">
            <a:avLst/>
          </a:prstGeom>
          <a:solidFill>
            <a:schemeClr val="accent6">
              <a:alpha val="29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5917214" y="2749446"/>
            <a:ext cx="2831250" cy="1019246"/>
            <a:chOff x="639245" y="2908422"/>
            <a:chExt cx="3059444" cy="696073"/>
          </a:xfrm>
        </p:grpSpPr>
        <p:sp>
          <p:nvSpPr>
            <p:cNvPr id="8" name="云形标注 7"/>
            <p:cNvSpPr/>
            <p:nvPr/>
          </p:nvSpPr>
          <p:spPr>
            <a:xfrm>
              <a:off x="639245" y="2908422"/>
              <a:ext cx="2924424" cy="696073"/>
            </a:xfrm>
            <a:prstGeom prst="cloudCallout">
              <a:avLst>
                <a:gd name="adj1" fmla="val -5778"/>
                <a:gd name="adj2" fmla="val -83307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64032" y="2975743"/>
              <a:ext cx="3034657" cy="441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比标准净重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多为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正。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3131840" y="2418621"/>
            <a:ext cx="792088" cy="399836"/>
          </a:xfrm>
          <a:prstGeom prst="roundRect">
            <a:avLst/>
          </a:prstGeom>
          <a:solidFill>
            <a:schemeClr val="accent6">
              <a:alpha val="29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4"/>
          <p:cNvGrpSpPr/>
          <p:nvPr/>
        </p:nvGrpSpPr>
        <p:grpSpPr bwMode="auto">
          <a:xfrm flipH="1">
            <a:off x="1763687" y="3177590"/>
            <a:ext cx="2948720" cy="1122350"/>
            <a:chOff x="2131582" y="1091504"/>
            <a:chExt cx="3373484" cy="486479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20" name="云形标注 82"/>
            <p:cNvSpPr>
              <a:spLocks noChangeArrowheads="1"/>
            </p:cNvSpPr>
            <p:nvPr/>
          </p:nvSpPr>
          <p:spPr bwMode="auto">
            <a:xfrm>
              <a:off x="2131582" y="1091504"/>
              <a:ext cx="3373484" cy="486479"/>
            </a:xfrm>
            <a:prstGeom prst="cloudCallout">
              <a:avLst>
                <a:gd name="adj1" fmla="val -4492"/>
                <a:gd name="adj2" fmla="val -76885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4"/>
            <p:cNvSpPr>
              <a:spLocks noChangeArrowheads="1"/>
            </p:cNvSpPr>
            <p:nvPr/>
          </p:nvSpPr>
          <p:spPr bwMode="auto">
            <a:xfrm>
              <a:off x="2296344" y="1126821"/>
              <a:ext cx="3043961" cy="36019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197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＜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200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，比标准净重少，应为负。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852" y="83593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99592" y="528955"/>
            <a:ext cx="7848871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>
              <a:lnSpc>
                <a:spcPct val="125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李叔叔微信里原来有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元钱，到超市买蔬菜扫码付款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25.8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元，恰好超市做活动又退款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10.2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元，收到朋友发来的红包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11.5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元，到快餐店买午饭扫码付款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18.6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元，收到微信转账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元。请用正、负数填写李叔叔的零钱明细。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819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1013460" y="2405380"/>
          <a:ext cx="336423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2115"/>
                <a:gridCol w="1682115"/>
              </a:tblGrid>
              <a:tr h="396240">
                <a:tc grid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零钱明细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cPr/>
                </a:tc>
              </a:tr>
              <a:tr h="38671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扫码付款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20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-25.8</a:t>
                      </a:r>
                      <a:endParaRPr lang="en-US" altLang="zh-CN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671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活动退款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671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微信红包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671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扫码付款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8671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微信转账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079753" y="3136816"/>
            <a:ext cx="1232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+10.2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51810" y="3579862"/>
            <a:ext cx="1232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+11.5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2920" y="3988145"/>
            <a:ext cx="1606496" cy="463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-18.6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79753" y="4377809"/>
            <a:ext cx="1232158" cy="463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+30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08669" y="2466975"/>
            <a:ext cx="4234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现在李叔叔微信里还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多少钱？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08669" y="3182620"/>
            <a:ext cx="44272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60-25.8+10.2+11.5-18.6+30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67.3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答：还有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67.3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3" dur="1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  <p:bldP spid="5" grpId="0"/>
      <p:bldP spid="8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681539"/>
            <a:ext cx="6264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这是某一时刻五个城市的钟表所呈现的时间。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34544" y="3022548"/>
            <a:ext cx="72098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若把北京时间记为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时，与北京时间相比，东京时间早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小时，记为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时；巴黎时间晚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小时，记为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时。请你像这样记录其他两个城市的时间。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34544" y="4198315"/>
            <a:ext cx="33627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悉尼时间：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94358" y="4198317"/>
            <a:ext cx="34060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伦敦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时间：（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915816" y="4198316"/>
            <a:ext cx="11277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4970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2000"/>
                    </a14:imgEffect>
                    <a14:imgEffect>
                      <a14:sharpenSoften amoun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839" y="1228785"/>
            <a:ext cx="7208330" cy="1905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矩形 20"/>
          <p:cNvSpPr/>
          <p:nvPr/>
        </p:nvSpPr>
        <p:spPr>
          <a:xfrm>
            <a:off x="6528416" y="4198317"/>
            <a:ext cx="995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24" grpId="0"/>
      <p:bldP spid="25" grpId="0"/>
      <p:bldP spid="28" grpId="0"/>
      <p:bldP spid="21" grpId="0"/>
    </p:bldLst>
  </p:timing>
</p:sld>
</file>

<file path=ppt/tags/tag1.xml><?xml version="1.0" encoding="utf-8"?>
<p:tagLst xmlns:p="http://schemas.openxmlformats.org/presentationml/2006/main">
  <p:tag name="KSO_WM_UNIT_TABLE_BEAUTIFY" val="smartTable{86367eee-7212-4506-b159-5ed5d8085bfe}"/>
</p:tagLst>
</file>

<file path=ppt/tags/tag2.xml><?xml version="1.0" encoding="utf-8"?>
<p:tagLst xmlns:p="http://schemas.openxmlformats.org/presentationml/2006/main">
  <p:tag name="KSO_WM_UNIT_PLACING_PICTURE_USER_VIEWPORT" val="{&quot;height&quot;:5749,&quot;width&quot;:12235}"/>
</p:tagLst>
</file>

<file path=ppt/tags/tag3.xml><?xml version="1.0" encoding="utf-8"?>
<p:tagLst xmlns:p="http://schemas.openxmlformats.org/presentationml/2006/main">
  <p:tag name="KSO_WM_UNIT_PLACING_PICTURE_USER_VIEWPORT" val="{&quot;height&quot;:3615,&quot;width&quot;:3825}"/>
</p:tagLst>
</file>

<file path=ppt/tags/tag4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1566</Words>
  <Application>WPS 演示</Application>
  <PresentationFormat>全屏显示(16:9)</PresentationFormat>
  <Paragraphs>221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等线</vt:lpstr>
      <vt:lpstr>楷体</vt:lpstr>
      <vt:lpstr>Cambria Math</vt:lpstr>
      <vt:lpstr>Times New Roman</vt:lpstr>
      <vt:lpstr>Calibri</vt:lpstr>
      <vt:lpstr>微软雅黑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90</cp:revision>
  <dcterms:created xsi:type="dcterms:W3CDTF">2018-09-11T05:46:00Z</dcterms:created>
  <dcterms:modified xsi:type="dcterms:W3CDTF">2023-10-10T01:40:28Z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9781A22E9CFD4977AD5FC6799B7EC2C0_12</vt:lpwstr>
  </property>
</Properties>
</file>