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6" r:id="rId3"/>
    <p:sldId id="278" r:id="rId4"/>
    <p:sldId id="279" r:id="rId5"/>
    <p:sldId id="280" r:id="rId6"/>
    <p:sldId id="281" r:id="rId7"/>
    <p:sldId id="297" r:id="rId9"/>
    <p:sldId id="283" r:id="rId10"/>
    <p:sldId id="284" r:id="rId11"/>
    <p:sldId id="285" r:id="rId12"/>
    <p:sldId id="286" r:id="rId13"/>
    <p:sldId id="287" r:id="rId14"/>
    <p:sldId id="292" r:id="rId15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78" y="-9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8D00D-06B2-4694-B262-F74571F5E5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0EB67F-9E44-45F4-845D-8802A2055FC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 smtClean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问题导入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7.png"/><Relationship Id="rId12" Type="http://schemas.openxmlformats.org/officeDocument/2006/relationships/image" Target="../media/image12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300192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百分数（二）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tiff"/><Relationship Id="rId1" Type="http://schemas.openxmlformats.org/officeDocument/2006/relationships/image" Target="../media/image1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58525" y="1966446"/>
            <a:ext cx="4392870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 决 问 题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百分数（二）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等线 Light" panose="02010600030101010101" charset="-122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等线 Light" panose="02010600030101010101" charset="-122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755576" y="497397"/>
            <a:ext cx="7632848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妈妈买了一件标价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495</a:t>
            </a:r>
            <a:r>
              <a:rPr lang="zh-CN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元的连衣裙，参加了先打八折再打九折的活动，妈妈付了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zh-CN" sz="2800" b="1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元，应找回多少元？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507287" y="2093537"/>
            <a:ext cx="41167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400- 495×80%×90%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7584" y="1219338"/>
            <a:ext cx="2124764" cy="504056"/>
          </a:xfrm>
          <a:prstGeom prst="rect">
            <a:avLst/>
          </a:prstGeom>
          <a:solidFill>
            <a:schemeClr val="accent6">
              <a:lumMod val="75000"/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云形标注 9"/>
          <p:cNvSpPr/>
          <p:nvPr/>
        </p:nvSpPr>
        <p:spPr>
          <a:xfrm>
            <a:off x="323528" y="2557988"/>
            <a:ext cx="4116729" cy="1002772"/>
          </a:xfrm>
          <a:prstGeom prst="cloudCallout">
            <a:avLst>
              <a:gd name="adj1" fmla="val 444"/>
              <a:gd name="adj2" fmla="val -123786"/>
            </a:avLst>
          </a:prstGeom>
          <a:solidFill>
            <a:srgbClr val="FFFF0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就是求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495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元的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80%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90%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是多少。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4499485" y="2593669"/>
            <a:ext cx="362860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=400- 396×90%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99485" y="3042663"/>
            <a:ext cx="31245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=400- 356.4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4499484" y="3478237"/>
            <a:ext cx="211643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=43.6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41415" y="4060892"/>
            <a:ext cx="34429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答：应找回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43.6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44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10" grpId="0" animBg="1"/>
      <p:bldP spid="11" grpId="0"/>
      <p:bldP spid="12" grpId="0"/>
      <p:bldP spid="13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539252" y="627534"/>
            <a:ext cx="8425235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爸爸想在网上书店买书，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店打七折销售，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店每满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。如果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爸爸想买的书标价为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两个书店买，各应付多少元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相差多少钱？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2123728" y="2067694"/>
            <a:ext cx="481656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80×70%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店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80-19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11"/>
          <p:cNvSpPr>
            <a:spLocks noChangeArrowheads="1"/>
          </p:cNvSpPr>
          <p:nvPr/>
        </p:nvSpPr>
        <p:spPr bwMode="auto">
          <a:xfrm>
            <a:off x="1243403" y="3573539"/>
            <a:ext cx="7217029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535305" indent="-535305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买应付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买应付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  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相差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0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3077607" y="3027686"/>
            <a:ext cx="293455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uild="p"/>
      <p:bldP spid="28" grpId="0"/>
      <p:bldP spid="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915566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5577" y="2071613"/>
            <a:ext cx="443048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了解几种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促销方式的含义：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4453" y="2637199"/>
            <a:ext cx="8064896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“打几折”“每满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元减</a:t>
            </a:r>
            <a:r>
              <a:rPr lang="en-US" altLang="zh-CN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800" b="1" dirty="0" smtClean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”“折上折”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29050" y="1495549"/>
            <a:ext cx="252028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解决实际问题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24453" y="3291830"/>
            <a:ext cx="8064896" cy="136191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在日常购物时，要根据商品的不同促销方式，用学过的百分数知识求出商品的现价，从中选择最省钱的方案。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4"/>
          <p:cNvSpPr>
            <a:spLocks noChangeArrowheads="1"/>
          </p:cNvSpPr>
          <p:nvPr/>
        </p:nvSpPr>
        <p:spPr bwMode="auto">
          <a:xfrm>
            <a:off x="405830" y="680378"/>
            <a:ext cx="8388424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如果要买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个风车，怎样买更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划算？说一说你的想法。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4"/>
          <p:cNvSpPr>
            <a:spLocks noChangeArrowheads="1"/>
          </p:cNvSpPr>
          <p:nvPr/>
        </p:nvSpPr>
        <p:spPr bwMode="auto">
          <a:xfrm>
            <a:off x="1484075" y="4028681"/>
            <a:ext cx="1811401" cy="46166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个”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5061071" y="4005531"/>
            <a:ext cx="3369697" cy="461665"/>
          </a:xfrm>
          <a:prstGeom prst="rect">
            <a:avLst/>
          </a:prstGeom>
          <a:solidFill>
            <a:srgbClr val="FFC000"/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元一个，一律五折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786104" y="1282506"/>
            <a:ext cx="3734122" cy="2642127"/>
            <a:chOff x="4786104" y="1282506"/>
            <a:chExt cx="3734122" cy="2642127"/>
          </a:xfrm>
        </p:grpSpPr>
        <p:sp>
          <p:nvSpPr>
            <p:cNvPr id="3" name="棱台 2"/>
            <p:cNvSpPr/>
            <p:nvPr/>
          </p:nvSpPr>
          <p:spPr>
            <a:xfrm>
              <a:off x="4786104" y="1282506"/>
              <a:ext cx="3734122" cy="2642127"/>
            </a:xfrm>
            <a:prstGeom prst="bevel">
              <a:avLst>
                <a:gd name="adj" fmla="val 661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7283" y="1591457"/>
              <a:ext cx="647318" cy="89966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6312" y="1572442"/>
              <a:ext cx="647318" cy="899662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41797" y="2244524"/>
              <a:ext cx="647318" cy="89966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4568" y="2694355"/>
              <a:ext cx="647318" cy="899662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6066" y="1491630"/>
              <a:ext cx="647318" cy="899662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6077" y="2715766"/>
              <a:ext cx="647318" cy="899662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9725" y="2451165"/>
              <a:ext cx="647318" cy="89966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1820" y="2093051"/>
              <a:ext cx="647318" cy="899662"/>
            </a:xfrm>
            <a:prstGeom prst="rect">
              <a:avLst/>
            </a:prstGeom>
          </p:spPr>
        </p:pic>
      </p:grpSp>
      <p:sp>
        <p:nvSpPr>
          <p:cNvPr id="2" name="TextBox 1"/>
          <p:cNvSpPr txBox="1"/>
          <p:nvPr/>
        </p:nvSpPr>
        <p:spPr>
          <a:xfrm>
            <a:off x="6320807" y="3159787"/>
            <a:ext cx="9748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✔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98036" y="1282506"/>
            <a:ext cx="3734122" cy="2642127"/>
            <a:chOff x="598036" y="1282506"/>
            <a:chExt cx="3734122" cy="264212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0560" y="1471931"/>
              <a:ext cx="647318" cy="89966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6968" y="1468103"/>
              <a:ext cx="647318" cy="899662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4318" y="2144675"/>
              <a:ext cx="647318" cy="89966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14400" y="2669192"/>
              <a:ext cx="647318" cy="899662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4779" y="1819406"/>
              <a:ext cx="647318" cy="899662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8732" y="2502985"/>
              <a:ext cx="647318" cy="899662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7082" y="2821424"/>
              <a:ext cx="647318" cy="899662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8059" y="1562889"/>
              <a:ext cx="647318" cy="899662"/>
            </a:xfrm>
            <a:prstGeom prst="rect">
              <a:avLst/>
            </a:prstGeom>
          </p:spPr>
        </p:pic>
        <p:sp>
          <p:nvSpPr>
            <p:cNvPr id="27" name="棱台 26"/>
            <p:cNvSpPr/>
            <p:nvPr/>
          </p:nvSpPr>
          <p:spPr>
            <a:xfrm>
              <a:off x="598036" y="1282506"/>
              <a:ext cx="3734122" cy="2642127"/>
            </a:xfrm>
            <a:prstGeom prst="bevel">
              <a:avLst>
                <a:gd name="adj" fmla="val 6610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Rectangle 19"/>
          <p:cNvSpPr>
            <a:spLocks noChangeArrowheads="1"/>
          </p:cNvSpPr>
          <p:nvPr/>
        </p:nvSpPr>
        <p:spPr bwMode="auto">
          <a:xfrm>
            <a:off x="3428788" y="3477486"/>
            <a:ext cx="1010044" cy="58477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19"/>
          <p:cNvSpPr>
            <a:spLocks noChangeArrowheads="1"/>
          </p:cNvSpPr>
          <p:nvPr/>
        </p:nvSpPr>
        <p:spPr bwMode="auto">
          <a:xfrm>
            <a:off x="7548137" y="3402647"/>
            <a:ext cx="1010044" cy="584775"/>
          </a:xfrm>
          <a:prstGeom prst="rect">
            <a:avLst/>
          </a:prstGeom>
          <a:solidFill>
            <a:srgbClr val="92D050"/>
          </a:solidFill>
          <a:ln>
            <a:noFill/>
          </a:ln>
          <a:effectLst/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23" grpId="0" animBg="1"/>
      <p:bldP spid="2" grpId="0"/>
      <p:bldP spid="31" grpId="0" animBg="1" autoUpdateAnimBg="0"/>
      <p:bldP spid="32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20708" y="877673"/>
            <a:ext cx="756771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某品牌的裙子搞促销活动，在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五五折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销售，在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“每满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”销售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。妈妈要买一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条该品牌标价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裙子。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4805343" y="1459015"/>
            <a:ext cx="2583413" cy="0"/>
          </a:xfrm>
          <a:prstGeom prst="line">
            <a:avLst/>
          </a:prstGeom>
          <a:noFill/>
          <a:ln w="28575" algn="ctr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904564" y="2032811"/>
            <a:ext cx="4504624" cy="0"/>
          </a:xfrm>
          <a:prstGeom prst="line">
            <a:avLst/>
          </a:prstGeom>
          <a:noFill/>
          <a:ln w="28575" algn="ctr">
            <a:solidFill>
              <a:srgbClr val="C0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7" name="组合 6"/>
          <p:cNvGrpSpPr/>
          <p:nvPr/>
        </p:nvGrpSpPr>
        <p:grpSpPr>
          <a:xfrm>
            <a:off x="286256" y="2849991"/>
            <a:ext cx="5213313" cy="1700407"/>
            <a:chOff x="64876" y="2845682"/>
            <a:chExt cx="5213313" cy="1700407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4876" y="2970049"/>
              <a:ext cx="1572538" cy="1576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0" name="组合 19"/>
            <p:cNvGrpSpPr/>
            <p:nvPr/>
          </p:nvGrpSpPr>
          <p:grpSpPr>
            <a:xfrm>
              <a:off x="2267744" y="2845682"/>
              <a:ext cx="3010445" cy="1009272"/>
              <a:chOff x="1216852" y="2368837"/>
              <a:chExt cx="3010445" cy="1009272"/>
            </a:xfrm>
          </p:grpSpPr>
          <p:sp>
            <p:nvSpPr>
              <p:cNvPr id="18" name="云形标注 5"/>
              <p:cNvSpPr>
                <a:spLocks noChangeArrowheads="1"/>
              </p:cNvSpPr>
              <p:nvPr/>
            </p:nvSpPr>
            <p:spPr bwMode="auto">
              <a:xfrm>
                <a:off x="1216852" y="2368837"/>
                <a:ext cx="3010445" cy="1009272"/>
              </a:xfrm>
              <a:prstGeom prst="cloudCallout">
                <a:avLst>
                  <a:gd name="adj1" fmla="val -70619"/>
                  <a:gd name="adj2" fmla="val 20462"/>
                </a:avLst>
              </a:prstGeom>
              <a:no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Text Box 14"/>
              <p:cNvSpPr txBox="1">
                <a:spLocks noChangeArrowheads="1"/>
              </p:cNvSpPr>
              <p:nvPr/>
            </p:nvSpPr>
            <p:spPr bwMode="auto">
              <a:xfrm>
                <a:off x="1605922" y="2519530"/>
                <a:ext cx="2487076" cy="7078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lr>
                    <a:schemeClr val="hlink"/>
                  </a:buClr>
                  <a:buSzPct val="70000"/>
                  <a:buFont typeface="Wingdings" panose="05000000000000000000" pitchFamily="2" charset="2"/>
                  <a:buChar char="v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lr>
                    <a:schemeClr val="accent2"/>
                  </a:buClr>
                  <a:buSzPct val="85000"/>
                  <a:buFont typeface="Wingdings" panose="05000000000000000000" pitchFamily="2" charset="2"/>
                  <a:buChar char="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lr>
                    <a:schemeClr val="hlink"/>
                  </a:buClr>
                  <a:buSzPct val="80000"/>
                  <a:buFont typeface="Wingdings" panose="05000000000000000000" pitchFamily="2" charset="2"/>
                  <a:buChar char="v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lr>
                    <a:schemeClr val="accent2"/>
                  </a:buClr>
                  <a:buSzPct val="90000"/>
                  <a:buFont typeface="Wingdings" panose="05000000000000000000" pitchFamily="2" charset="2"/>
                  <a:buChar char="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chemeClr val="hlink"/>
                  </a:buClr>
                  <a:buSzPct val="85000"/>
                  <a:buFont typeface="Wingdings" panose="05000000000000000000" pitchFamily="2" charset="2"/>
                  <a:buChar char="v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ClrTx/>
                  <a:buSzTx/>
                  <a:buFont typeface="Arial" panose="020B0604020202020204" pitchFamily="34" charset="0"/>
                  <a:buNone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说一说：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A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商场和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B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商场分别是什么活动？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22" name="圆角矩形标注 21"/>
          <p:cNvSpPr/>
          <p:nvPr/>
        </p:nvSpPr>
        <p:spPr>
          <a:xfrm>
            <a:off x="5796136" y="2536249"/>
            <a:ext cx="3185241" cy="876217"/>
          </a:xfrm>
          <a:prstGeom prst="wedgeRoundRectCallout">
            <a:avLst>
              <a:gd name="adj1" fmla="val -62252"/>
              <a:gd name="adj2" fmla="val -94309"/>
              <a:gd name="adj3" fmla="val 16667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就是在总价中取整</a:t>
            </a:r>
            <a:r>
              <a:rPr lang="zh-CN" altLang="en-US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百元部分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，每个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元减去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元。不满</a:t>
            </a:r>
            <a:r>
              <a:rPr lang="en-US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元的零头部分不优惠。</a:t>
            </a:r>
            <a:endParaRPr lang="zh-CN" altLang="en-US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4211960" y="426596"/>
            <a:ext cx="2036538" cy="488970"/>
          </a:xfrm>
          <a:prstGeom prst="wedgeRoundRectCallout">
            <a:avLst>
              <a:gd name="adj1" fmla="val 44091"/>
              <a:gd name="adj2" fmla="val 80977"/>
              <a:gd name="adj3" fmla="val 16667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按原价的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50%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出售。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90449" y="2853441"/>
            <a:ext cx="3338651" cy="1009272"/>
            <a:chOff x="3066777" y="3587919"/>
            <a:chExt cx="3010445" cy="1009272"/>
          </a:xfrm>
        </p:grpSpPr>
        <p:sp>
          <p:nvSpPr>
            <p:cNvPr id="29" name="云形标注 5"/>
            <p:cNvSpPr>
              <a:spLocks noChangeArrowheads="1"/>
            </p:cNvSpPr>
            <p:nvPr/>
          </p:nvSpPr>
          <p:spPr bwMode="auto">
            <a:xfrm>
              <a:off x="3066777" y="3587919"/>
              <a:ext cx="3010445" cy="1009272"/>
            </a:xfrm>
            <a:prstGeom prst="cloudCallout">
              <a:avLst>
                <a:gd name="adj1" fmla="val -66291"/>
                <a:gd name="adj2" fmla="val 22109"/>
              </a:avLst>
            </a:prstGeom>
            <a:solidFill>
              <a:schemeClr val="bg1"/>
            </a:solidFill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Text Box 14"/>
            <p:cNvSpPr txBox="1">
              <a:spLocks noChangeArrowheads="1"/>
            </p:cNvSpPr>
            <p:nvPr/>
          </p:nvSpPr>
          <p:spPr bwMode="auto">
            <a:xfrm>
              <a:off x="3301683" y="3876677"/>
              <a:ext cx="2487076" cy="7078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lr>
                  <a:schemeClr val="hlink"/>
                </a:buClr>
                <a:buSzPct val="70000"/>
                <a:buFont typeface="Wingdings" panose="05000000000000000000" pitchFamily="2" charset="2"/>
                <a:buChar char="v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SzPct val="85000"/>
                <a:buFont typeface="Wingdings" panose="05000000000000000000" pitchFamily="2" charset="2"/>
                <a:buChar char="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lr>
                  <a:schemeClr val="hlink"/>
                </a:buClr>
                <a:buSzPct val="80000"/>
                <a:buFont typeface="Wingdings" panose="05000000000000000000" pitchFamily="2" charset="2"/>
                <a:buChar char="v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SzPct val="90000"/>
                <a:buFont typeface="Wingdings" panose="05000000000000000000" pitchFamily="2" charset="2"/>
                <a:buChar char="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hlink"/>
                </a:buClr>
                <a:buSzPct val="85000"/>
                <a:buFont typeface="Wingdings" panose="05000000000000000000" pitchFamily="2" charset="2"/>
                <a:buChar char="v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ClrTx/>
                <a:buSzTx/>
                <a:buFont typeface="Arial" panose="020B0604020202020204" pitchFamily="34" charset="0"/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你能提出什么数学问题？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7951474" y="3002983"/>
            <a:ext cx="1192526" cy="1425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729114" y="2130264"/>
            <a:ext cx="56888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两个商场买，各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应付多少钱？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755576" y="2591929"/>
            <a:ext cx="56888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）选择哪个商场更省钱？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flipH="1">
            <a:off x="86914" y="2945218"/>
            <a:ext cx="1284400" cy="1540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圆角矩形标注 17"/>
          <p:cNvSpPr/>
          <p:nvPr/>
        </p:nvSpPr>
        <p:spPr>
          <a:xfrm>
            <a:off x="1650673" y="3184806"/>
            <a:ext cx="3461118" cy="373399"/>
          </a:xfrm>
          <a:prstGeom prst="wedgeRoundRectCallout">
            <a:avLst>
              <a:gd name="adj1" fmla="val -62396"/>
              <a:gd name="adj2" fmla="val 25976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商场买应付：总价乘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55%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1650673" y="3688895"/>
            <a:ext cx="3644359" cy="1008080"/>
          </a:xfrm>
          <a:prstGeom prst="wedgeRoundRectCallout">
            <a:avLst>
              <a:gd name="adj1" fmla="val -60502"/>
              <a:gd name="adj2" fmla="val -30502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商场买应付：先看总价中有 几个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里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；然后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总价中减去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294202" y="2572175"/>
            <a:ext cx="2836834" cy="1913844"/>
            <a:chOff x="5107755" y="1806512"/>
            <a:chExt cx="2874798" cy="1955806"/>
          </a:xfrm>
        </p:grpSpPr>
        <p:sp>
          <p:nvSpPr>
            <p:cNvPr id="21" name="云形标注 82"/>
            <p:cNvSpPr>
              <a:spLocks noChangeArrowheads="1"/>
            </p:cNvSpPr>
            <p:nvPr/>
          </p:nvSpPr>
          <p:spPr bwMode="auto">
            <a:xfrm>
              <a:off x="5107755" y="1806512"/>
              <a:ext cx="2808138" cy="1955806"/>
            </a:xfrm>
            <a:prstGeom prst="cloudCallout">
              <a:avLst>
                <a:gd name="adj1" fmla="val 51415"/>
                <a:gd name="adj2" fmla="val 23674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55041" y="2014974"/>
              <a:ext cx="2627512" cy="1352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先求出在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、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两个商场买这条裙子各应付的钱数，再选择花钱较少的一个商场。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729114" y="483518"/>
            <a:ext cx="756771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某品牌的裙子搞促销活动，在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五五折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销售，在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“每满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”销售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。妈妈要买一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条该品牌标价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裙子。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3"/>
          <p:cNvSpPr>
            <a:spLocks noChangeArrowheads="1"/>
          </p:cNvSpPr>
          <p:nvPr/>
        </p:nvSpPr>
        <p:spPr bwMode="auto">
          <a:xfrm>
            <a:off x="1779038" y="2802219"/>
            <a:ext cx="10445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商场：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Rectangle 14"/>
          <p:cNvSpPr>
            <a:spLocks noChangeArrowheads="1"/>
          </p:cNvSpPr>
          <p:nvPr/>
        </p:nvSpPr>
        <p:spPr bwMode="auto">
          <a:xfrm>
            <a:off x="2830655" y="2802219"/>
            <a:ext cx="318517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230×55%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Rectangle 16"/>
          <p:cNvSpPr>
            <a:spLocks noChangeArrowheads="1"/>
          </p:cNvSpPr>
          <p:nvPr/>
        </p:nvSpPr>
        <p:spPr bwMode="auto">
          <a:xfrm>
            <a:off x="1799170" y="3454282"/>
            <a:ext cx="13179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商场：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Rectangle 17"/>
          <p:cNvSpPr>
            <a:spLocks noChangeArrowheads="1"/>
          </p:cNvSpPr>
          <p:nvPr/>
        </p:nvSpPr>
        <p:spPr bwMode="auto">
          <a:xfrm>
            <a:off x="2830655" y="3444200"/>
            <a:ext cx="33829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230-50×2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Rectangle 19"/>
          <p:cNvSpPr>
            <a:spLocks noChangeArrowheads="1"/>
          </p:cNvSpPr>
          <p:nvPr/>
        </p:nvSpPr>
        <p:spPr bwMode="auto">
          <a:xfrm>
            <a:off x="1029748" y="4090826"/>
            <a:ext cx="72670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商场买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应付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，在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商场买应付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729114" y="2130264"/>
            <a:ext cx="56888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两个商场买，各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应付多少钱？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729114" y="483518"/>
            <a:ext cx="756771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某品牌的裙子搞促销活动，在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五五折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销售，在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“每满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”销售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。妈妈要买一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条该品牌标价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裙子。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utoUpdateAnimBg="0"/>
      <p:bldP spid="43" grpId="0" autoUpdateAnimBg="0"/>
      <p:bldP spid="44" grpId="0" autoUpdateAnimBg="0"/>
      <p:bldP spid="45" grpId="0" autoUpdateAnimBg="0"/>
      <p:bldP spid="4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18"/>
          <p:cNvSpPr>
            <a:spLocks noChangeArrowheads="1"/>
          </p:cNvSpPr>
          <p:nvPr/>
        </p:nvSpPr>
        <p:spPr bwMode="auto">
          <a:xfrm>
            <a:off x="3528157" y="2676189"/>
            <a:ext cx="191538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126.5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Rectangle 19"/>
          <p:cNvSpPr>
            <a:spLocks noChangeArrowheads="1"/>
          </p:cNvSpPr>
          <p:nvPr/>
        </p:nvSpPr>
        <p:spPr bwMode="auto">
          <a:xfrm>
            <a:off x="2730787" y="3414064"/>
            <a:ext cx="4078408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答：选择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商场更省钱。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729114" y="2139702"/>
            <a:ext cx="468343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）选择哪个商场更省钱？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729114" y="483518"/>
            <a:ext cx="7567716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某品牌的裙子搞促销活动，在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商场打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五五折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销售，在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“每满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”销售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。妈妈要买一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条该品牌标价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裙子。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34"/>
          <p:cNvSpPr txBox="1"/>
          <p:nvPr/>
        </p:nvSpPr>
        <p:spPr bwMode="auto">
          <a:xfrm>
            <a:off x="762287" y="4028205"/>
            <a:ext cx="7875334" cy="559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看来买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元的东西，每满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元减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元不如打五五折优惠。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utoUpdateAnimBg="0"/>
      <p:bldP spid="47" grpId="0" autoUpdateAnimBg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655440" y="3146024"/>
            <a:ext cx="25922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120×60%=72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3707904" y="2666320"/>
            <a:ext cx="300281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120-40=80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67544" y="737865"/>
            <a:ext cx="8352928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某品牌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的运动鞋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搞促销活动，在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“每满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 销售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商场打六折销售。妈妈准备给小丽买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一双该品牌标价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的运动鞋，在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两个商场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买，相差多少钱？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3529078" y="4113452"/>
            <a:ext cx="216650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：相差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27584" y="1878394"/>
            <a:ext cx="792088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798984" y="1958434"/>
            <a:ext cx="2780256" cy="707886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里有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，就从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120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元里减去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0"/>
          <p:cNvSpPr>
            <a:spLocks noChangeArrowheads="1"/>
          </p:cNvSpPr>
          <p:nvPr/>
        </p:nvSpPr>
        <p:spPr bwMode="auto">
          <a:xfrm>
            <a:off x="2564258" y="3113710"/>
            <a:ext cx="114806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2559838" y="2684359"/>
            <a:ext cx="129614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商场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38" y="83355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759303" y="3603450"/>
            <a:ext cx="108012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80-72     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4612330" y="3603450"/>
            <a:ext cx="160933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2" grpId="0" animBg="1"/>
      <p:bldP spid="24" grpId="0" autoUpdateAnimBg="0"/>
      <p:bldP spid="25" grpId="0" autoUpdateAnimBg="0"/>
      <p:bldP spid="14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539552" y="617538"/>
            <a:ext cx="824719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百货大楼搞促销活动，甲品牌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鞋每满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元，乙品牌鞋“折上折”，就是先打六折，在此基础上再打九五折。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4"/>
          <p:cNvSpPr txBox="1">
            <a:spLocks noChangeArrowheads="1"/>
          </p:cNvSpPr>
          <p:nvPr/>
        </p:nvSpPr>
        <p:spPr bwMode="auto">
          <a:xfrm>
            <a:off x="832494" y="3003798"/>
            <a:ext cx="7954256" cy="95410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 indent="4572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如果两个品牌都有一双标价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元的鞋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，买哪个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品牌更便宜？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123728" y="1707654"/>
            <a:ext cx="1728192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688122" y="1129025"/>
            <a:ext cx="2844318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3476991" y="1889938"/>
            <a:ext cx="2823199" cy="831820"/>
            <a:chOff x="6588223" y="2139702"/>
            <a:chExt cx="2823199" cy="831820"/>
          </a:xfrm>
        </p:grpSpPr>
        <p:sp>
          <p:nvSpPr>
            <p:cNvPr id="18" name="云形标注 17"/>
            <p:cNvSpPr/>
            <p:nvPr/>
          </p:nvSpPr>
          <p:spPr>
            <a:xfrm>
              <a:off x="6588223" y="2139702"/>
              <a:ext cx="2823199" cy="831820"/>
            </a:xfrm>
            <a:prstGeom prst="cloudCallout">
              <a:avLst>
                <a:gd name="adj1" fmla="val -77742"/>
                <a:gd name="adj2" fmla="val -28536"/>
              </a:avLst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809807" y="2201669"/>
              <a:ext cx="260161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九五折是以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原价的六折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为单位“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”的。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4" name="直接连接符 13"/>
          <p:cNvCxnSpPr/>
          <p:nvPr/>
        </p:nvCxnSpPr>
        <p:spPr>
          <a:xfrm>
            <a:off x="4309193" y="1707654"/>
            <a:ext cx="4079231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92815" y="2242443"/>
            <a:ext cx="1962961" cy="0"/>
          </a:xfrm>
          <a:prstGeom prst="line">
            <a:avLst/>
          </a:prstGeom>
          <a:ln w="254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055056" y="2559757"/>
            <a:ext cx="14221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甲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品牌：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375136" y="3169006"/>
            <a:ext cx="420525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260×60%×95%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148.2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3055056" y="3146884"/>
            <a:ext cx="142218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乙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品牌：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3950240" y="3684689"/>
            <a:ext cx="18732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148.2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3670092" y="4201694"/>
            <a:ext cx="298948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535305" indent="-535305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：买乙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品牌更便宜。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4351200" y="2546140"/>
            <a:ext cx="28994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260-100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98628" y="1709115"/>
            <a:ext cx="4881761" cy="830997"/>
          </a:xfrm>
          <a:prstGeom prst="rect">
            <a:avLst/>
          </a:prstGeom>
          <a:solidFill>
            <a:srgbClr val="FFC00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解决“折上折”问题关键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要弄清每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次打折后的价钱是谁的百分之几。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539552" y="617538"/>
            <a:ext cx="824719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百货大楼搞促销活动，甲品牌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鞋每满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元，乙品牌鞋“折上折”，就是先打六折，在此基础上再打九五折。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14"/>
          <p:cNvSpPr txBox="1">
            <a:spLocks noChangeArrowheads="1"/>
          </p:cNvSpPr>
          <p:nvPr/>
        </p:nvSpPr>
        <p:spPr bwMode="auto">
          <a:xfrm>
            <a:off x="320745" y="2330472"/>
            <a:ext cx="2734311" cy="181588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>
            <a:lvl1pPr indent="45720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1" hangingPunct="1">
              <a:spcBef>
                <a:spcPct val="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如果两个品牌都有一双标价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元的鞋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，买哪个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品牌更便宜？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utoUpdateAnimBg="0"/>
      <p:bldP spid="13" grpId="0" autoUpdateAnimBg="0"/>
      <p:bldP spid="14" grpId="0" autoUpdateAnimBg="0"/>
      <p:bldP spid="15" grpId="0" autoUpdateAnimBg="0"/>
      <p:bldP spid="16" grpId="0" autoUpdateAnimBg="0"/>
      <p:bldP spid="29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1495</Words>
  <Application>WPS 演示</Application>
  <PresentationFormat>全屏显示(16:9)</PresentationFormat>
  <Paragraphs>144</Paragraphs>
  <Slides>12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等线</vt:lpstr>
      <vt:lpstr>等线 Light</vt:lpstr>
      <vt:lpstr>楷体</vt:lpstr>
      <vt:lpstr>Times New Roman</vt:lpstr>
      <vt:lpstr>Calibri</vt:lpstr>
      <vt:lpstr>微软雅黑</vt:lpstr>
      <vt:lpstr>Arial Unicode MS</vt:lpstr>
      <vt:lpstr>Calibri Light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84</cp:revision>
  <dcterms:created xsi:type="dcterms:W3CDTF">2018-09-11T05:46:00Z</dcterms:created>
  <dcterms:modified xsi:type="dcterms:W3CDTF">2023-10-10T01:41:33Z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9214C62683CC4B468F07877FFA1EAE58_12</vt:lpwstr>
  </property>
  <property fmtid="{D5CDD505-2E9C-101B-9397-08002B2CF9AE}" pid="3" name="KSOProductBuildVer">
    <vt:lpwstr>2052-12.1.0.15398</vt:lpwstr>
  </property>
</Properties>
</file>