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wdp" ContentType="image/vnd.ms-photo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94" r:id="rId3"/>
    <p:sldId id="279" r:id="rId4"/>
    <p:sldId id="280" r:id="rId5"/>
    <p:sldId id="278" r:id="rId6"/>
    <p:sldId id="281" r:id="rId7"/>
    <p:sldId id="296" r:id="rId8"/>
    <p:sldId id="282" r:id="rId9"/>
    <p:sldId id="283" r:id="rId10"/>
    <p:sldId id="284" r:id="rId11"/>
    <p:sldId id="285" r:id="rId12"/>
    <p:sldId id="286" r:id="rId13"/>
    <p:sldId id="291" r:id="rId14"/>
  </p:sldIdLst>
  <p:sldSz cx="9144000" cy="5143500" type="screen16x9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7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58" d="100"/>
          <a:sy n="58" d="100"/>
        </p:scale>
        <p:origin x="-78" y="-654"/>
      </p:cViewPr>
      <p:guideLst>
        <p:guide orient="horz" pos="157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C761EF-EC37-41FB-B51A-96679EE705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1C2895-2DE0-45ED-A21D-6F974F00F88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" name="直线连接符 4"/>
          <p:cNvCxnSpPr/>
          <p:nvPr userDrawn="1"/>
        </p:nvCxnSpPr>
        <p:spPr>
          <a:xfrm flipV="1">
            <a:off x="231783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复习旧知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pic>
          <p:nvPicPr>
            <p:cNvPr id="9" name="图片 8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  <p:sp>
          <p:nvSpPr>
            <p:cNvPr id="8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巩固练习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sp>
        <p:nvSpPr>
          <p:cNvPr id="7" name="文本框 14"/>
          <p:cNvSpPr txBox="1"/>
          <p:nvPr userDrawn="1"/>
        </p:nvSpPr>
        <p:spPr>
          <a:xfrm>
            <a:off x="452876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课堂小结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 descr="未标题-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62921"/>
            <a:ext cx="3264091" cy="639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4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6.png"/><Relationship Id="rId10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3" name="TextBox 9"/>
          <p:cNvSpPr txBox="1"/>
          <p:nvPr userDrawn="1"/>
        </p:nvSpPr>
        <p:spPr>
          <a:xfrm>
            <a:off x="6300192" y="92269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圆柱与圆锥</a:t>
            </a:r>
            <a:endParaRPr lang="zh-CN" altLang="en-US" sz="2000" b="1" dirty="0" smtClean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png"/><Relationship Id="rId1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audio" Target="../media/audio2.wav"/><Relationship Id="rId3" Type="http://schemas.openxmlformats.org/officeDocument/2006/relationships/audio" Target="../media/audio1.wav"/><Relationship Id="rId2" Type="http://schemas.openxmlformats.org/officeDocument/2006/relationships/image" Target="../media/image18.png"/><Relationship Id="rId1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microsoft.com/office/2007/relationships/hdphoto" Target="../media/image24.wdp"/><Relationship Id="rId6" Type="http://schemas.openxmlformats.org/officeDocument/2006/relationships/image" Target="../media/image23.png"/><Relationship Id="rId5" Type="http://schemas.microsoft.com/office/2007/relationships/hdphoto" Target="../media/image22.wdp"/><Relationship Id="rId4" Type="http://schemas.openxmlformats.org/officeDocument/2006/relationships/image" Target="../media/image21.png"/><Relationship Id="rId3" Type="http://schemas.microsoft.com/office/2007/relationships/hdphoto" Target="../media/image20.wdp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8.png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w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png"/><Relationship Id="rId1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23118" y="1977611"/>
            <a:ext cx="2687275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457200"/>
            <a:r>
              <a:rPr lang="zh-CN" altLang="en-US" sz="6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练习三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457200"/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圆柱与圆锥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6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200"/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AA1.EPS" descr="id:2147504654;FounderCES"/>
          <p:cNvPicPr/>
          <p:nvPr/>
        </p:nvPicPr>
        <p:blipFill rotWithShape="1">
          <a:blip r:embed="rId1"/>
          <a:srcRect l="79227" t="15336" r="12005" b="10256"/>
          <a:stretch>
            <a:fillRect/>
          </a:stretch>
        </p:blipFill>
        <p:spPr>
          <a:xfrm>
            <a:off x="6504323" y="1834530"/>
            <a:ext cx="432048" cy="10801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3568" y="483518"/>
            <a:ext cx="7632848" cy="1113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把一个圆柱平行于底面进行切割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会发生什么变化？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把圆柱沿底面的一条直径切成两个半圆柱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会发生什么变化？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16016" y="3546217"/>
            <a:ext cx="4032448" cy="665361"/>
            <a:chOff x="5128232" y="3274541"/>
            <a:chExt cx="3493809" cy="1241425"/>
          </a:xfrm>
        </p:grpSpPr>
        <p:sp>
          <p:nvSpPr>
            <p:cNvPr id="25" name="KSO_Shape"/>
            <p:cNvSpPr/>
            <p:nvPr/>
          </p:nvSpPr>
          <p:spPr>
            <a:xfrm>
              <a:off x="5128232" y="3274541"/>
              <a:ext cx="3493809" cy="1241425"/>
            </a:xfrm>
            <a:prstGeom prst="snip2Same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FFFFFF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146783" y="3593968"/>
              <a:ext cx="338437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①</a:t>
              </a:r>
              <a:r>
                <a: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增加两个长方形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或正方形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r>
                <a: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面。</a:t>
              </a:r>
              <a:endPara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83568" y="3232730"/>
            <a:ext cx="3612674" cy="1509105"/>
            <a:chOff x="574134" y="3091198"/>
            <a:chExt cx="3612674" cy="1460997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23" name="KSO_Shape"/>
            <p:cNvSpPr/>
            <p:nvPr/>
          </p:nvSpPr>
          <p:spPr>
            <a:xfrm>
              <a:off x="574134" y="3091198"/>
              <a:ext cx="3612674" cy="1460997"/>
            </a:xfrm>
            <a:prstGeom prst="snip2Same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solidFill>
                  <a:srgbClr val="FFFFFF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86408" y="3223196"/>
              <a:ext cx="3600400" cy="128125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①</a:t>
              </a:r>
              <a:r>
                <a: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增加了两个和底面大小相同的圆面。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ts val="2400"/>
                </a:lnSpc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②</a:t>
              </a:r>
              <a:r>
                <a: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圆柱的侧面积没有变化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底面积增加。</a:t>
              </a:r>
              <a:endPara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5" name="AA1.EPS" descr="id:2147504654;FounderCES"/>
          <p:cNvPicPr/>
          <p:nvPr/>
        </p:nvPicPr>
        <p:blipFill rotWithShape="1">
          <a:blip r:embed="rId1"/>
          <a:srcRect l="13245" t="42511" r="73677" b="38291"/>
          <a:stretch>
            <a:fillRect/>
          </a:stretch>
        </p:blipFill>
        <p:spPr>
          <a:xfrm>
            <a:off x="1913626" y="2251040"/>
            <a:ext cx="615872" cy="288033"/>
          </a:xfrm>
          <a:prstGeom prst="rect">
            <a:avLst/>
          </a:prstGeom>
        </p:spPr>
      </p:pic>
      <p:pic>
        <p:nvPicPr>
          <p:cNvPr id="16" name="AA1.EPS" descr="id:2147504654;FounderCES"/>
          <p:cNvPicPr/>
          <p:nvPr/>
        </p:nvPicPr>
        <p:blipFill rotWithShape="1">
          <a:blip r:embed="rId1"/>
          <a:srcRect t="12140" r="85339"/>
          <a:stretch>
            <a:fillRect/>
          </a:stretch>
        </p:blipFill>
        <p:spPr>
          <a:xfrm>
            <a:off x="1244911" y="1773056"/>
            <a:ext cx="690419" cy="1318142"/>
          </a:xfrm>
          <a:prstGeom prst="rect">
            <a:avLst/>
          </a:prstGeom>
        </p:spPr>
      </p:pic>
      <p:pic>
        <p:nvPicPr>
          <p:cNvPr id="18" name="AA1.EPS" descr="id:2147504654;FounderCES"/>
          <p:cNvPicPr/>
          <p:nvPr/>
        </p:nvPicPr>
        <p:blipFill rotWithShape="1">
          <a:blip r:embed="rId1"/>
          <a:srcRect l="25923" t="-2473" r="56626" b="49677"/>
          <a:stretch>
            <a:fillRect/>
          </a:stretch>
        </p:blipFill>
        <p:spPr>
          <a:xfrm>
            <a:off x="2529556" y="1666212"/>
            <a:ext cx="821779" cy="792088"/>
          </a:xfrm>
          <a:prstGeom prst="rect">
            <a:avLst/>
          </a:prstGeom>
        </p:spPr>
      </p:pic>
      <p:pic>
        <p:nvPicPr>
          <p:cNvPr id="19" name="AA1.EPS" descr="id:2147504654;FounderCES"/>
          <p:cNvPicPr/>
          <p:nvPr/>
        </p:nvPicPr>
        <p:blipFill rotWithShape="1">
          <a:blip r:embed="rId1"/>
          <a:srcRect l="25923" t="-2473" r="56626" b="49677"/>
          <a:stretch>
            <a:fillRect/>
          </a:stretch>
        </p:blipFill>
        <p:spPr>
          <a:xfrm>
            <a:off x="2529555" y="2440643"/>
            <a:ext cx="821779" cy="792088"/>
          </a:xfrm>
          <a:prstGeom prst="rect">
            <a:avLst/>
          </a:prstGeom>
        </p:spPr>
      </p:pic>
      <p:pic>
        <p:nvPicPr>
          <p:cNvPr id="20" name="AA1.EPS" descr="id:2147504654;FounderCES"/>
          <p:cNvPicPr/>
          <p:nvPr/>
        </p:nvPicPr>
        <p:blipFill rotWithShape="1">
          <a:blip r:embed="rId1"/>
          <a:srcRect l="50000" t="9328" r="32307" b="6343"/>
          <a:stretch>
            <a:fillRect/>
          </a:stretch>
        </p:blipFill>
        <p:spPr>
          <a:xfrm>
            <a:off x="5205800" y="1775913"/>
            <a:ext cx="871835" cy="1224137"/>
          </a:xfrm>
          <a:prstGeom prst="rect">
            <a:avLst/>
          </a:prstGeom>
        </p:spPr>
      </p:pic>
      <p:pic>
        <p:nvPicPr>
          <p:cNvPr id="21" name="AA1.EPS" descr="id:2147504654;FounderCES"/>
          <p:cNvPicPr/>
          <p:nvPr/>
        </p:nvPicPr>
        <p:blipFill rotWithShape="1">
          <a:blip r:embed="rId1"/>
          <a:srcRect l="93110" t="11984" b="8648"/>
          <a:stretch>
            <a:fillRect/>
          </a:stretch>
        </p:blipFill>
        <p:spPr>
          <a:xfrm>
            <a:off x="7023545" y="1818992"/>
            <a:ext cx="339514" cy="1152128"/>
          </a:xfrm>
          <a:prstGeom prst="rect">
            <a:avLst/>
          </a:prstGeom>
        </p:spPr>
      </p:pic>
      <p:pic>
        <p:nvPicPr>
          <p:cNvPr id="22" name="AA1.EPS" descr="id:2147504654;FounderCES"/>
          <p:cNvPicPr/>
          <p:nvPr/>
        </p:nvPicPr>
        <p:blipFill rotWithShape="1">
          <a:blip r:embed="rId1"/>
          <a:srcRect l="13245" t="42511" r="73677" b="38291"/>
          <a:stretch>
            <a:fillRect/>
          </a:stretch>
        </p:blipFill>
        <p:spPr>
          <a:xfrm>
            <a:off x="5934718" y="2251039"/>
            <a:ext cx="615872" cy="288033"/>
          </a:xfrm>
          <a:prstGeom prst="rect">
            <a:avLst/>
          </a:prstGeom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926" y="67043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755576" y="653573"/>
            <a:ext cx="7344816" cy="91986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用一张长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厘米、宽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厘米的长方形纸卷成一个圆柱形纸筒，纸筒的底面周长和高各是多少？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899592" y="1738543"/>
            <a:ext cx="3240360" cy="225847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" name="AutoShape 9"/>
          <p:cNvSpPr>
            <a:spLocks noChangeArrowheads="1"/>
          </p:cNvSpPr>
          <p:nvPr/>
        </p:nvSpPr>
        <p:spPr bwMode="auto">
          <a:xfrm>
            <a:off x="4673371" y="1738543"/>
            <a:ext cx="546701" cy="2376264"/>
          </a:xfrm>
          <a:prstGeom prst="can">
            <a:avLst>
              <a:gd name="adj" fmla="val 48333"/>
            </a:avLst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accent4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AutoShape 12"/>
          <p:cNvSpPr>
            <a:spLocks noChangeArrowheads="1"/>
          </p:cNvSpPr>
          <p:nvPr/>
        </p:nvSpPr>
        <p:spPr bwMode="auto">
          <a:xfrm rot="16200000">
            <a:off x="2285678" y="2635825"/>
            <a:ext cx="513108" cy="3429295"/>
          </a:xfrm>
          <a:prstGeom prst="can">
            <a:avLst>
              <a:gd name="adj" fmla="val 42530"/>
            </a:avLst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5220072" y="3394727"/>
            <a:ext cx="1785918" cy="40011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=20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en-US" altLang="zh-CN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5220072" y="2242599"/>
            <a:ext cx="1785918" cy="40011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=15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en-US" altLang="zh-CN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1272534" y="4114807"/>
            <a:ext cx="1785918" cy="40011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=20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en-US" altLang="zh-CN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9"/>
          <p:cNvSpPr txBox="1">
            <a:spLocks noChangeArrowheads="1"/>
          </p:cNvSpPr>
          <p:nvPr/>
        </p:nvSpPr>
        <p:spPr bwMode="auto">
          <a:xfrm>
            <a:off x="2784702" y="4114807"/>
            <a:ext cx="1785918" cy="40011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0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=15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en-US" altLang="zh-CN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372200" y="1554457"/>
            <a:ext cx="2520280" cy="1840270"/>
            <a:chOff x="6444208" y="1379552"/>
            <a:chExt cx="2520280" cy="1840270"/>
          </a:xfrm>
        </p:grpSpPr>
        <p:sp>
          <p:nvSpPr>
            <p:cNvPr id="2" name="云形标注 1"/>
            <p:cNvSpPr/>
            <p:nvPr/>
          </p:nvSpPr>
          <p:spPr>
            <a:xfrm>
              <a:off x="6444208" y="1379552"/>
              <a:ext cx="2520280" cy="1840270"/>
            </a:xfrm>
            <a:prstGeom prst="cloudCallout">
              <a:avLst>
                <a:gd name="adj1" fmla="val 26762"/>
                <a:gd name="adj2" fmla="val 68378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6559829" y="1656025"/>
              <a:ext cx="228903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一个长方形可以卷出形状不同的两个圆柱，圆柱的底面周长和高变了。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20057" y="3394727"/>
            <a:ext cx="882898" cy="1265255"/>
          </a:xfrm>
          <a:prstGeom prst="rect">
            <a:avLst/>
          </a:prstGeom>
        </p:spPr>
      </p:pic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584" y="76902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703461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" name="Picture 69" descr="u3jx01_401副本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778" y="1965831"/>
            <a:ext cx="1901825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70" descr="u3jx01_402副本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453" y="1997581"/>
            <a:ext cx="174148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71" descr="u3jx01_403副本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238" y="3621593"/>
            <a:ext cx="17272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" name="Group 73"/>
          <p:cNvGrpSpPr/>
          <p:nvPr/>
        </p:nvGrpSpPr>
        <p:grpSpPr bwMode="auto">
          <a:xfrm rot="21540000">
            <a:off x="1868465" y="2376993"/>
            <a:ext cx="74613" cy="1690688"/>
            <a:chOff x="3684" y="1319"/>
            <a:chExt cx="47" cy="885"/>
          </a:xfrm>
        </p:grpSpPr>
        <p:cxnSp>
          <p:nvCxnSpPr>
            <p:cNvPr id="22" name="直接连接符 59"/>
            <p:cNvCxnSpPr>
              <a:cxnSpLocks noChangeShapeType="1"/>
            </p:cNvCxnSpPr>
            <p:nvPr/>
          </p:nvCxnSpPr>
          <p:spPr bwMode="auto">
            <a:xfrm flipH="1">
              <a:off x="3696" y="1358"/>
              <a:ext cx="20" cy="802"/>
            </a:xfrm>
            <a:prstGeom prst="line">
              <a:avLst/>
            </a:prstGeom>
            <a:noFill/>
            <a:ln w="12700" algn="ctr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3" name="椭圆 46"/>
            <p:cNvSpPr>
              <a:spLocks noChangeArrowheads="1"/>
            </p:cNvSpPr>
            <p:nvPr/>
          </p:nvSpPr>
          <p:spPr bwMode="auto">
            <a:xfrm>
              <a:off x="3702" y="1319"/>
              <a:ext cx="29" cy="29"/>
            </a:xfrm>
            <a:prstGeom prst="ellipse">
              <a:avLst/>
            </a:prstGeom>
            <a:solidFill>
              <a:srgbClr val="FF0000"/>
            </a:solidFill>
            <a:ln w="12700" algn="ctr">
              <a:solidFill>
                <a:srgbClr val="FF0000"/>
              </a:solidFill>
              <a:rou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 b="1">
                <a:solidFill>
                  <a:schemeClr val="tx1"/>
                </a:solidFill>
                <a:latin typeface="楷体_GB2312" panose="02010609030101010101" pitchFamily="49" charset="-122"/>
              </a:endParaRPr>
            </a:p>
          </p:txBody>
        </p:sp>
        <p:sp>
          <p:nvSpPr>
            <p:cNvPr id="24" name="椭圆 48"/>
            <p:cNvSpPr>
              <a:spLocks noChangeArrowheads="1"/>
            </p:cNvSpPr>
            <p:nvPr/>
          </p:nvSpPr>
          <p:spPr bwMode="auto">
            <a:xfrm>
              <a:off x="3684" y="2175"/>
              <a:ext cx="29" cy="29"/>
            </a:xfrm>
            <a:prstGeom prst="ellipse">
              <a:avLst/>
            </a:prstGeom>
            <a:solidFill>
              <a:srgbClr val="FF0000"/>
            </a:solidFill>
            <a:ln w="12700" algn="ctr">
              <a:solidFill>
                <a:srgbClr val="FF0000"/>
              </a:solidFill>
              <a:rou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 b="1">
                <a:solidFill>
                  <a:schemeClr val="tx1"/>
                </a:solidFill>
                <a:latin typeface="楷体_GB2312" panose="02010609030101010101" pitchFamily="49" charset="-122"/>
              </a:endParaRPr>
            </a:p>
          </p:txBody>
        </p:sp>
      </p:grpSp>
      <p:cxnSp>
        <p:nvCxnSpPr>
          <p:cNvPr id="25" name="直接连接符 24"/>
          <p:cNvCxnSpPr>
            <a:cxnSpLocks noChangeShapeType="1"/>
          </p:cNvCxnSpPr>
          <p:nvPr/>
        </p:nvCxnSpPr>
        <p:spPr bwMode="auto">
          <a:xfrm flipV="1">
            <a:off x="1112815" y="2397631"/>
            <a:ext cx="1525588" cy="12700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6" name="TextBox 29"/>
          <p:cNvSpPr txBox="1">
            <a:spLocks noChangeArrowheads="1"/>
          </p:cNvSpPr>
          <p:nvPr/>
        </p:nvSpPr>
        <p:spPr bwMode="auto">
          <a:xfrm>
            <a:off x="1895453" y="3018978"/>
            <a:ext cx="7191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chemeClr val="tx1"/>
                </a:solidFill>
                <a:latin typeface="楷体_GB2312" panose="02010609030101010101" pitchFamily="49" charset="-122"/>
              </a:rPr>
              <a:t>侧面</a:t>
            </a:r>
            <a:endParaRPr lang="zh-CN" altLang="en-US" sz="2000" b="1">
              <a:solidFill>
                <a:schemeClr val="tx1"/>
              </a:solidFill>
              <a:latin typeface="楷体_GB2312" panose="02010609030101010101" pitchFamily="49" charset="-122"/>
            </a:endParaRPr>
          </a:p>
        </p:txBody>
      </p:sp>
      <p:sp>
        <p:nvSpPr>
          <p:cNvPr id="27" name="TextBox 30"/>
          <p:cNvSpPr txBox="1">
            <a:spLocks noChangeArrowheads="1"/>
          </p:cNvSpPr>
          <p:nvPr/>
        </p:nvSpPr>
        <p:spPr bwMode="auto">
          <a:xfrm>
            <a:off x="1947840" y="2181731"/>
            <a:ext cx="7191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楷体_GB2312" panose="02010609030101010101" pitchFamily="49" charset="-122"/>
              </a:rPr>
              <a:t>底面</a:t>
            </a:r>
            <a:endParaRPr lang="zh-CN" altLang="en-US" sz="2000" b="1" dirty="0">
              <a:solidFill>
                <a:schemeClr val="tx1"/>
              </a:solidFill>
              <a:latin typeface="楷体_GB2312" panose="02010609030101010101" pitchFamily="49" charset="-122"/>
            </a:endParaRPr>
          </a:p>
        </p:txBody>
      </p:sp>
      <p:sp>
        <p:nvSpPr>
          <p:cNvPr id="28" name="TextBox 31"/>
          <p:cNvSpPr txBox="1">
            <a:spLocks noChangeArrowheads="1"/>
          </p:cNvSpPr>
          <p:nvPr/>
        </p:nvSpPr>
        <p:spPr bwMode="auto">
          <a:xfrm>
            <a:off x="1911328" y="3759706"/>
            <a:ext cx="863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chemeClr val="tx1"/>
                </a:solidFill>
                <a:latin typeface="楷体_GB2312" panose="02010609030101010101" pitchFamily="49" charset="-122"/>
              </a:rPr>
              <a:t>底面</a:t>
            </a:r>
            <a:endParaRPr lang="zh-CN" altLang="en-US" sz="2000" b="1">
              <a:solidFill>
                <a:schemeClr val="tx1"/>
              </a:solidFill>
              <a:latin typeface="楷体_GB2312" panose="02010609030101010101" pitchFamily="49" charset="-122"/>
            </a:endParaRPr>
          </a:p>
        </p:txBody>
      </p:sp>
      <p:grpSp>
        <p:nvGrpSpPr>
          <p:cNvPr id="29" name="Group 80"/>
          <p:cNvGrpSpPr/>
          <p:nvPr/>
        </p:nvGrpSpPr>
        <p:grpSpPr bwMode="auto">
          <a:xfrm>
            <a:off x="2571728" y="2397631"/>
            <a:ext cx="539750" cy="1584325"/>
            <a:chOff x="2971" y="1525"/>
            <a:chExt cx="340" cy="998"/>
          </a:xfrm>
        </p:grpSpPr>
        <p:cxnSp>
          <p:nvCxnSpPr>
            <p:cNvPr id="30" name="直接连接符 65"/>
            <p:cNvCxnSpPr>
              <a:cxnSpLocks noChangeShapeType="1"/>
            </p:cNvCxnSpPr>
            <p:nvPr/>
          </p:nvCxnSpPr>
          <p:spPr bwMode="auto">
            <a:xfrm>
              <a:off x="3016" y="1528"/>
              <a:ext cx="181" cy="0"/>
            </a:xfrm>
            <a:prstGeom prst="line">
              <a:avLst/>
            </a:prstGeom>
            <a:noFill/>
            <a:ln w="1270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1" name="直接连接符 66"/>
            <p:cNvCxnSpPr>
              <a:cxnSpLocks noChangeShapeType="1"/>
            </p:cNvCxnSpPr>
            <p:nvPr/>
          </p:nvCxnSpPr>
          <p:spPr bwMode="auto">
            <a:xfrm>
              <a:off x="3031" y="2523"/>
              <a:ext cx="181" cy="0"/>
            </a:xfrm>
            <a:prstGeom prst="line">
              <a:avLst/>
            </a:prstGeom>
            <a:noFill/>
            <a:ln w="1270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2" name="直接箭头连接符 68"/>
            <p:cNvCxnSpPr>
              <a:cxnSpLocks noChangeShapeType="1"/>
            </p:cNvCxnSpPr>
            <p:nvPr/>
          </p:nvCxnSpPr>
          <p:spPr bwMode="auto">
            <a:xfrm flipV="1">
              <a:off x="3107" y="1525"/>
              <a:ext cx="0" cy="295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3" name="直接箭头连接符 70"/>
            <p:cNvCxnSpPr>
              <a:cxnSpLocks noChangeShapeType="1"/>
            </p:cNvCxnSpPr>
            <p:nvPr/>
          </p:nvCxnSpPr>
          <p:spPr bwMode="auto">
            <a:xfrm>
              <a:off x="3120" y="2159"/>
              <a:ext cx="6" cy="363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4" name="TextBox 72"/>
            <p:cNvSpPr txBox="1">
              <a:spLocks noChangeArrowheads="1"/>
            </p:cNvSpPr>
            <p:nvPr/>
          </p:nvSpPr>
          <p:spPr bwMode="auto">
            <a:xfrm>
              <a:off x="2971" y="1850"/>
              <a:ext cx="340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>
                  <a:solidFill>
                    <a:schemeClr val="tx1"/>
                  </a:solidFill>
                  <a:latin typeface="楷体_GB2312" panose="02010609030101010101" pitchFamily="49" charset="-122"/>
                </a:rPr>
                <a:t>高</a:t>
              </a:r>
              <a:endParaRPr lang="zh-CN" altLang="en-US" sz="2000" b="1">
                <a:solidFill>
                  <a:schemeClr val="tx1"/>
                </a:solidFill>
                <a:latin typeface="楷体_GB2312" panose="02010609030101010101" pitchFamily="49" charset="-122"/>
              </a:endParaRPr>
            </a:p>
          </p:txBody>
        </p:sp>
      </p:grpSp>
      <p:sp>
        <p:nvSpPr>
          <p:cNvPr id="35" name="TextBox 38"/>
          <p:cNvSpPr txBox="1">
            <a:spLocks noChangeArrowheads="1"/>
          </p:cNvSpPr>
          <p:nvPr/>
        </p:nvSpPr>
        <p:spPr bwMode="auto">
          <a:xfrm>
            <a:off x="1549378" y="2062668"/>
            <a:ext cx="433387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</a:t>
            </a:r>
            <a:endParaRPr lang="zh-CN" altLang="en-US" b="1" i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6" name="TextBox 39"/>
          <p:cNvSpPr txBox="1"/>
          <p:nvPr/>
        </p:nvSpPr>
        <p:spPr>
          <a:xfrm>
            <a:off x="1535090" y="3766056"/>
            <a:ext cx="360363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</a:t>
            </a:r>
            <a:endParaRPr lang="zh-CN" altLang="en-US" b="1" i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24758" y="1203598"/>
            <a:ext cx="24136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圆柱的特征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标注 3"/>
          <p:cNvSpPr/>
          <p:nvPr/>
        </p:nvSpPr>
        <p:spPr>
          <a:xfrm>
            <a:off x="3013075" y="2062480"/>
            <a:ext cx="2018665" cy="320675"/>
          </a:xfrm>
          <a:prstGeom prst="wedgeRectCallout">
            <a:avLst>
              <a:gd name="adj1" fmla="val -74347"/>
              <a:gd name="adj2" fmla="val 283861"/>
            </a:avLst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013075" y="2033905"/>
            <a:ext cx="21234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延高展开是长方形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0"/>
          <p:cNvSpPr txBox="1"/>
          <p:nvPr/>
        </p:nvSpPr>
        <p:spPr>
          <a:xfrm>
            <a:off x="5243830" y="1662430"/>
            <a:ext cx="35306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长方形的长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圆柱的底面周长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5317839" y="2330487"/>
            <a:ext cx="34563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长方形的宽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圆柱的高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7" name="直接箭头连接符 36"/>
          <p:cNvCxnSpPr/>
          <p:nvPr/>
        </p:nvCxnSpPr>
        <p:spPr>
          <a:xfrm flipV="1">
            <a:off x="5135957" y="1858516"/>
            <a:ext cx="216024" cy="200055"/>
          </a:xfrm>
          <a:prstGeom prst="straightConnector1">
            <a:avLst/>
          </a:prstGeom>
          <a:ln w="22225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箭头连接符 37"/>
          <p:cNvCxnSpPr/>
          <p:nvPr/>
        </p:nvCxnSpPr>
        <p:spPr>
          <a:xfrm>
            <a:off x="5177305" y="2318584"/>
            <a:ext cx="246684" cy="188520"/>
          </a:xfrm>
          <a:prstGeom prst="straightConnector1">
            <a:avLst/>
          </a:prstGeom>
          <a:ln w="22225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标注 38"/>
          <p:cNvSpPr/>
          <p:nvPr/>
        </p:nvSpPr>
        <p:spPr>
          <a:xfrm>
            <a:off x="3013075" y="3691255"/>
            <a:ext cx="2018665" cy="320675"/>
          </a:xfrm>
          <a:prstGeom prst="wedgeRectCallout">
            <a:avLst>
              <a:gd name="adj1" fmla="val -74347"/>
              <a:gd name="adj2" fmla="val -202079"/>
            </a:avLst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3013075" y="3662680"/>
            <a:ext cx="21234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延高展开是正方形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14"/>
          <p:cNvSpPr txBox="1"/>
          <p:nvPr/>
        </p:nvSpPr>
        <p:spPr>
          <a:xfrm>
            <a:off x="5318264" y="3604266"/>
            <a:ext cx="36723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正方形的边长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圆柱的底面周长         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=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圆柱的高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2" name="直接箭头连接符 41"/>
          <p:cNvCxnSpPr/>
          <p:nvPr/>
        </p:nvCxnSpPr>
        <p:spPr>
          <a:xfrm>
            <a:off x="5058383" y="3830439"/>
            <a:ext cx="331889" cy="0"/>
          </a:xfrm>
          <a:prstGeom prst="straightConnector1">
            <a:avLst/>
          </a:prstGeom>
          <a:ln w="22225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3635375" y="2752090"/>
            <a:ext cx="1872615" cy="7200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4139565" y="4067809"/>
            <a:ext cx="792000" cy="792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5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3" dur="1" fill="hold"/>
                                        <p:tgtEl>
                                          <p:spTgt spid="4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2" dur="1" fill="hold"/>
                                        <p:tgtEl>
                                          <p:spTgt spid="4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6" grpId="0"/>
      <p:bldP spid="27" grpId="0"/>
      <p:bldP spid="28" grpId="0"/>
      <p:bldP spid="35" grpId="0"/>
      <p:bldP spid="36" grpId="0"/>
      <p:bldP spid="2" grpId="0"/>
      <p:bldP spid="4" grpId="0" animBg="1"/>
      <p:bldP spid="5" grpId="0"/>
      <p:bldP spid="13" grpId="0"/>
      <p:bldP spid="14" grpId="0"/>
      <p:bldP spid="39" grpId="0" animBg="1"/>
      <p:bldP spid="40" grpId="0"/>
      <p:bldP spid="41" grpId="0"/>
      <p:bldP spid="43" grpId="0" animBg="1"/>
      <p:bldP spid="4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197768" y="1203598"/>
            <a:ext cx="8748464" cy="1191816"/>
          </a:xfrm>
          <a:prstGeom prst="round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圆柱它是直直的，上下一样粗，有两个平的面，是圆形。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8" name="Picture 4" descr="http://p2.so.qhimgs1.com/bdr/_240_/t013ca68e006c900c92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689599"/>
            <a:ext cx="2187920" cy="164094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p5.so.qhimgs1.com/bdr/_240_/t0103e576b02691301b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15"/>
          <a:stretch>
            <a:fillRect/>
          </a:stretch>
        </p:blipFill>
        <p:spPr bwMode="auto">
          <a:xfrm>
            <a:off x="5220072" y="2689599"/>
            <a:ext cx="2600936" cy="1584176"/>
          </a:xfrm>
          <a:prstGeom prst="can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圆角矩形 5"/>
          <p:cNvSpPr/>
          <p:nvPr/>
        </p:nvSpPr>
        <p:spPr>
          <a:xfrm>
            <a:off x="251520" y="598664"/>
            <a:ext cx="8748464" cy="646986"/>
          </a:xfrm>
          <a:prstGeom prst="round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谁来说一说圆柱的特征。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707812" y="555526"/>
            <a:ext cx="4512260" cy="578882"/>
          </a:xfrm>
          <a:prstGeom prst="round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圆柱各部分名称及特征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831495" y="1262990"/>
          <a:ext cx="6836849" cy="318096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364241"/>
                <a:gridCol w="1800200"/>
                <a:gridCol w="1656184"/>
                <a:gridCol w="2016224"/>
              </a:tblGrid>
              <a:tr h="1390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名称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意义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特征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图示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943000"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936104"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 vMerge="1">
                  <a:tcPr/>
                </a:tc>
              </a:tr>
              <a:tr h="936104"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 vMerge="1">
                  <a:tcPr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827584" y="1829762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圆柱的底面</a:t>
            </a:r>
            <a:endParaRPr lang="zh-CN" altLang="en-US" sz="1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7584" y="2703150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1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圆柱的侧面</a:t>
            </a:r>
            <a:endParaRPr lang="zh-CN" altLang="en-US" sz="1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43000" y="356724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1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圆柱的高</a:t>
            </a:r>
            <a:endParaRPr lang="zh-CN" altLang="en-US" sz="1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45214" y="1781403"/>
            <a:ext cx="19947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圆柱的上、下两个面</a:t>
            </a:r>
            <a:r>
              <a:rPr lang="zh-CN" altLang="en-US" sz="1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叫作底面</a:t>
            </a:r>
            <a:r>
              <a:rPr lang="zh-CN" altLang="en-US" sz="1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79712" y="2570167"/>
            <a:ext cx="228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zh-CN" altLang="en-US" sz="1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圆柱周围的面</a:t>
            </a:r>
            <a:endParaRPr lang="en-US" altLang="zh-CN" sz="1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/>
            <a:r>
              <a:rPr lang="zh-CN" altLang="en-US" sz="1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（上、下底面除外）</a:t>
            </a: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叫作侧面</a:t>
            </a:r>
            <a:r>
              <a:rPr lang="zh-CN" altLang="en-US" sz="1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95736" y="3495238"/>
            <a:ext cx="19442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圆柱</a:t>
            </a: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1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两个底面之间的距离</a:t>
            </a: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叫作高</a:t>
            </a:r>
            <a:r>
              <a:rPr lang="zh-CN" altLang="en-US" sz="1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67944" y="1695038"/>
            <a:ext cx="17281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圆柱的两个底面是完全相同的两个圆</a:t>
            </a:r>
            <a:endParaRPr lang="zh-CN" altLang="en-US" sz="1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046458" y="2708666"/>
            <a:ext cx="16056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圆柱的侧面是一个曲面</a:t>
            </a:r>
            <a:endParaRPr lang="zh-CN" altLang="en-US" sz="1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01741" y="3633737"/>
            <a:ext cx="17223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1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圆柱有无数条高，长度相等。</a:t>
            </a:r>
            <a:endParaRPr lang="zh-CN" altLang="en-US" sz="1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69" descr="u3jx01_401副本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0660" y="1872317"/>
            <a:ext cx="1901825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70" descr="u3jx01_402副本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7335" y="1904067"/>
            <a:ext cx="174148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71" descr="u3jx01_403副本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5120" y="3528079"/>
            <a:ext cx="17272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" name="Group 73"/>
          <p:cNvGrpSpPr/>
          <p:nvPr/>
        </p:nvGrpSpPr>
        <p:grpSpPr bwMode="auto">
          <a:xfrm rot="21540000">
            <a:off x="6569347" y="2283479"/>
            <a:ext cx="74613" cy="1690688"/>
            <a:chOff x="3684" y="1319"/>
            <a:chExt cx="47" cy="885"/>
          </a:xfrm>
        </p:grpSpPr>
        <p:cxnSp>
          <p:nvCxnSpPr>
            <p:cNvPr id="26" name="直接连接符 59"/>
            <p:cNvCxnSpPr>
              <a:cxnSpLocks noChangeShapeType="1"/>
            </p:cNvCxnSpPr>
            <p:nvPr/>
          </p:nvCxnSpPr>
          <p:spPr bwMode="auto">
            <a:xfrm flipH="1">
              <a:off x="3696" y="1358"/>
              <a:ext cx="20" cy="802"/>
            </a:xfrm>
            <a:prstGeom prst="line">
              <a:avLst/>
            </a:prstGeom>
            <a:noFill/>
            <a:ln w="12700" algn="ctr">
              <a:solidFill>
                <a:schemeClr val="tx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7" name="椭圆 46"/>
            <p:cNvSpPr>
              <a:spLocks noChangeArrowheads="1"/>
            </p:cNvSpPr>
            <p:nvPr/>
          </p:nvSpPr>
          <p:spPr bwMode="auto">
            <a:xfrm>
              <a:off x="3702" y="1319"/>
              <a:ext cx="29" cy="29"/>
            </a:xfrm>
            <a:prstGeom prst="ellipse">
              <a:avLst/>
            </a:prstGeom>
            <a:solidFill>
              <a:srgbClr val="FF0000"/>
            </a:solidFill>
            <a:ln w="12700" algn="ctr">
              <a:solidFill>
                <a:srgbClr val="FF0000"/>
              </a:solidFill>
              <a:rou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 b="1">
                <a:solidFill>
                  <a:schemeClr val="tx1"/>
                </a:solidFill>
                <a:latin typeface="楷体_GB2312" panose="02010609030101010101" pitchFamily="49" charset="-122"/>
              </a:endParaRPr>
            </a:p>
          </p:txBody>
        </p:sp>
        <p:sp>
          <p:nvSpPr>
            <p:cNvPr id="28" name="椭圆 48"/>
            <p:cNvSpPr>
              <a:spLocks noChangeArrowheads="1"/>
            </p:cNvSpPr>
            <p:nvPr/>
          </p:nvSpPr>
          <p:spPr bwMode="auto">
            <a:xfrm>
              <a:off x="3684" y="2175"/>
              <a:ext cx="29" cy="29"/>
            </a:xfrm>
            <a:prstGeom prst="ellipse">
              <a:avLst/>
            </a:prstGeom>
            <a:solidFill>
              <a:srgbClr val="FF0000"/>
            </a:solidFill>
            <a:ln w="12700" algn="ctr">
              <a:solidFill>
                <a:srgbClr val="FF0000"/>
              </a:solidFill>
              <a:rou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 b="1">
                <a:solidFill>
                  <a:schemeClr val="tx1"/>
                </a:solidFill>
                <a:latin typeface="楷体_GB2312" panose="02010609030101010101" pitchFamily="49" charset="-122"/>
              </a:endParaRPr>
            </a:p>
          </p:txBody>
        </p:sp>
      </p:grpSp>
      <p:cxnSp>
        <p:nvCxnSpPr>
          <p:cNvPr id="29" name="直接连接符 28"/>
          <p:cNvCxnSpPr>
            <a:cxnSpLocks noChangeShapeType="1"/>
          </p:cNvCxnSpPr>
          <p:nvPr/>
        </p:nvCxnSpPr>
        <p:spPr bwMode="auto">
          <a:xfrm flipV="1">
            <a:off x="5813697" y="2304117"/>
            <a:ext cx="1525588" cy="12700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5780360" y="2915304"/>
            <a:ext cx="7191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chemeClr val="tx1"/>
                </a:solidFill>
                <a:latin typeface="楷体_GB2312" panose="02010609030101010101" pitchFamily="49" charset="-122"/>
              </a:rPr>
              <a:t>侧面</a:t>
            </a:r>
            <a:endParaRPr lang="zh-CN" altLang="en-US" sz="2000" b="1">
              <a:solidFill>
                <a:schemeClr val="tx1"/>
              </a:solidFill>
              <a:latin typeface="楷体_GB2312" panose="02010609030101010101" pitchFamily="49" charset="-122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6648722" y="2088217"/>
            <a:ext cx="7191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楷体_GB2312" panose="02010609030101010101" pitchFamily="49" charset="-122"/>
              </a:rPr>
              <a:t>底面</a:t>
            </a:r>
            <a:endParaRPr lang="zh-CN" altLang="en-US" sz="2000" b="1" dirty="0">
              <a:solidFill>
                <a:schemeClr val="tx1"/>
              </a:solidFill>
              <a:latin typeface="楷体_GB2312" panose="02010609030101010101" pitchFamily="49" charset="-122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6612210" y="3666192"/>
            <a:ext cx="863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chemeClr val="tx1"/>
                </a:solidFill>
                <a:latin typeface="楷体_GB2312" panose="02010609030101010101" pitchFamily="49" charset="-122"/>
              </a:rPr>
              <a:t>底面</a:t>
            </a:r>
            <a:endParaRPr lang="zh-CN" altLang="en-US" sz="2000" b="1">
              <a:solidFill>
                <a:schemeClr val="tx1"/>
              </a:solidFill>
              <a:latin typeface="楷体_GB2312" panose="02010609030101010101" pitchFamily="49" charset="-122"/>
            </a:endParaRPr>
          </a:p>
        </p:txBody>
      </p:sp>
      <p:grpSp>
        <p:nvGrpSpPr>
          <p:cNvPr id="33" name="Group 80"/>
          <p:cNvGrpSpPr/>
          <p:nvPr/>
        </p:nvGrpSpPr>
        <p:grpSpPr bwMode="auto">
          <a:xfrm>
            <a:off x="7272610" y="2304117"/>
            <a:ext cx="539750" cy="1584325"/>
            <a:chOff x="2971" y="1525"/>
            <a:chExt cx="340" cy="998"/>
          </a:xfrm>
        </p:grpSpPr>
        <p:cxnSp>
          <p:nvCxnSpPr>
            <p:cNvPr id="34" name="直接连接符 65"/>
            <p:cNvCxnSpPr>
              <a:cxnSpLocks noChangeShapeType="1"/>
            </p:cNvCxnSpPr>
            <p:nvPr/>
          </p:nvCxnSpPr>
          <p:spPr bwMode="auto">
            <a:xfrm>
              <a:off x="3016" y="1528"/>
              <a:ext cx="181" cy="0"/>
            </a:xfrm>
            <a:prstGeom prst="line">
              <a:avLst/>
            </a:prstGeom>
            <a:noFill/>
            <a:ln w="1270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5" name="直接连接符 66"/>
            <p:cNvCxnSpPr>
              <a:cxnSpLocks noChangeShapeType="1"/>
            </p:cNvCxnSpPr>
            <p:nvPr/>
          </p:nvCxnSpPr>
          <p:spPr bwMode="auto">
            <a:xfrm>
              <a:off x="3031" y="2523"/>
              <a:ext cx="181" cy="0"/>
            </a:xfrm>
            <a:prstGeom prst="line">
              <a:avLst/>
            </a:prstGeom>
            <a:noFill/>
            <a:ln w="1270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6" name="直接箭头连接符 68"/>
            <p:cNvCxnSpPr>
              <a:cxnSpLocks noChangeShapeType="1"/>
            </p:cNvCxnSpPr>
            <p:nvPr/>
          </p:nvCxnSpPr>
          <p:spPr bwMode="auto">
            <a:xfrm flipV="1">
              <a:off x="3107" y="1525"/>
              <a:ext cx="0" cy="295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7" name="直接箭头连接符 70"/>
            <p:cNvCxnSpPr>
              <a:cxnSpLocks noChangeShapeType="1"/>
            </p:cNvCxnSpPr>
            <p:nvPr/>
          </p:nvCxnSpPr>
          <p:spPr bwMode="auto">
            <a:xfrm>
              <a:off x="3120" y="2159"/>
              <a:ext cx="6" cy="363"/>
            </a:xfrm>
            <a:prstGeom prst="straightConnector1">
              <a:avLst/>
            </a:prstGeom>
            <a:noFill/>
            <a:ln w="12700" algn="ctr">
              <a:solidFill>
                <a:schemeClr val="tx1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8" name="TextBox 72"/>
            <p:cNvSpPr txBox="1">
              <a:spLocks noChangeArrowheads="1"/>
            </p:cNvSpPr>
            <p:nvPr/>
          </p:nvSpPr>
          <p:spPr bwMode="auto">
            <a:xfrm>
              <a:off x="2971" y="1850"/>
              <a:ext cx="340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>
                  <a:solidFill>
                    <a:schemeClr val="tx1"/>
                  </a:solidFill>
                  <a:latin typeface="楷体_GB2312" panose="02010609030101010101" pitchFamily="49" charset="-122"/>
                </a:rPr>
                <a:t>高</a:t>
              </a:r>
              <a:endParaRPr lang="zh-CN" altLang="en-US" sz="2000" b="1">
                <a:solidFill>
                  <a:schemeClr val="tx1"/>
                </a:solidFill>
                <a:latin typeface="楷体_GB2312" panose="02010609030101010101" pitchFamily="49" charset="-122"/>
              </a:endParaRPr>
            </a:p>
          </p:txBody>
        </p:sp>
      </p:grp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6250260" y="1969154"/>
            <a:ext cx="433387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</a:t>
            </a:r>
            <a:endParaRPr lang="zh-CN" altLang="en-US" b="1" i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235972" y="3672542"/>
            <a:ext cx="360363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</a:t>
            </a:r>
            <a:endParaRPr lang="zh-CN" altLang="en-US" b="1" i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30" grpId="0"/>
      <p:bldP spid="31" grpId="0"/>
      <p:bldP spid="32" grpId="0"/>
      <p:bldP spid="39" grpId="0"/>
      <p:bldP spid="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467544" y="699542"/>
            <a:ext cx="8208912" cy="578882"/>
          </a:xfrm>
          <a:prstGeom prst="round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想一想：圆柱的侧面、底面及其之间有什么关系？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123728" y="1811600"/>
            <a:ext cx="1512168" cy="400110"/>
            <a:chOff x="2123728" y="1707654"/>
            <a:chExt cx="1512168" cy="400110"/>
          </a:xfrm>
        </p:grpSpPr>
        <p:sp>
          <p:nvSpPr>
            <p:cNvPr id="9" name="TextBox 8"/>
            <p:cNvSpPr txBox="1"/>
            <p:nvPr/>
          </p:nvSpPr>
          <p:spPr>
            <a:xfrm>
              <a:off x="2123728" y="1707654"/>
              <a:ext cx="15121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长方形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3065176" y="1799697"/>
              <a:ext cx="432048" cy="21602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3707904" y="1451560"/>
            <a:ext cx="4032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长方形的长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圆柱的底面周长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81774" y="2119667"/>
            <a:ext cx="34563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长方形的宽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圆柱的高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129072" y="2931790"/>
            <a:ext cx="1512168" cy="432008"/>
            <a:chOff x="2129072" y="2931790"/>
            <a:chExt cx="1512168" cy="432008"/>
          </a:xfrm>
        </p:grpSpPr>
        <p:sp>
          <p:nvSpPr>
            <p:cNvPr id="13" name="TextBox 12"/>
            <p:cNvSpPr txBox="1"/>
            <p:nvPr/>
          </p:nvSpPr>
          <p:spPr>
            <a:xfrm>
              <a:off x="2129072" y="2931790"/>
              <a:ext cx="15121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正方形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065176" y="3003798"/>
              <a:ext cx="360040" cy="360000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3707904" y="2921641"/>
            <a:ext cx="36723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正方形的边长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圆柱的底面周长         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=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圆柱的高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452320" y="2429608"/>
            <a:ext cx="1512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沿高剪开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157769" y="3940850"/>
            <a:ext cx="1982183" cy="400110"/>
            <a:chOff x="2157769" y="3940850"/>
            <a:chExt cx="1982183" cy="400110"/>
          </a:xfrm>
        </p:grpSpPr>
        <p:sp>
          <p:nvSpPr>
            <p:cNvPr id="21" name="TextBox 20"/>
            <p:cNvSpPr txBox="1"/>
            <p:nvPr/>
          </p:nvSpPr>
          <p:spPr>
            <a:xfrm>
              <a:off x="2157769" y="3940850"/>
              <a:ext cx="15121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平行四边形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3635896" y="4083918"/>
              <a:ext cx="504056" cy="200055"/>
            </a:xfrm>
            <a:prstGeom prst="parallelogram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4427984" y="3983890"/>
            <a:ext cx="21602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不是沿高剪开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1835696" y="1979717"/>
            <a:ext cx="360040" cy="2248217"/>
          </a:xfrm>
          <a:prstGeom prst="leftBrace">
            <a:avLst>
              <a:gd name="adj1" fmla="val 92799"/>
              <a:gd name="adj2" fmla="val 50000"/>
            </a:avLst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右大括号 13"/>
          <p:cNvSpPr/>
          <p:nvPr/>
        </p:nvSpPr>
        <p:spPr>
          <a:xfrm>
            <a:off x="7236296" y="1635646"/>
            <a:ext cx="288032" cy="1944216"/>
          </a:xfrm>
          <a:prstGeom prst="rightBrace">
            <a:avLst>
              <a:gd name="adj1" fmla="val 27869"/>
              <a:gd name="adj2" fmla="val 50000"/>
            </a:avLst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箭头连接符 23"/>
          <p:cNvCxnSpPr/>
          <p:nvPr/>
        </p:nvCxnSpPr>
        <p:spPr>
          <a:xfrm flipV="1">
            <a:off x="3599892" y="1647696"/>
            <a:ext cx="216024" cy="200055"/>
          </a:xfrm>
          <a:prstGeom prst="straightConnector1">
            <a:avLst/>
          </a:prstGeom>
          <a:ln w="22225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>
          <a:xfrm>
            <a:off x="3641240" y="2107764"/>
            <a:ext cx="246684" cy="188520"/>
          </a:xfrm>
          <a:prstGeom prst="straightConnector1">
            <a:avLst/>
          </a:prstGeom>
          <a:ln w="22225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箭头连接符 33"/>
          <p:cNvCxnSpPr/>
          <p:nvPr/>
        </p:nvCxnSpPr>
        <p:spPr>
          <a:xfrm>
            <a:off x="3448023" y="3147814"/>
            <a:ext cx="331889" cy="0"/>
          </a:xfrm>
          <a:prstGeom prst="straightConnector1">
            <a:avLst/>
          </a:prstGeom>
          <a:ln w="22225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箭头连接符 35"/>
          <p:cNvCxnSpPr/>
          <p:nvPr/>
        </p:nvCxnSpPr>
        <p:spPr>
          <a:xfrm>
            <a:off x="4112491" y="4183945"/>
            <a:ext cx="331889" cy="0"/>
          </a:xfrm>
          <a:prstGeom prst="straightConnector1">
            <a:avLst/>
          </a:prstGeom>
          <a:ln w="22225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611560" y="2483773"/>
            <a:ext cx="1296144" cy="1384121"/>
            <a:chOff x="611560" y="2483773"/>
            <a:chExt cx="1296144" cy="1384121"/>
          </a:xfrm>
        </p:grpSpPr>
        <p:sp>
          <p:nvSpPr>
            <p:cNvPr id="37" name="圆柱形 36"/>
            <p:cNvSpPr/>
            <p:nvPr/>
          </p:nvSpPr>
          <p:spPr>
            <a:xfrm>
              <a:off x="701398" y="2483773"/>
              <a:ext cx="1085351" cy="1384121"/>
            </a:xfrm>
            <a:prstGeom prst="can">
              <a:avLst/>
            </a:prstGeom>
            <a:solidFill>
              <a:srgbClr val="FF993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611560" y="2931790"/>
              <a:ext cx="129614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圆柱的侧面展开图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15" grpId="0"/>
      <p:bldP spid="16" grpId="0"/>
      <p:bldP spid="22" grpId="0"/>
      <p:bldP spid="10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637920" y="585895"/>
            <a:ext cx="811953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折一折或卷一卷，想一想：能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得到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什么立体图形？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写在（   ）里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Rectangle 22"/>
          <p:cNvSpPr>
            <a:spLocks noChangeArrowheads="1"/>
          </p:cNvSpPr>
          <p:nvPr/>
        </p:nvSpPr>
        <p:spPr bwMode="auto">
          <a:xfrm>
            <a:off x="4463529" y="2535411"/>
            <a:ext cx="468313" cy="468313"/>
          </a:xfrm>
          <a:prstGeom prst="rect">
            <a:avLst/>
          </a:prstGeom>
          <a:solidFill>
            <a:srgbClr val="66CCFF"/>
          </a:solidFill>
          <a:ln w="25400" algn="ctr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8" name="Rectangle 23"/>
          <p:cNvSpPr>
            <a:spLocks noChangeArrowheads="1"/>
          </p:cNvSpPr>
          <p:nvPr/>
        </p:nvSpPr>
        <p:spPr bwMode="auto">
          <a:xfrm>
            <a:off x="4931842" y="2535411"/>
            <a:ext cx="468312" cy="468313"/>
          </a:xfrm>
          <a:prstGeom prst="rect">
            <a:avLst/>
          </a:prstGeom>
          <a:solidFill>
            <a:srgbClr val="66CCFF"/>
          </a:solidFill>
          <a:ln w="25400" algn="ctr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9" name="Rectangle 24"/>
          <p:cNvSpPr>
            <a:spLocks noChangeArrowheads="1"/>
          </p:cNvSpPr>
          <p:nvPr/>
        </p:nvSpPr>
        <p:spPr bwMode="auto">
          <a:xfrm>
            <a:off x="3995217" y="2535411"/>
            <a:ext cx="468312" cy="468313"/>
          </a:xfrm>
          <a:prstGeom prst="rect">
            <a:avLst/>
          </a:prstGeom>
          <a:solidFill>
            <a:srgbClr val="66CCFF"/>
          </a:solidFill>
          <a:ln w="25400" algn="ctr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0" name="Rectangle 25"/>
          <p:cNvSpPr>
            <a:spLocks noChangeArrowheads="1"/>
          </p:cNvSpPr>
          <p:nvPr/>
        </p:nvSpPr>
        <p:spPr bwMode="auto">
          <a:xfrm>
            <a:off x="4463529" y="2067099"/>
            <a:ext cx="468313" cy="468312"/>
          </a:xfrm>
          <a:prstGeom prst="rect">
            <a:avLst/>
          </a:prstGeom>
          <a:solidFill>
            <a:srgbClr val="66CCFF"/>
          </a:solidFill>
          <a:ln w="25400" algn="ctr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1" name="Rectangle 26"/>
          <p:cNvSpPr>
            <a:spLocks noChangeArrowheads="1"/>
          </p:cNvSpPr>
          <p:nvPr/>
        </p:nvSpPr>
        <p:spPr bwMode="auto">
          <a:xfrm>
            <a:off x="4463529" y="3003724"/>
            <a:ext cx="468313" cy="468312"/>
          </a:xfrm>
          <a:prstGeom prst="rect">
            <a:avLst/>
          </a:prstGeom>
          <a:solidFill>
            <a:srgbClr val="66CCFF"/>
          </a:solidFill>
          <a:ln w="25400" algn="ctr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2" name="Rectangle 27"/>
          <p:cNvSpPr>
            <a:spLocks noChangeArrowheads="1"/>
          </p:cNvSpPr>
          <p:nvPr/>
        </p:nvSpPr>
        <p:spPr bwMode="auto">
          <a:xfrm>
            <a:off x="3526904" y="2535411"/>
            <a:ext cx="468313" cy="468313"/>
          </a:xfrm>
          <a:prstGeom prst="rect">
            <a:avLst/>
          </a:prstGeom>
          <a:solidFill>
            <a:srgbClr val="66CCFF"/>
          </a:solidFill>
          <a:ln w="25400" algn="ctr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3" name="Rectangle 28"/>
          <p:cNvSpPr>
            <a:spLocks noChangeArrowheads="1"/>
          </p:cNvSpPr>
          <p:nvPr/>
        </p:nvSpPr>
        <p:spPr bwMode="auto">
          <a:xfrm>
            <a:off x="6336779" y="2427461"/>
            <a:ext cx="2052638" cy="684213"/>
          </a:xfrm>
          <a:prstGeom prst="rect">
            <a:avLst/>
          </a:prstGeom>
          <a:solidFill>
            <a:srgbClr val="66CCFF"/>
          </a:solidFill>
          <a:ln w="25400" algn="ctr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4" name="Oval 29"/>
          <p:cNvSpPr>
            <a:spLocks noChangeArrowheads="1"/>
          </p:cNvSpPr>
          <p:nvPr/>
        </p:nvSpPr>
        <p:spPr bwMode="auto">
          <a:xfrm>
            <a:off x="6325667" y="3111674"/>
            <a:ext cx="684212" cy="684212"/>
          </a:xfrm>
          <a:prstGeom prst="ellipse">
            <a:avLst/>
          </a:prstGeom>
          <a:solidFill>
            <a:srgbClr val="66CCFF"/>
          </a:solidFill>
          <a:ln w="25400" algn="ctr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5" name="Oval 30"/>
          <p:cNvSpPr>
            <a:spLocks noChangeArrowheads="1"/>
          </p:cNvSpPr>
          <p:nvPr/>
        </p:nvSpPr>
        <p:spPr bwMode="auto">
          <a:xfrm>
            <a:off x="7716317" y="1732136"/>
            <a:ext cx="684212" cy="684213"/>
          </a:xfrm>
          <a:prstGeom prst="ellipse">
            <a:avLst/>
          </a:prstGeom>
          <a:solidFill>
            <a:srgbClr val="66CCFF"/>
          </a:solidFill>
          <a:ln w="25400" algn="ctr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6" name="Rectangle 31"/>
          <p:cNvSpPr>
            <a:spLocks noChangeArrowheads="1"/>
          </p:cNvSpPr>
          <p:nvPr/>
        </p:nvSpPr>
        <p:spPr bwMode="auto">
          <a:xfrm>
            <a:off x="1475854" y="1922636"/>
            <a:ext cx="1079500" cy="1620838"/>
          </a:xfrm>
          <a:prstGeom prst="rect">
            <a:avLst/>
          </a:prstGeom>
          <a:solidFill>
            <a:srgbClr val="66CCFF"/>
          </a:solidFill>
          <a:ln w="25400" algn="ctr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7" name="Rectangle 32"/>
          <p:cNvSpPr>
            <a:spLocks noChangeArrowheads="1"/>
          </p:cNvSpPr>
          <p:nvPr/>
        </p:nvSpPr>
        <p:spPr bwMode="auto">
          <a:xfrm>
            <a:off x="899592" y="1922636"/>
            <a:ext cx="576262" cy="1620838"/>
          </a:xfrm>
          <a:prstGeom prst="rect">
            <a:avLst/>
          </a:prstGeom>
          <a:solidFill>
            <a:srgbClr val="66CCFF"/>
          </a:solidFill>
          <a:ln w="25400" algn="ctr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8" name="Rectangle 33"/>
          <p:cNvSpPr>
            <a:spLocks noChangeArrowheads="1"/>
          </p:cNvSpPr>
          <p:nvPr/>
        </p:nvSpPr>
        <p:spPr bwMode="auto">
          <a:xfrm>
            <a:off x="1715567" y="1706736"/>
            <a:ext cx="576262" cy="2052638"/>
          </a:xfrm>
          <a:prstGeom prst="rect">
            <a:avLst/>
          </a:prstGeom>
          <a:solidFill>
            <a:srgbClr val="66CCFF"/>
          </a:solidFill>
          <a:ln w="25400" algn="ctr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3" name="Rectangle 34"/>
          <p:cNvSpPr>
            <a:spLocks noChangeArrowheads="1"/>
          </p:cNvSpPr>
          <p:nvPr/>
        </p:nvSpPr>
        <p:spPr bwMode="auto">
          <a:xfrm>
            <a:off x="1715567" y="1924224"/>
            <a:ext cx="576262" cy="1620837"/>
          </a:xfrm>
          <a:prstGeom prst="rect">
            <a:avLst/>
          </a:prstGeom>
          <a:solidFill>
            <a:srgbClr val="66CCFF"/>
          </a:solidFill>
          <a:ln w="25400" algn="ctr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4" name="Text Box 35"/>
          <p:cNvSpPr txBox="1">
            <a:spLocks noChangeArrowheads="1"/>
          </p:cNvSpPr>
          <p:nvPr/>
        </p:nvSpPr>
        <p:spPr bwMode="auto">
          <a:xfrm>
            <a:off x="1085756" y="3926390"/>
            <a:ext cx="1326004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200" b="1">
                <a:latin typeface="楷体" panose="02010609060101010101" pitchFamily="49" charset="-122"/>
                <a:ea typeface="楷体" panose="02010609060101010101" pitchFamily="49" charset="-122"/>
              </a:rPr>
              <a:t>(      )</a:t>
            </a:r>
            <a:endParaRPr lang="en-US" altLang="zh-CN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36"/>
          <p:cNvSpPr txBox="1">
            <a:spLocks noChangeArrowheads="1"/>
          </p:cNvSpPr>
          <p:nvPr/>
        </p:nvSpPr>
        <p:spPr bwMode="auto">
          <a:xfrm>
            <a:off x="3950712" y="3941063"/>
            <a:ext cx="1468672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200" b="1">
                <a:latin typeface="楷体" panose="02010609060101010101" pitchFamily="49" charset="-122"/>
                <a:ea typeface="楷体" panose="02010609060101010101" pitchFamily="49" charset="-122"/>
              </a:rPr>
              <a:t>(       )</a:t>
            </a:r>
            <a:endParaRPr lang="en-US" altLang="zh-CN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37"/>
          <p:cNvSpPr txBox="1">
            <a:spLocks noChangeArrowheads="1"/>
          </p:cNvSpPr>
          <p:nvPr/>
        </p:nvSpPr>
        <p:spPr bwMode="auto">
          <a:xfrm>
            <a:off x="6987255" y="3845295"/>
            <a:ext cx="1326004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      )</a:t>
            </a:r>
            <a:endParaRPr lang="en-US" altLang="zh-CN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38"/>
          <p:cNvSpPr txBox="1">
            <a:spLocks noChangeArrowheads="1"/>
          </p:cNvSpPr>
          <p:nvPr/>
        </p:nvSpPr>
        <p:spPr bwMode="auto">
          <a:xfrm>
            <a:off x="1210919" y="3916142"/>
            <a:ext cx="108091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长方体</a:t>
            </a:r>
            <a:endParaRPr lang="zh-CN" altLang="en-US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39"/>
          <p:cNvSpPr txBox="1">
            <a:spLocks noChangeArrowheads="1"/>
          </p:cNvSpPr>
          <p:nvPr/>
        </p:nvSpPr>
        <p:spPr bwMode="auto">
          <a:xfrm>
            <a:off x="4166331" y="3916142"/>
            <a:ext cx="1062707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正方体</a:t>
            </a:r>
            <a:endParaRPr lang="zh-CN" altLang="en-US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40"/>
          <p:cNvSpPr txBox="1">
            <a:spLocks noChangeArrowheads="1"/>
          </p:cNvSpPr>
          <p:nvPr/>
        </p:nvSpPr>
        <p:spPr bwMode="auto">
          <a:xfrm>
            <a:off x="7322566" y="3844490"/>
            <a:ext cx="178593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圆柱</a:t>
            </a:r>
            <a:endParaRPr lang="zh-CN" altLang="en-US" sz="2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771311" y="555526"/>
            <a:ext cx="7905145" cy="476669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下面的图形哪些是圆柱？在下面的（     ）里画“√”。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311" y="69458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785" l="0" r="978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43516" y="1688068"/>
            <a:ext cx="1030400" cy="1685110"/>
          </a:xfrm>
          <a:prstGeom prst="rect">
            <a:avLst/>
          </a:prstGeom>
        </p:spPr>
      </p:pic>
      <p:sp>
        <p:nvSpPr>
          <p:cNvPr id="21" name="Text Box 7"/>
          <p:cNvSpPr txBox="1">
            <a:spLocks noChangeArrowheads="1"/>
          </p:cNvSpPr>
          <p:nvPr/>
        </p:nvSpPr>
        <p:spPr bwMode="auto">
          <a:xfrm>
            <a:off x="534557" y="3564344"/>
            <a:ext cx="1648317" cy="476669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42" b="100000" l="843" r="93539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11760" y="1670011"/>
            <a:ext cx="2229298" cy="1803477"/>
          </a:xfrm>
          <a:prstGeom prst="rect">
            <a:avLst/>
          </a:prstGeom>
        </p:spPr>
      </p:pic>
      <p:sp>
        <p:nvSpPr>
          <p:cNvPr id="28" name="Text Box 7"/>
          <p:cNvSpPr txBox="1">
            <a:spLocks noChangeArrowheads="1"/>
          </p:cNvSpPr>
          <p:nvPr/>
        </p:nvSpPr>
        <p:spPr bwMode="auto">
          <a:xfrm>
            <a:off x="2659450" y="3557732"/>
            <a:ext cx="1648317" cy="476669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11" b="100000" l="0" r="88483">
                        <a14:foregroundMark x1="85955" y1="11368" x2="83989" y2="7158"/>
                        <a14:foregroundMark x1="7584" y1="11579" x2="5337" y2="863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019980" y="1590471"/>
            <a:ext cx="1479366" cy="1973873"/>
          </a:xfrm>
          <a:prstGeom prst="rect">
            <a:avLst/>
          </a:prstGeom>
        </p:spPr>
      </p:pic>
      <p:sp>
        <p:nvSpPr>
          <p:cNvPr id="29" name="Text Box 7"/>
          <p:cNvSpPr txBox="1">
            <a:spLocks noChangeArrowheads="1"/>
          </p:cNvSpPr>
          <p:nvPr/>
        </p:nvSpPr>
        <p:spPr bwMode="auto">
          <a:xfrm>
            <a:off x="4935504" y="3605033"/>
            <a:ext cx="1648317" cy="476669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785" l="0" r="978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4846866">
            <a:off x="7517552" y="2282478"/>
            <a:ext cx="684653" cy="1119677"/>
          </a:xfrm>
          <a:prstGeom prst="rect">
            <a:avLst/>
          </a:prstGeom>
        </p:spPr>
      </p:pic>
      <p:sp>
        <p:nvSpPr>
          <p:cNvPr id="31" name="Text Box 7"/>
          <p:cNvSpPr txBox="1">
            <a:spLocks noChangeArrowheads="1"/>
          </p:cNvSpPr>
          <p:nvPr/>
        </p:nvSpPr>
        <p:spPr bwMode="auto">
          <a:xfrm>
            <a:off x="7035719" y="3564344"/>
            <a:ext cx="1648317" cy="476669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7"/>
          <p:cNvSpPr txBox="1">
            <a:spLocks noChangeArrowheads="1"/>
          </p:cNvSpPr>
          <p:nvPr/>
        </p:nvSpPr>
        <p:spPr bwMode="auto">
          <a:xfrm>
            <a:off x="1045649" y="3552382"/>
            <a:ext cx="1648317" cy="476669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7"/>
          <p:cNvSpPr txBox="1">
            <a:spLocks noChangeArrowheads="1"/>
          </p:cNvSpPr>
          <p:nvPr/>
        </p:nvSpPr>
        <p:spPr bwMode="auto">
          <a:xfrm>
            <a:off x="7572092" y="3575067"/>
            <a:ext cx="1648317" cy="476669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866456" y="2787993"/>
            <a:ext cx="4017912" cy="461665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40×2×2 + 20×2×2 + 20        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12"/>
          <p:cNvPicPr>
            <a:picLocks noChangeAspect="1" noChangeArrowheads="1"/>
          </p:cNvPicPr>
          <p:nvPr/>
        </p:nvPicPr>
        <p:blipFill rotWithShape="1">
          <a:blip r:embed="rId1" cstate="print">
            <a:clrChange>
              <a:clrFrom>
                <a:srgbClr val="FAFCFE"/>
              </a:clrFrom>
              <a:clrTo>
                <a:srgbClr val="FAFCFE">
                  <a:alpha val="0"/>
                </a:srgbClr>
              </a:clrTo>
            </a:clrChange>
          </a:blip>
          <a:srcRect t="1443"/>
          <a:stretch>
            <a:fillRect/>
          </a:stretch>
        </p:blipFill>
        <p:spPr bwMode="auto">
          <a:xfrm>
            <a:off x="329317" y="2173347"/>
            <a:ext cx="2098983" cy="141012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  <a:headEnd/>
            <a:tailEnd/>
          </a:ln>
          <a:effectLst/>
        </p:spPr>
      </p:pic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3584936" y="3234701"/>
            <a:ext cx="2889964" cy="461665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160 + 80 + 20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3584936" y="3705017"/>
            <a:ext cx="2952750" cy="461665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260(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3491880" y="4198317"/>
            <a:ext cx="5112568" cy="461665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至少需要彩带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厘米的彩带。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771311" y="555526"/>
            <a:ext cx="7689121" cy="91986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小芳给爷爷买了一个生日蛋糕（如图）。捆扎这个蛋糕盒至少需要多长的彩带？（打结处大约用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厘米彩带）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87811" y="3721263"/>
            <a:ext cx="2232248" cy="707886"/>
            <a:chOff x="755576" y="3651870"/>
            <a:chExt cx="1962814" cy="707886"/>
          </a:xfrm>
        </p:grpSpPr>
        <p:sp>
          <p:nvSpPr>
            <p:cNvPr id="3" name="圆角矩形标注 2"/>
            <p:cNvSpPr/>
            <p:nvPr/>
          </p:nvSpPr>
          <p:spPr>
            <a:xfrm>
              <a:off x="827584" y="3651870"/>
              <a:ext cx="1789005" cy="410515"/>
            </a:xfrm>
            <a:prstGeom prst="wedgeRoundRectCallout">
              <a:avLst>
                <a:gd name="adj1" fmla="val -10885"/>
                <a:gd name="adj2" fmla="val -112166"/>
                <a:gd name="adj3" fmla="val 16667"/>
              </a:avLst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55576" y="3651870"/>
              <a:ext cx="196281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圆柱的底面直径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321155" y="3048026"/>
            <a:ext cx="1333338" cy="414881"/>
            <a:chOff x="2734606" y="2711400"/>
            <a:chExt cx="1333338" cy="414881"/>
          </a:xfrm>
        </p:grpSpPr>
        <p:sp>
          <p:nvSpPr>
            <p:cNvPr id="19" name="圆角矩形标注 18"/>
            <p:cNvSpPr/>
            <p:nvPr/>
          </p:nvSpPr>
          <p:spPr>
            <a:xfrm>
              <a:off x="2771800" y="2715766"/>
              <a:ext cx="1152128" cy="410515"/>
            </a:xfrm>
            <a:prstGeom prst="wedgeRoundRectCallout">
              <a:avLst>
                <a:gd name="adj1" fmla="val -62920"/>
                <a:gd name="adj2" fmla="val -113408"/>
                <a:gd name="adj3" fmla="val 16667"/>
              </a:avLst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734606" y="2711400"/>
              <a:ext cx="133333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圆柱的高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271419" y="1679869"/>
            <a:ext cx="3668730" cy="986957"/>
            <a:chOff x="3711582" y="1584793"/>
            <a:chExt cx="3668730" cy="986957"/>
          </a:xfrm>
        </p:grpSpPr>
        <p:sp>
          <p:nvSpPr>
            <p:cNvPr id="5" name="云形标注 4"/>
            <p:cNvSpPr/>
            <p:nvPr/>
          </p:nvSpPr>
          <p:spPr>
            <a:xfrm>
              <a:off x="3711582" y="1584793"/>
              <a:ext cx="3668730" cy="986957"/>
            </a:xfrm>
            <a:prstGeom prst="cloudCallout">
              <a:avLst>
                <a:gd name="adj1" fmla="val 64031"/>
                <a:gd name="adj2" fmla="val -12648"/>
              </a:avLst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178740" y="1747127"/>
              <a:ext cx="276140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圆柱的两个底面大小相等，所有的高都相等。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63920" y1="36889" x2="58352" y2="45778"/>
                        <a14:foregroundMark x1="42094" y1="33111" x2="34744" y2="34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8488" y="1449727"/>
            <a:ext cx="1127968" cy="1217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311" y="69458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611561" y="699542"/>
            <a:ext cx="799288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围绕所示的轴旋转各个平面图形，将得到怎样的立体图形？得到的图形哪个是圆柱？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Group 5"/>
          <p:cNvGrpSpPr/>
          <p:nvPr/>
        </p:nvGrpSpPr>
        <p:grpSpPr bwMode="auto">
          <a:xfrm>
            <a:off x="2051719" y="1738443"/>
            <a:ext cx="693878" cy="1503670"/>
            <a:chOff x="431" y="482"/>
            <a:chExt cx="453" cy="1360"/>
          </a:xfrm>
        </p:grpSpPr>
        <p:sp>
          <p:nvSpPr>
            <p:cNvPr id="4" name="Line 6"/>
            <p:cNvSpPr>
              <a:spLocks noChangeShapeType="1"/>
            </p:cNvSpPr>
            <p:nvPr/>
          </p:nvSpPr>
          <p:spPr bwMode="auto">
            <a:xfrm>
              <a:off x="612" y="482"/>
              <a:ext cx="0" cy="1360"/>
            </a:xfrm>
            <a:prstGeom prst="line">
              <a:avLst/>
            </a:prstGeom>
            <a:noFill/>
            <a:ln w="25400">
              <a:solidFill>
                <a:srgbClr val="FFC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B050"/>
                </a:solidFill>
              </a:endParaRPr>
            </a:p>
          </p:txBody>
        </p:sp>
        <p:grpSp>
          <p:nvGrpSpPr>
            <p:cNvPr id="5" name="Group 7"/>
            <p:cNvGrpSpPr/>
            <p:nvPr/>
          </p:nvGrpSpPr>
          <p:grpSpPr bwMode="auto">
            <a:xfrm>
              <a:off x="431" y="527"/>
              <a:ext cx="453" cy="1134"/>
              <a:chOff x="431" y="527"/>
              <a:chExt cx="453" cy="1134"/>
            </a:xfrm>
          </p:grpSpPr>
          <p:sp>
            <p:nvSpPr>
              <p:cNvPr id="6" name="Rectangle 8"/>
              <p:cNvSpPr>
                <a:spLocks noChangeArrowheads="1"/>
              </p:cNvSpPr>
              <p:nvPr/>
            </p:nvSpPr>
            <p:spPr bwMode="auto">
              <a:xfrm>
                <a:off x="612" y="709"/>
                <a:ext cx="272" cy="952"/>
              </a:xfrm>
              <a:prstGeom prst="rect">
                <a:avLst/>
              </a:prstGeom>
              <a:noFill/>
              <a:ln w="25400">
                <a:solidFill>
                  <a:srgbClr val="FFC000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rgbClr val="00B050"/>
                  </a:solidFill>
                </a:endParaRPr>
              </a:p>
            </p:txBody>
          </p:sp>
          <p:grpSp>
            <p:nvGrpSpPr>
              <p:cNvPr id="7" name="Group 9"/>
              <p:cNvGrpSpPr/>
              <p:nvPr/>
            </p:nvGrpSpPr>
            <p:grpSpPr bwMode="auto">
              <a:xfrm>
                <a:off x="431" y="527"/>
                <a:ext cx="317" cy="136"/>
                <a:chOff x="431" y="527"/>
                <a:chExt cx="317" cy="136"/>
              </a:xfrm>
            </p:grpSpPr>
            <p:sp>
              <p:nvSpPr>
                <p:cNvPr id="8" name="Freeform 10"/>
                <p:cNvSpPr/>
                <p:nvPr/>
              </p:nvSpPr>
              <p:spPr bwMode="auto">
                <a:xfrm>
                  <a:off x="431" y="527"/>
                  <a:ext cx="317" cy="136"/>
                </a:xfrm>
                <a:custGeom>
                  <a:avLst/>
                  <a:gdLst>
                    <a:gd name="T0" fmla="*/ 0 w 317"/>
                    <a:gd name="T1" fmla="*/ 0 h 136"/>
                    <a:gd name="T2" fmla="*/ 181 w 317"/>
                    <a:gd name="T3" fmla="*/ 136 h 136"/>
                    <a:gd name="T4" fmla="*/ 317 w 317"/>
                    <a:gd name="T5" fmla="*/ 0 h 136"/>
                    <a:gd name="T6" fmla="*/ 0 60000 65536"/>
                    <a:gd name="T7" fmla="*/ 0 60000 65536"/>
                    <a:gd name="T8" fmla="*/ 0 60000 65536"/>
                    <a:gd name="T9" fmla="*/ 0 w 317"/>
                    <a:gd name="T10" fmla="*/ 0 h 136"/>
                    <a:gd name="T11" fmla="*/ 317 w 317"/>
                    <a:gd name="T12" fmla="*/ 136 h 1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317" h="136">
                      <a:moveTo>
                        <a:pt x="0" y="0"/>
                      </a:moveTo>
                      <a:cubicBezTo>
                        <a:pt x="64" y="68"/>
                        <a:pt x="128" y="136"/>
                        <a:pt x="181" y="136"/>
                      </a:cubicBezTo>
                      <a:cubicBezTo>
                        <a:pt x="234" y="136"/>
                        <a:pt x="294" y="23"/>
                        <a:pt x="317" y="0"/>
                      </a:cubicBezTo>
                    </a:path>
                  </a:pathLst>
                </a:custGeom>
                <a:noFill/>
                <a:ln w="25400">
                  <a:solidFill>
                    <a:srgbClr val="FFC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rgbClr val="00B050"/>
                    </a:solidFill>
                  </a:endParaRPr>
                </a:p>
              </p:txBody>
            </p:sp>
            <p:sp>
              <p:nvSpPr>
                <p:cNvPr id="9" name="Line 11"/>
                <p:cNvSpPr>
                  <a:spLocks noChangeShapeType="1"/>
                </p:cNvSpPr>
                <p:nvPr/>
              </p:nvSpPr>
              <p:spPr bwMode="auto">
                <a:xfrm flipV="1">
                  <a:off x="703" y="527"/>
                  <a:ext cx="45" cy="45"/>
                </a:xfrm>
                <a:prstGeom prst="line">
                  <a:avLst/>
                </a:prstGeom>
                <a:noFill/>
                <a:ln w="25400">
                  <a:solidFill>
                    <a:srgbClr val="FFC000"/>
                  </a:solidFill>
                  <a:rou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rgbClr val="00B050"/>
                    </a:solidFill>
                  </a:endParaRPr>
                </a:p>
              </p:txBody>
            </p:sp>
          </p:grpSp>
        </p:grpSp>
      </p:grpSp>
      <p:grpSp>
        <p:nvGrpSpPr>
          <p:cNvPr id="10" name="Group 12"/>
          <p:cNvGrpSpPr/>
          <p:nvPr/>
        </p:nvGrpSpPr>
        <p:grpSpPr bwMode="auto">
          <a:xfrm>
            <a:off x="3635896" y="1777479"/>
            <a:ext cx="878744" cy="1449206"/>
            <a:chOff x="1746" y="482"/>
            <a:chExt cx="771" cy="1360"/>
          </a:xfrm>
        </p:grpSpPr>
        <p:sp>
          <p:nvSpPr>
            <p:cNvPr id="11" name="Line 13"/>
            <p:cNvSpPr>
              <a:spLocks noChangeShapeType="1"/>
            </p:cNvSpPr>
            <p:nvPr/>
          </p:nvSpPr>
          <p:spPr bwMode="auto">
            <a:xfrm>
              <a:off x="1882" y="482"/>
              <a:ext cx="0" cy="1360"/>
            </a:xfrm>
            <a:prstGeom prst="line">
              <a:avLst/>
            </a:prstGeom>
            <a:noFill/>
            <a:ln w="2540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AutoShape 14"/>
            <p:cNvSpPr>
              <a:spLocks noChangeArrowheads="1"/>
            </p:cNvSpPr>
            <p:nvPr/>
          </p:nvSpPr>
          <p:spPr bwMode="auto">
            <a:xfrm>
              <a:off x="1882" y="709"/>
              <a:ext cx="635" cy="952"/>
            </a:xfrm>
            <a:prstGeom prst="rtTriangle">
              <a:avLst/>
            </a:prstGeom>
            <a:noFill/>
            <a:ln w="25400">
              <a:solidFill>
                <a:srgbClr val="0070C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grpSp>
          <p:nvGrpSpPr>
            <p:cNvPr id="13" name="Group 15"/>
            <p:cNvGrpSpPr/>
            <p:nvPr/>
          </p:nvGrpSpPr>
          <p:grpSpPr bwMode="auto">
            <a:xfrm>
              <a:off x="1746" y="527"/>
              <a:ext cx="317" cy="136"/>
              <a:chOff x="431" y="527"/>
              <a:chExt cx="317" cy="136"/>
            </a:xfrm>
          </p:grpSpPr>
          <p:sp>
            <p:nvSpPr>
              <p:cNvPr id="14" name="Freeform 16"/>
              <p:cNvSpPr/>
              <p:nvPr/>
            </p:nvSpPr>
            <p:spPr bwMode="auto">
              <a:xfrm>
                <a:off x="431" y="527"/>
                <a:ext cx="317" cy="136"/>
              </a:xfrm>
              <a:custGeom>
                <a:avLst/>
                <a:gdLst>
                  <a:gd name="T0" fmla="*/ 0 w 317"/>
                  <a:gd name="T1" fmla="*/ 0 h 136"/>
                  <a:gd name="T2" fmla="*/ 181 w 317"/>
                  <a:gd name="T3" fmla="*/ 136 h 136"/>
                  <a:gd name="T4" fmla="*/ 317 w 317"/>
                  <a:gd name="T5" fmla="*/ 0 h 136"/>
                  <a:gd name="T6" fmla="*/ 0 60000 65536"/>
                  <a:gd name="T7" fmla="*/ 0 60000 65536"/>
                  <a:gd name="T8" fmla="*/ 0 60000 65536"/>
                  <a:gd name="T9" fmla="*/ 0 w 317"/>
                  <a:gd name="T10" fmla="*/ 0 h 136"/>
                  <a:gd name="T11" fmla="*/ 317 w 317"/>
                  <a:gd name="T12" fmla="*/ 136 h 1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17" h="136">
                    <a:moveTo>
                      <a:pt x="0" y="0"/>
                    </a:moveTo>
                    <a:cubicBezTo>
                      <a:pt x="64" y="68"/>
                      <a:pt x="128" y="136"/>
                      <a:pt x="181" y="136"/>
                    </a:cubicBezTo>
                    <a:cubicBezTo>
                      <a:pt x="234" y="136"/>
                      <a:pt x="294" y="23"/>
                      <a:pt x="317" y="0"/>
                    </a:cubicBezTo>
                  </a:path>
                </a:pathLst>
              </a:custGeom>
              <a:noFill/>
              <a:ln w="25400">
                <a:solidFill>
                  <a:srgbClr val="0070C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" name="Line 17"/>
              <p:cNvSpPr>
                <a:spLocks noChangeShapeType="1"/>
              </p:cNvSpPr>
              <p:nvPr/>
            </p:nvSpPr>
            <p:spPr bwMode="auto">
              <a:xfrm flipV="1">
                <a:off x="703" y="527"/>
                <a:ext cx="45" cy="45"/>
              </a:xfrm>
              <a:prstGeom prst="line">
                <a:avLst/>
              </a:prstGeom>
              <a:noFill/>
              <a:ln w="25400">
                <a:solidFill>
                  <a:srgbClr val="0070C0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6" name="Group 18"/>
          <p:cNvGrpSpPr/>
          <p:nvPr/>
        </p:nvGrpSpPr>
        <p:grpSpPr bwMode="auto">
          <a:xfrm>
            <a:off x="5267487" y="1645593"/>
            <a:ext cx="751708" cy="1503670"/>
            <a:chOff x="2880" y="436"/>
            <a:chExt cx="771" cy="1361"/>
          </a:xfrm>
        </p:grpSpPr>
        <p:sp>
          <p:nvSpPr>
            <p:cNvPr id="17" name="Line 19"/>
            <p:cNvSpPr>
              <a:spLocks noChangeShapeType="1"/>
            </p:cNvSpPr>
            <p:nvPr/>
          </p:nvSpPr>
          <p:spPr bwMode="auto">
            <a:xfrm>
              <a:off x="3061" y="436"/>
              <a:ext cx="0" cy="1361"/>
            </a:xfrm>
            <a:prstGeom prst="line">
              <a:avLst/>
            </a:prstGeom>
            <a:noFill/>
            <a:ln w="25400">
              <a:solidFill>
                <a:schemeClr val="accent6">
                  <a:lumMod val="75000"/>
                </a:scheme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8" name="Group 20"/>
            <p:cNvGrpSpPr/>
            <p:nvPr/>
          </p:nvGrpSpPr>
          <p:grpSpPr bwMode="auto">
            <a:xfrm>
              <a:off x="3061" y="754"/>
              <a:ext cx="590" cy="907"/>
              <a:chOff x="3061" y="754"/>
              <a:chExt cx="590" cy="907"/>
            </a:xfrm>
          </p:grpSpPr>
          <p:sp>
            <p:nvSpPr>
              <p:cNvPr id="22" name="Line 21"/>
              <p:cNvSpPr>
                <a:spLocks noChangeShapeType="1"/>
              </p:cNvSpPr>
              <p:nvPr/>
            </p:nvSpPr>
            <p:spPr bwMode="auto">
              <a:xfrm>
                <a:off x="3061" y="754"/>
                <a:ext cx="318" cy="0"/>
              </a:xfrm>
              <a:prstGeom prst="line">
                <a:avLst/>
              </a:prstGeom>
              <a:noFill/>
              <a:ln w="25400">
                <a:solidFill>
                  <a:schemeClr val="accent6">
                    <a:lumMod val="75000"/>
                  </a:schemeClr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" name="Line 22"/>
              <p:cNvSpPr>
                <a:spLocks noChangeShapeType="1"/>
              </p:cNvSpPr>
              <p:nvPr/>
            </p:nvSpPr>
            <p:spPr bwMode="auto">
              <a:xfrm>
                <a:off x="3379" y="754"/>
                <a:ext cx="272" cy="907"/>
              </a:xfrm>
              <a:prstGeom prst="line">
                <a:avLst/>
              </a:prstGeom>
              <a:noFill/>
              <a:ln w="25400">
                <a:solidFill>
                  <a:schemeClr val="accent6">
                    <a:lumMod val="75000"/>
                  </a:schemeClr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Line 23"/>
              <p:cNvSpPr>
                <a:spLocks noChangeShapeType="1"/>
              </p:cNvSpPr>
              <p:nvPr/>
            </p:nvSpPr>
            <p:spPr bwMode="auto">
              <a:xfrm flipH="1">
                <a:off x="3061" y="1661"/>
                <a:ext cx="590" cy="0"/>
              </a:xfrm>
              <a:prstGeom prst="line">
                <a:avLst/>
              </a:prstGeom>
              <a:noFill/>
              <a:ln w="25400">
                <a:solidFill>
                  <a:schemeClr val="accent6">
                    <a:lumMod val="75000"/>
                  </a:schemeClr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9" name="Group 24"/>
            <p:cNvGrpSpPr/>
            <p:nvPr/>
          </p:nvGrpSpPr>
          <p:grpSpPr bwMode="auto">
            <a:xfrm>
              <a:off x="2880" y="572"/>
              <a:ext cx="317" cy="136"/>
              <a:chOff x="431" y="527"/>
              <a:chExt cx="317" cy="136"/>
            </a:xfrm>
          </p:grpSpPr>
          <p:sp>
            <p:nvSpPr>
              <p:cNvPr id="20" name="Freeform 25"/>
              <p:cNvSpPr/>
              <p:nvPr/>
            </p:nvSpPr>
            <p:spPr bwMode="auto">
              <a:xfrm>
                <a:off x="431" y="527"/>
                <a:ext cx="317" cy="136"/>
              </a:xfrm>
              <a:custGeom>
                <a:avLst/>
                <a:gdLst>
                  <a:gd name="T0" fmla="*/ 0 w 317"/>
                  <a:gd name="T1" fmla="*/ 0 h 136"/>
                  <a:gd name="T2" fmla="*/ 181 w 317"/>
                  <a:gd name="T3" fmla="*/ 136 h 136"/>
                  <a:gd name="T4" fmla="*/ 317 w 317"/>
                  <a:gd name="T5" fmla="*/ 0 h 136"/>
                  <a:gd name="T6" fmla="*/ 0 60000 65536"/>
                  <a:gd name="T7" fmla="*/ 0 60000 65536"/>
                  <a:gd name="T8" fmla="*/ 0 60000 65536"/>
                  <a:gd name="T9" fmla="*/ 0 w 317"/>
                  <a:gd name="T10" fmla="*/ 0 h 136"/>
                  <a:gd name="T11" fmla="*/ 317 w 317"/>
                  <a:gd name="T12" fmla="*/ 136 h 1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17" h="136">
                    <a:moveTo>
                      <a:pt x="0" y="0"/>
                    </a:moveTo>
                    <a:cubicBezTo>
                      <a:pt x="64" y="68"/>
                      <a:pt x="128" y="136"/>
                      <a:pt x="181" y="136"/>
                    </a:cubicBezTo>
                    <a:cubicBezTo>
                      <a:pt x="234" y="136"/>
                      <a:pt x="294" y="23"/>
                      <a:pt x="317" y="0"/>
                    </a:cubicBezTo>
                  </a:path>
                </a:pathLst>
              </a:custGeom>
              <a:noFill/>
              <a:ln w="25400">
                <a:solidFill>
                  <a:schemeClr val="accent6">
                    <a:lumMod val="75000"/>
                  </a:schemeClr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" name="Line 26"/>
              <p:cNvSpPr>
                <a:spLocks noChangeShapeType="1"/>
              </p:cNvSpPr>
              <p:nvPr/>
            </p:nvSpPr>
            <p:spPr bwMode="auto">
              <a:xfrm flipV="1">
                <a:off x="703" y="527"/>
                <a:ext cx="45" cy="45"/>
              </a:xfrm>
              <a:prstGeom prst="line">
                <a:avLst/>
              </a:prstGeom>
              <a:noFill/>
              <a:ln w="25400">
                <a:solidFill>
                  <a:schemeClr val="accent6">
                    <a:lumMod val="75000"/>
                  </a:schemeClr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5" name="Group 30"/>
          <p:cNvGrpSpPr/>
          <p:nvPr/>
        </p:nvGrpSpPr>
        <p:grpSpPr bwMode="auto">
          <a:xfrm>
            <a:off x="7020272" y="1777479"/>
            <a:ext cx="443532" cy="150257"/>
            <a:chOff x="431" y="527"/>
            <a:chExt cx="317" cy="136"/>
          </a:xfrm>
        </p:grpSpPr>
        <p:sp>
          <p:nvSpPr>
            <p:cNvPr id="26" name="Freeform 31"/>
            <p:cNvSpPr/>
            <p:nvPr/>
          </p:nvSpPr>
          <p:spPr bwMode="auto">
            <a:xfrm>
              <a:off x="431" y="527"/>
              <a:ext cx="317" cy="136"/>
            </a:xfrm>
            <a:custGeom>
              <a:avLst/>
              <a:gdLst>
                <a:gd name="T0" fmla="*/ 0 w 317"/>
                <a:gd name="T1" fmla="*/ 0 h 136"/>
                <a:gd name="T2" fmla="*/ 181 w 317"/>
                <a:gd name="T3" fmla="*/ 136 h 136"/>
                <a:gd name="T4" fmla="*/ 317 w 317"/>
                <a:gd name="T5" fmla="*/ 0 h 136"/>
                <a:gd name="T6" fmla="*/ 0 60000 65536"/>
                <a:gd name="T7" fmla="*/ 0 60000 65536"/>
                <a:gd name="T8" fmla="*/ 0 60000 65536"/>
                <a:gd name="T9" fmla="*/ 0 w 317"/>
                <a:gd name="T10" fmla="*/ 0 h 136"/>
                <a:gd name="T11" fmla="*/ 317 w 317"/>
                <a:gd name="T12" fmla="*/ 136 h 1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17" h="136">
                  <a:moveTo>
                    <a:pt x="0" y="0"/>
                  </a:moveTo>
                  <a:cubicBezTo>
                    <a:pt x="64" y="68"/>
                    <a:pt x="128" y="136"/>
                    <a:pt x="181" y="136"/>
                  </a:cubicBezTo>
                  <a:cubicBezTo>
                    <a:pt x="234" y="136"/>
                    <a:pt x="294" y="23"/>
                    <a:pt x="317" y="0"/>
                  </a:cubicBezTo>
                </a:path>
              </a:pathLst>
            </a:cu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Line 32"/>
            <p:cNvSpPr>
              <a:spLocks noChangeShapeType="1"/>
            </p:cNvSpPr>
            <p:nvPr/>
          </p:nvSpPr>
          <p:spPr bwMode="auto">
            <a:xfrm flipV="1">
              <a:off x="703" y="527"/>
              <a:ext cx="45" cy="45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3" name="Line 52"/>
          <p:cNvSpPr>
            <a:spLocks noChangeShapeType="1"/>
          </p:cNvSpPr>
          <p:nvPr/>
        </p:nvSpPr>
        <p:spPr bwMode="auto">
          <a:xfrm>
            <a:off x="7277826" y="1645595"/>
            <a:ext cx="24885" cy="1503668"/>
          </a:xfrm>
          <a:prstGeom prst="line">
            <a:avLst/>
          </a:prstGeom>
          <a:noFill/>
          <a:ln w="25400">
            <a:solidFill>
              <a:srgbClr val="7030A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4" name="Group 60"/>
          <p:cNvGrpSpPr/>
          <p:nvPr/>
        </p:nvGrpSpPr>
        <p:grpSpPr bwMode="auto">
          <a:xfrm>
            <a:off x="6611935" y="3491297"/>
            <a:ext cx="1156054" cy="905341"/>
            <a:chOff x="1519" y="3289"/>
            <a:chExt cx="726" cy="685"/>
          </a:xfrm>
        </p:grpSpPr>
        <p:sp>
          <p:nvSpPr>
            <p:cNvPr id="45" name="Oval 49"/>
            <p:cNvSpPr>
              <a:spLocks noChangeArrowheads="1"/>
            </p:cNvSpPr>
            <p:nvPr/>
          </p:nvSpPr>
          <p:spPr bwMode="auto">
            <a:xfrm>
              <a:off x="1519" y="3294"/>
              <a:ext cx="726" cy="680"/>
            </a:xfrm>
            <a:prstGeom prst="ellipse">
              <a:avLst/>
            </a:prstGeom>
            <a:noFill/>
            <a:ln w="25400">
              <a:solidFill>
                <a:srgbClr val="7030A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46" name="Oval 53"/>
            <p:cNvSpPr>
              <a:spLocks noChangeArrowheads="1"/>
            </p:cNvSpPr>
            <p:nvPr/>
          </p:nvSpPr>
          <p:spPr bwMode="auto">
            <a:xfrm>
              <a:off x="1519" y="3612"/>
              <a:ext cx="726" cy="91"/>
            </a:xfrm>
            <a:prstGeom prst="ellipse">
              <a:avLst/>
            </a:prstGeom>
            <a:noFill/>
            <a:ln w="25400" cap="rnd">
              <a:solidFill>
                <a:srgbClr val="7030A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47" name="Oval 54"/>
            <p:cNvSpPr>
              <a:spLocks noChangeArrowheads="1"/>
            </p:cNvSpPr>
            <p:nvPr/>
          </p:nvSpPr>
          <p:spPr bwMode="auto">
            <a:xfrm>
              <a:off x="1860" y="3289"/>
              <a:ext cx="45" cy="680"/>
            </a:xfrm>
            <a:prstGeom prst="ellipse">
              <a:avLst/>
            </a:prstGeom>
            <a:noFill/>
            <a:ln w="25400" cap="rnd">
              <a:solidFill>
                <a:srgbClr val="7030A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48" name="Group 59"/>
          <p:cNvGrpSpPr/>
          <p:nvPr/>
        </p:nvGrpSpPr>
        <p:grpSpPr bwMode="auto">
          <a:xfrm>
            <a:off x="1883969" y="3388529"/>
            <a:ext cx="908407" cy="966138"/>
            <a:chOff x="2653" y="3249"/>
            <a:chExt cx="681" cy="861"/>
          </a:xfrm>
        </p:grpSpPr>
        <p:sp>
          <p:nvSpPr>
            <p:cNvPr id="49" name="Oval 55"/>
            <p:cNvSpPr>
              <a:spLocks noChangeArrowheads="1"/>
            </p:cNvSpPr>
            <p:nvPr/>
          </p:nvSpPr>
          <p:spPr bwMode="auto">
            <a:xfrm>
              <a:off x="2653" y="3249"/>
              <a:ext cx="681" cy="272"/>
            </a:xfrm>
            <a:prstGeom prst="ellipse">
              <a:avLst/>
            </a:prstGeom>
            <a:noFill/>
            <a:ln w="25400">
              <a:solidFill>
                <a:srgbClr val="FFC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B050"/>
                </a:solidFill>
              </a:endParaRPr>
            </a:p>
          </p:txBody>
        </p:sp>
        <p:sp>
          <p:nvSpPr>
            <p:cNvPr id="50" name="Oval 56"/>
            <p:cNvSpPr>
              <a:spLocks noChangeArrowheads="1"/>
            </p:cNvSpPr>
            <p:nvPr/>
          </p:nvSpPr>
          <p:spPr bwMode="auto">
            <a:xfrm>
              <a:off x="2653" y="3838"/>
              <a:ext cx="681" cy="272"/>
            </a:xfrm>
            <a:prstGeom prst="ellipse">
              <a:avLst/>
            </a:prstGeom>
            <a:noFill/>
            <a:ln w="25400">
              <a:solidFill>
                <a:srgbClr val="FFC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srgbClr val="00B050"/>
                </a:solidFill>
              </a:endParaRPr>
            </a:p>
          </p:txBody>
        </p:sp>
        <p:sp>
          <p:nvSpPr>
            <p:cNvPr id="51" name="Line 57"/>
            <p:cNvSpPr>
              <a:spLocks noChangeShapeType="1"/>
            </p:cNvSpPr>
            <p:nvPr/>
          </p:nvSpPr>
          <p:spPr bwMode="auto">
            <a:xfrm>
              <a:off x="2653" y="3385"/>
              <a:ext cx="0" cy="635"/>
            </a:xfrm>
            <a:prstGeom prst="line">
              <a:avLst/>
            </a:prstGeom>
            <a:noFill/>
            <a:ln w="25400">
              <a:solidFill>
                <a:srgbClr val="FFC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B050"/>
                </a:solidFill>
              </a:endParaRPr>
            </a:p>
          </p:txBody>
        </p:sp>
        <p:sp>
          <p:nvSpPr>
            <p:cNvPr id="52" name="Line 58"/>
            <p:cNvSpPr>
              <a:spLocks noChangeShapeType="1"/>
            </p:cNvSpPr>
            <p:nvPr/>
          </p:nvSpPr>
          <p:spPr bwMode="auto">
            <a:xfrm>
              <a:off x="3334" y="3385"/>
              <a:ext cx="0" cy="635"/>
            </a:xfrm>
            <a:prstGeom prst="line">
              <a:avLst/>
            </a:prstGeom>
            <a:noFill/>
            <a:ln w="25400">
              <a:solidFill>
                <a:srgbClr val="FFC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B050"/>
                </a:solidFill>
              </a:endParaRPr>
            </a:p>
          </p:txBody>
        </p:sp>
      </p:grpSp>
      <p:grpSp>
        <p:nvGrpSpPr>
          <p:cNvPr id="53" name="Group 69"/>
          <p:cNvGrpSpPr/>
          <p:nvPr/>
        </p:nvGrpSpPr>
        <p:grpSpPr bwMode="auto">
          <a:xfrm>
            <a:off x="3508109" y="3385486"/>
            <a:ext cx="983413" cy="969183"/>
            <a:chOff x="3424" y="3155"/>
            <a:chExt cx="681" cy="955"/>
          </a:xfrm>
        </p:grpSpPr>
        <p:sp>
          <p:nvSpPr>
            <p:cNvPr id="54" name="Oval 61"/>
            <p:cNvSpPr>
              <a:spLocks noChangeArrowheads="1"/>
            </p:cNvSpPr>
            <p:nvPr/>
          </p:nvSpPr>
          <p:spPr bwMode="auto">
            <a:xfrm>
              <a:off x="3424" y="3884"/>
              <a:ext cx="681" cy="226"/>
            </a:xfrm>
            <a:prstGeom prst="ellipse">
              <a:avLst/>
            </a:prstGeom>
            <a:noFill/>
            <a:ln w="2540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55" name="Line 62"/>
            <p:cNvSpPr>
              <a:spLocks noChangeShapeType="1"/>
            </p:cNvSpPr>
            <p:nvPr/>
          </p:nvSpPr>
          <p:spPr bwMode="auto">
            <a:xfrm flipV="1">
              <a:off x="3424" y="3155"/>
              <a:ext cx="344" cy="819"/>
            </a:xfrm>
            <a:prstGeom prst="line">
              <a:avLst/>
            </a:prstGeom>
            <a:noFill/>
            <a:ln w="2540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Line 63"/>
            <p:cNvSpPr>
              <a:spLocks noChangeShapeType="1"/>
            </p:cNvSpPr>
            <p:nvPr/>
          </p:nvSpPr>
          <p:spPr bwMode="auto">
            <a:xfrm>
              <a:off x="3768" y="3164"/>
              <a:ext cx="337" cy="810"/>
            </a:xfrm>
            <a:prstGeom prst="line">
              <a:avLst/>
            </a:prstGeom>
            <a:noFill/>
            <a:ln w="25400">
              <a:solidFill>
                <a:srgbClr val="0070C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7" name="Group 68"/>
          <p:cNvGrpSpPr/>
          <p:nvPr/>
        </p:nvGrpSpPr>
        <p:grpSpPr bwMode="auto">
          <a:xfrm>
            <a:off x="5032041" y="3394928"/>
            <a:ext cx="1133426" cy="960923"/>
            <a:chOff x="4468" y="3255"/>
            <a:chExt cx="771" cy="901"/>
          </a:xfrm>
        </p:grpSpPr>
        <p:sp>
          <p:nvSpPr>
            <p:cNvPr id="58" name="Oval 64"/>
            <p:cNvSpPr>
              <a:spLocks noChangeArrowheads="1"/>
            </p:cNvSpPr>
            <p:nvPr/>
          </p:nvSpPr>
          <p:spPr bwMode="auto">
            <a:xfrm>
              <a:off x="4468" y="3929"/>
              <a:ext cx="771" cy="227"/>
            </a:xfrm>
            <a:prstGeom prst="ellipse">
              <a:avLst/>
            </a:prstGeom>
            <a:noFill/>
            <a:ln w="25400">
              <a:solidFill>
                <a:schemeClr val="accent6">
                  <a:lumMod val="75000"/>
                </a:scheme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59" name="Oval 65"/>
            <p:cNvSpPr>
              <a:spLocks noChangeArrowheads="1"/>
            </p:cNvSpPr>
            <p:nvPr/>
          </p:nvSpPr>
          <p:spPr bwMode="auto">
            <a:xfrm>
              <a:off x="4672" y="3255"/>
              <a:ext cx="363" cy="90"/>
            </a:xfrm>
            <a:prstGeom prst="ellipse">
              <a:avLst/>
            </a:prstGeom>
            <a:noFill/>
            <a:ln w="25400">
              <a:solidFill>
                <a:schemeClr val="accent6">
                  <a:lumMod val="75000"/>
                </a:scheme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60" name="Line 66"/>
            <p:cNvSpPr>
              <a:spLocks noChangeShapeType="1"/>
            </p:cNvSpPr>
            <p:nvPr/>
          </p:nvSpPr>
          <p:spPr bwMode="auto">
            <a:xfrm flipH="1">
              <a:off x="4468" y="3294"/>
              <a:ext cx="204" cy="771"/>
            </a:xfrm>
            <a:prstGeom prst="line">
              <a:avLst/>
            </a:prstGeom>
            <a:noFill/>
            <a:ln w="25400">
              <a:solidFill>
                <a:schemeClr val="accent6">
                  <a:lumMod val="75000"/>
                </a:scheme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Line 67"/>
            <p:cNvSpPr>
              <a:spLocks noChangeShapeType="1"/>
            </p:cNvSpPr>
            <p:nvPr/>
          </p:nvSpPr>
          <p:spPr bwMode="auto">
            <a:xfrm>
              <a:off x="5040" y="3286"/>
              <a:ext cx="199" cy="779"/>
            </a:xfrm>
            <a:prstGeom prst="line">
              <a:avLst/>
            </a:prstGeom>
            <a:noFill/>
            <a:ln w="25400">
              <a:solidFill>
                <a:schemeClr val="accent6">
                  <a:lumMod val="75000"/>
                </a:scheme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2" name="饼形 61"/>
          <p:cNvSpPr/>
          <p:nvPr/>
        </p:nvSpPr>
        <p:spPr>
          <a:xfrm>
            <a:off x="6654051" y="2051965"/>
            <a:ext cx="1272433" cy="863131"/>
          </a:xfrm>
          <a:prstGeom prst="pie">
            <a:avLst>
              <a:gd name="adj1" fmla="val 5334469"/>
              <a:gd name="adj2" fmla="val 16200000"/>
            </a:avLst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3" name="Text Box 4"/>
          <p:cNvSpPr txBox="1">
            <a:spLocks noChangeArrowheads="1"/>
          </p:cNvSpPr>
          <p:nvPr/>
        </p:nvSpPr>
        <p:spPr bwMode="auto">
          <a:xfrm>
            <a:off x="1989450" y="4377655"/>
            <a:ext cx="134344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圆柱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5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97905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8"/>
          <p:cNvSpPr>
            <a:spLocks noChangeArrowheads="1"/>
          </p:cNvSpPr>
          <p:nvPr/>
        </p:nvSpPr>
        <p:spPr bwMode="auto">
          <a:xfrm>
            <a:off x="667087" y="624085"/>
            <a:ext cx="801042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下面哪些图形是圆柱的展开图（单位：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07504" y="2762887"/>
            <a:ext cx="71367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81000" indent="-3810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1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）圆的周长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:2×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6.28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=6.28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4" name="Group 26"/>
          <p:cNvGrpSpPr/>
          <p:nvPr/>
        </p:nvGrpSpPr>
        <p:grpSpPr bwMode="auto">
          <a:xfrm>
            <a:off x="1435386" y="1023630"/>
            <a:ext cx="5832475" cy="1938338"/>
            <a:chOff x="748" y="1163"/>
            <a:chExt cx="3674" cy="1221"/>
          </a:xfrm>
        </p:grpSpPr>
        <p:pic>
          <p:nvPicPr>
            <p:cNvPr id="15" name="Picture 13" descr="6B39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8" y="1163"/>
              <a:ext cx="3674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Box 9"/>
            <p:cNvSpPr txBox="1">
              <a:spLocks noChangeArrowheads="1"/>
            </p:cNvSpPr>
            <p:nvPr/>
          </p:nvSpPr>
          <p:spPr bwMode="auto">
            <a:xfrm>
              <a:off x="981" y="1348"/>
              <a:ext cx="20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en-US" altLang="zh-CN" sz="180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 sz="180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TextBox 9"/>
            <p:cNvSpPr txBox="1">
              <a:spLocks noChangeArrowheads="1"/>
            </p:cNvSpPr>
            <p:nvPr/>
          </p:nvSpPr>
          <p:spPr bwMode="auto">
            <a:xfrm>
              <a:off x="975" y="1802"/>
              <a:ext cx="20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en-US" altLang="zh-CN" sz="1800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 sz="18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TextBox 9"/>
            <p:cNvSpPr txBox="1">
              <a:spLocks noChangeArrowheads="1"/>
            </p:cNvSpPr>
            <p:nvPr/>
          </p:nvSpPr>
          <p:spPr bwMode="auto">
            <a:xfrm>
              <a:off x="879" y="1592"/>
              <a:ext cx="40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en-US" altLang="zh-CN" sz="180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6.28</a:t>
              </a:r>
              <a:endParaRPr lang="en-US" altLang="zh-CN" sz="180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TextBox 9"/>
            <p:cNvSpPr txBox="1">
              <a:spLocks noChangeArrowheads="1"/>
            </p:cNvSpPr>
            <p:nvPr/>
          </p:nvSpPr>
          <p:spPr bwMode="auto">
            <a:xfrm rot="-5400000">
              <a:off x="1397" y="1647"/>
              <a:ext cx="20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en-US" altLang="zh-CN" sz="180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sz="180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TextBox 9"/>
            <p:cNvSpPr txBox="1">
              <a:spLocks noChangeArrowheads="1"/>
            </p:cNvSpPr>
            <p:nvPr/>
          </p:nvSpPr>
          <p:spPr bwMode="auto">
            <a:xfrm>
              <a:off x="2550" y="1215"/>
              <a:ext cx="20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en-US" altLang="zh-CN" sz="180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en-US" altLang="zh-CN" sz="180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TextBox 9"/>
            <p:cNvSpPr txBox="1">
              <a:spLocks noChangeArrowheads="1"/>
            </p:cNvSpPr>
            <p:nvPr/>
          </p:nvSpPr>
          <p:spPr bwMode="auto">
            <a:xfrm>
              <a:off x="2550" y="1941"/>
              <a:ext cx="20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en-US" altLang="zh-CN" sz="180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en-US" altLang="zh-CN" sz="180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TextBox 9"/>
            <p:cNvSpPr txBox="1">
              <a:spLocks noChangeArrowheads="1"/>
            </p:cNvSpPr>
            <p:nvPr/>
          </p:nvSpPr>
          <p:spPr bwMode="auto">
            <a:xfrm>
              <a:off x="2502" y="1754"/>
              <a:ext cx="285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en-US" altLang="zh-CN" sz="180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20</a:t>
              </a:r>
              <a:endParaRPr lang="en-US" altLang="zh-CN" sz="180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TextBox 9"/>
            <p:cNvSpPr txBox="1">
              <a:spLocks noChangeArrowheads="1"/>
            </p:cNvSpPr>
            <p:nvPr/>
          </p:nvSpPr>
          <p:spPr bwMode="auto">
            <a:xfrm rot="-5400000">
              <a:off x="3352" y="1647"/>
              <a:ext cx="20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en-US" altLang="zh-CN" sz="180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en-US" altLang="zh-CN" sz="180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TextBox 9"/>
            <p:cNvSpPr txBox="1">
              <a:spLocks noChangeArrowheads="1"/>
            </p:cNvSpPr>
            <p:nvPr/>
          </p:nvSpPr>
          <p:spPr bwMode="auto">
            <a:xfrm>
              <a:off x="3955" y="1635"/>
              <a:ext cx="20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en-US" altLang="zh-CN" sz="180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sz="180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TextBox 9"/>
            <p:cNvSpPr txBox="1">
              <a:spLocks noChangeArrowheads="1"/>
            </p:cNvSpPr>
            <p:nvPr/>
          </p:nvSpPr>
          <p:spPr bwMode="auto">
            <a:xfrm>
              <a:off x="3949" y="1352"/>
              <a:ext cx="20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en-US" altLang="zh-CN" sz="180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sz="180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TextBox 9"/>
            <p:cNvSpPr txBox="1">
              <a:spLocks noChangeArrowheads="1"/>
            </p:cNvSpPr>
            <p:nvPr/>
          </p:nvSpPr>
          <p:spPr bwMode="auto">
            <a:xfrm>
              <a:off x="3949" y="1794"/>
              <a:ext cx="20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en-US" altLang="zh-CN" sz="180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sz="180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TextBox 9"/>
            <p:cNvSpPr txBox="1">
              <a:spLocks noChangeArrowheads="1"/>
            </p:cNvSpPr>
            <p:nvPr/>
          </p:nvSpPr>
          <p:spPr bwMode="auto">
            <a:xfrm rot="-5400000">
              <a:off x="4153" y="1626"/>
              <a:ext cx="20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en-US" altLang="zh-CN" sz="180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 sz="180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67544" y="4270325"/>
            <a:ext cx="62113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答：第一个图形是圆柱的侧面展开图。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78899" y="2944953"/>
            <a:ext cx="2401898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圆的周长等于长方形的长就是圆柱的展开图。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97905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07504" y="3224532"/>
            <a:ext cx="7136754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81000" indent="-3810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）圆的周长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:4×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12.56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≠20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07504" y="3684907"/>
            <a:ext cx="7136754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81000" indent="-3810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3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）圆的周长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:3×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9.42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≠3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/>
      <p:bldP spid="3" grpId="0" animBg="1"/>
      <p:bldP spid="2" grpId="0"/>
      <p:bldP spid="5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1069</Words>
  <Application>WPS 演示</Application>
  <PresentationFormat>全屏显示(16:9)</PresentationFormat>
  <Paragraphs>203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Arial</vt:lpstr>
      <vt:lpstr>宋体</vt:lpstr>
      <vt:lpstr>Wingdings</vt:lpstr>
      <vt:lpstr>黑体</vt:lpstr>
      <vt:lpstr>等线</vt:lpstr>
      <vt:lpstr>楷体</vt:lpstr>
      <vt:lpstr>楷体_GB2312</vt:lpstr>
      <vt:lpstr>Times New Roman</vt:lpstr>
      <vt:lpstr>微软雅黑</vt:lpstr>
      <vt:lpstr>Arial Unicode MS</vt:lpstr>
      <vt:lpstr>Calibri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74</cp:revision>
  <dcterms:created xsi:type="dcterms:W3CDTF">2018-09-11T05:46:00Z</dcterms:created>
  <dcterms:modified xsi:type="dcterms:W3CDTF">2023-10-10T01:42:21Z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2052-12.1.0.15398</vt:lpwstr>
  </property>
  <property fmtid="{D5CDD505-2E9C-101B-9397-08002B2CF9AE}" pid="3" name="ICV">
    <vt:lpwstr>028FA26BE43040F59D0EAEE8BA802BCA_12</vt:lpwstr>
  </property>
</Properties>
</file>