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bin" ContentType="application/vnd.openxmlformats-officedocument.oleObject"/>
  <Default Extension="png" ContentType="image/png"/>
  <Default Extension="wdp" ContentType="image/vnd.ms-photo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78" r:id="rId4"/>
    <p:sldId id="304" r:id="rId5"/>
    <p:sldId id="279" r:id="rId6"/>
    <p:sldId id="280" r:id="rId7"/>
    <p:sldId id="281" r:id="rId8"/>
    <p:sldId id="282" r:id="rId9"/>
    <p:sldId id="283" r:id="rId10"/>
    <p:sldId id="284" r:id="rId11"/>
    <p:sldId id="285" r:id="rId12"/>
    <p:sldId id="286" r:id="rId13"/>
    <p:sldId id="287" r:id="rId14"/>
    <p:sldId id="288" r:id="rId15"/>
    <p:sldId id="289" r:id="rId16"/>
    <p:sldId id="308" r:id="rId17"/>
    <p:sldId id="291" r:id="rId18"/>
    <p:sldId id="292" r:id="rId19"/>
    <p:sldId id="293" r:id="rId20"/>
    <p:sldId id="294" r:id="rId21"/>
    <p:sldId id="309" r:id="rId22"/>
    <p:sldId id="295" r:id="rId23"/>
    <p:sldId id="305" r:id="rId24"/>
    <p:sldId id="306" r:id="rId25"/>
    <p:sldId id="296" r:id="rId26"/>
    <p:sldId id="297" r:id="rId27"/>
    <p:sldId id="307" r:id="rId28"/>
    <p:sldId id="298" r:id="rId29"/>
  </p:sldIdLst>
  <p:sldSz cx="9144000" cy="5143500" type="screen16x9"/>
  <p:notesSz cx="6858000" cy="9144000"/>
  <p:custDataLst>
    <p:tags r:id="rId3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33" userDrawn="1">
          <p15:clr>
            <a:srgbClr val="A4A3A4"/>
          </p15:clr>
        </p15:guide>
        <p15:guide id="2" pos="291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799B23B-EC83-4686-B30A-512413B5E67A}" styleName="浅色样式 3 - 强调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16D9F66E-5EB9-4882-86FB-DCBF35E3C3E4}" styleName="中度样式 4 - 强调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35758FB7-9AC5-4552-8A53-C91805E547FA}" styleName="主题样式 1 - 强调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08FB837D-C827-4EFA-A057-4D05807E0F7C}" styleName="主题样式 1 - 强调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ED083AE6-46FA-4A59-8FB0-9F97EB10719F}" styleName="浅色样式 3 - 强调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855" autoAdjust="0"/>
    <p:restoredTop sz="99852" autoAdjust="0"/>
  </p:normalViewPr>
  <p:slideViewPr>
    <p:cSldViewPr showGuides="1">
      <p:cViewPr>
        <p:scale>
          <a:sx n="100" d="100"/>
          <a:sy n="100" d="100"/>
        </p:scale>
        <p:origin x="864" y="426"/>
      </p:cViewPr>
      <p:guideLst>
        <p:guide orient="horz" pos="1633"/>
        <p:guide pos="2914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3" Type="http://schemas.openxmlformats.org/officeDocument/2006/relationships/tags" Target="tags/tag5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22"/>
          <p:cNvSpPr txBox="1"/>
          <p:nvPr userDrawn="1"/>
        </p:nvSpPr>
        <p:spPr>
          <a:xfrm>
            <a:off x="311304" y="103521"/>
            <a:ext cx="226215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457200"/>
            <a:r>
              <a:rPr kumimoji="1" lang="zh-CN" altLang="en-US" sz="12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人教版  数学  六年级  下册</a:t>
            </a:r>
            <a:endParaRPr kumimoji="1" lang="zh-CN" altLang="en-US" sz="12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8" name="直线连接符 4"/>
          <p:cNvCxnSpPr/>
          <p:nvPr userDrawn="1"/>
        </p:nvCxnSpPr>
        <p:spPr>
          <a:xfrm flipV="1">
            <a:off x="231783" y="38336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">
                  <a:schemeClr val="accent1">
                    <a:lumMod val="0"/>
                    <a:lumOff val="100000"/>
                  </a:schemeClr>
                </a:gs>
                <a:gs pos="65000">
                  <a:schemeClr val="accent1">
                    <a:lumMod val="100000"/>
                  </a:schemeClr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图片 9" descr="底图2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59999"/>
            <a:ext cx="9144000" cy="58826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 descr="底图2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59999"/>
            <a:ext cx="9144000" cy="588264"/>
          </a:xfrm>
          <a:prstGeom prst="rect">
            <a:avLst/>
          </a:prstGeom>
        </p:spPr>
      </p:pic>
      <p:grpSp>
        <p:nvGrpSpPr>
          <p:cNvPr id="7" name="组合 6"/>
          <p:cNvGrpSpPr/>
          <p:nvPr userDrawn="1"/>
        </p:nvGrpSpPr>
        <p:grpSpPr>
          <a:xfrm>
            <a:off x="-252536" y="9623"/>
            <a:ext cx="3240360" cy="692300"/>
            <a:chOff x="-252536" y="9623"/>
            <a:chExt cx="3240360" cy="692300"/>
          </a:xfrm>
        </p:grpSpPr>
        <p:pic>
          <p:nvPicPr>
            <p:cNvPr id="9" name="图片 8" descr="未标题-1.png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52536" y="67567"/>
              <a:ext cx="3240360" cy="634356"/>
            </a:xfrm>
            <a:prstGeom prst="rect">
              <a:avLst/>
            </a:prstGeom>
          </p:spPr>
        </p:pic>
        <p:sp>
          <p:nvSpPr>
            <p:cNvPr id="8" name="文本框 14"/>
            <p:cNvSpPr txBox="1"/>
            <p:nvPr userDrawn="1"/>
          </p:nvSpPr>
          <p:spPr>
            <a:xfrm>
              <a:off x="455780" y="9623"/>
              <a:ext cx="1847212" cy="500137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defTabSz="457200"/>
              <a:r>
                <a:rPr lang="zh-CN" altLang="en-US" sz="2800" b="1" dirty="0">
                  <a:solidFill>
                    <a:srgbClr val="44546A">
                      <a:lumMod val="50000"/>
                    </a:srgbClr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复习导入</a:t>
              </a:r>
              <a:endParaRPr lang="zh-CN" altLang="en-US" sz="2800" b="1" dirty="0">
                <a:solidFill>
                  <a:srgbClr val="44546A">
                    <a:lumMod val="5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底图2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59999"/>
            <a:ext cx="9144000" cy="588264"/>
          </a:xfrm>
          <a:prstGeom prst="rect">
            <a:avLst/>
          </a:prstGeom>
        </p:spPr>
      </p:pic>
      <p:grpSp>
        <p:nvGrpSpPr>
          <p:cNvPr id="11" name="组合 10"/>
          <p:cNvGrpSpPr/>
          <p:nvPr userDrawn="1"/>
        </p:nvGrpSpPr>
        <p:grpSpPr>
          <a:xfrm>
            <a:off x="-252536" y="0"/>
            <a:ext cx="3274666" cy="694923"/>
            <a:chOff x="-252536" y="0"/>
            <a:chExt cx="3274666" cy="694923"/>
          </a:xfrm>
        </p:grpSpPr>
        <p:pic>
          <p:nvPicPr>
            <p:cNvPr id="12" name="图片 11" descr="未标题-1.png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52536" y="53851"/>
              <a:ext cx="3274666" cy="641072"/>
            </a:xfrm>
            <a:prstGeom prst="rect">
              <a:avLst/>
            </a:prstGeom>
          </p:spPr>
        </p:pic>
        <p:sp>
          <p:nvSpPr>
            <p:cNvPr id="13" name="文本框 14"/>
            <p:cNvSpPr txBox="1"/>
            <p:nvPr userDrawn="1"/>
          </p:nvSpPr>
          <p:spPr>
            <a:xfrm>
              <a:off x="467544" y="0"/>
              <a:ext cx="1847212" cy="500137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defTabSz="457200"/>
              <a:r>
                <a:rPr lang="zh-CN" altLang="en-US" sz="2800" b="1" dirty="0">
                  <a:solidFill>
                    <a:srgbClr val="44546A">
                      <a:lumMod val="50000"/>
                    </a:srgbClr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知识梳理</a:t>
              </a:r>
              <a:endParaRPr lang="zh-CN" altLang="en-US" sz="2800" b="1" dirty="0">
                <a:solidFill>
                  <a:srgbClr val="44546A">
                    <a:lumMod val="5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 descr="底图2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59999"/>
            <a:ext cx="9144000" cy="588264"/>
          </a:xfrm>
          <a:prstGeom prst="rect">
            <a:avLst/>
          </a:prstGeom>
        </p:spPr>
      </p:pic>
      <p:grpSp>
        <p:nvGrpSpPr>
          <p:cNvPr id="7" name="组合 6"/>
          <p:cNvGrpSpPr/>
          <p:nvPr userDrawn="1"/>
        </p:nvGrpSpPr>
        <p:grpSpPr>
          <a:xfrm>
            <a:off x="-240896" y="22840"/>
            <a:ext cx="3264092" cy="679083"/>
            <a:chOff x="-240896" y="22840"/>
            <a:chExt cx="3264092" cy="679083"/>
          </a:xfrm>
        </p:grpSpPr>
        <p:pic>
          <p:nvPicPr>
            <p:cNvPr id="8" name="图片 7" descr="未标题-1.png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40896" y="62921"/>
              <a:ext cx="3264092" cy="639002"/>
            </a:xfrm>
            <a:prstGeom prst="rect">
              <a:avLst/>
            </a:prstGeom>
          </p:spPr>
        </p:pic>
        <p:sp>
          <p:nvSpPr>
            <p:cNvPr id="9" name="文本框 14"/>
            <p:cNvSpPr txBox="1"/>
            <p:nvPr userDrawn="1"/>
          </p:nvSpPr>
          <p:spPr>
            <a:xfrm>
              <a:off x="467544" y="22840"/>
              <a:ext cx="1847212" cy="500137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defTabSz="457200"/>
              <a:r>
                <a:rPr lang="zh-CN" altLang="en-US" sz="2800" b="1" dirty="0">
                  <a:solidFill>
                    <a:srgbClr val="44546A">
                      <a:lumMod val="50000"/>
                    </a:srgbClr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巩固练习</a:t>
              </a:r>
              <a:endParaRPr lang="zh-CN" altLang="en-US" sz="2800" b="1" dirty="0">
                <a:solidFill>
                  <a:srgbClr val="44546A">
                    <a:lumMod val="5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图片 31" descr="底图2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59999"/>
            <a:ext cx="9144000" cy="588264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688" y="1059582"/>
            <a:ext cx="5437285" cy="4130864"/>
          </a:xfrm>
          <a:prstGeom prst="rect">
            <a:avLst/>
          </a:prstGeom>
        </p:spPr>
      </p:pic>
      <p:pic>
        <p:nvPicPr>
          <p:cNvPr id="10" name="图片 9" descr="七彩课堂4个字.png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8666" y="125859"/>
            <a:ext cx="962317" cy="377672"/>
          </a:xfrm>
          <a:prstGeom prst="rect">
            <a:avLst/>
          </a:prstGeom>
        </p:spPr>
      </p:pic>
      <p:sp>
        <p:nvSpPr>
          <p:cNvPr id="11" name="矩形 4"/>
          <p:cNvSpPr>
            <a:spLocks noChangeArrowheads="1"/>
          </p:cNvSpPr>
          <p:nvPr userDrawn="1"/>
        </p:nvSpPr>
        <p:spPr bwMode="auto">
          <a:xfrm>
            <a:off x="2142070" y="1672779"/>
            <a:ext cx="4680520" cy="15594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defTabSz="45720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3200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sz="3200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从教材课后习题中选取；</a:t>
            </a:r>
            <a:endParaRPr lang="zh-CN" altLang="en-US" sz="3200" dirty="0">
              <a:solidFill>
                <a:prstClr val="white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defTabSz="45720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3200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sz="3200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从课时练中选取。</a:t>
            </a:r>
            <a:endParaRPr lang="zh-CN" altLang="en-US" sz="3200" dirty="0">
              <a:solidFill>
                <a:prstClr val="white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2" name="组合 11"/>
          <p:cNvGrpSpPr/>
          <p:nvPr userDrawn="1"/>
        </p:nvGrpSpPr>
        <p:grpSpPr>
          <a:xfrm>
            <a:off x="-252536" y="9623"/>
            <a:ext cx="3240360" cy="692300"/>
            <a:chOff x="-252536" y="9623"/>
            <a:chExt cx="3240360" cy="692300"/>
          </a:xfrm>
        </p:grpSpPr>
        <p:pic>
          <p:nvPicPr>
            <p:cNvPr id="13" name="图片 12" descr="未标题-1.png"/>
            <p:cNvPicPr>
              <a:picLocks noChangeAspect="1"/>
            </p:cNvPicPr>
            <p:nvPr userDrawn="1"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52536" y="67566"/>
              <a:ext cx="3240360" cy="634357"/>
            </a:xfrm>
            <a:prstGeom prst="rect">
              <a:avLst/>
            </a:prstGeom>
          </p:spPr>
        </p:pic>
        <p:sp>
          <p:nvSpPr>
            <p:cNvPr id="14" name="文本框 12"/>
            <p:cNvSpPr txBox="1"/>
            <p:nvPr userDrawn="1"/>
          </p:nvSpPr>
          <p:spPr>
            <a:xfrm>
              <a:off x="452876" y="9623"/>
              <a:ext cx="1847212" cy="500137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defTabSz="457200"/>
              <a:r>
                <a:rPr lang="zh-CN" altLang="en-US" sz="2800" b="1" dirty="0">
                  <a:solidFill>
                    <a:srgbClr val="44546A">
                      <a:lumMod val="50000"/>
                    </a:srgbClr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课后作业</a:t>
              </a:r>
              <a:endParaRPr lang="zh-CN" altLang="en-US" sz="2800" b="1" dirty="0">
                <a:solidFill>
                  <a:srgbClr val="44546A">
                    <a:lumMod val="5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结束页2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0" y="0"/>
            <a:ext cx="9135541" cy="514026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3" cstate="print">
            <a:alphaModFix amt="7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54618">
            <a:off x="7567239" y="494503"/>
            <a:ext cx="722742" cy="94338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>
            <a:alphaModFix amt="79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84629">
            <a:off x="7223546" y="1124885"/>
            <a:ext cx="456460" cy="595807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image" Target="../media/image6.png"/><Relationship Id="rId10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0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 descr="七彩课堂4个字.png"/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8666" y="125859"/>
            <a:ext cx="962317" cy="377672"/>
          </a:xfrm>
          <a:prstGeom prst="rect">
            <a:avLst/>
          </a:prstGeom>
        </p:spPr>
      </p:pic>
      <p:sp>
        <p:nvSpPr>
          <p:cNvPr id="3" name="TextBox 9"/>
          <p:cNvSpPr txBox="1"/>
          <p:nvPr userDrawn="1"/>
        </p:nvSpPr>
        <p:spPr>
          <a:xfrm>
            <a:off x="5292080" y="83408"/>
            <a:ext cx="25202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defTabSz="457200"/>
            <a:r>
              <a:rPr lang="zh-CN" altLang="en-US" sz="2000" b="1" dirty="0" smtClean="0">
                <a:solidFill>
                  <a:srgbClr val="8064A2">
                    <a:lumMod val="75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整理和复习</a:t>
            </a:r>
            <a:endParaRPr lang="zh-CN" altLang="en-US" sz="2000" b="1" dirty="0">
              <a:solidFill>
                <a:srgbClr val="8064A2">
                  <a:lumMod val="75000"/>
                </a:srgb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1.vml"/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17.emf"/><Relationship Id="rId2" Type="http://schemas.openxmlformats.org/officeDocument/2006/relationships/oleObject" Target="../embeddings/oleObject1.bin"/><Relationship Id="rId1" Type="http://schemas.openxmlformats.org/officeDocument/2006/relationships/tags" Target="../tags/tag4.xml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2.v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8.emf"/><Relationship Id="rId1" Type="http://schemas.openxmlformats.org/officeDocument/2006/relationships/oleObject" Target="../embeddings/oleObject2.bin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9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microsoft.com/office/2007/relationships/hdphoto" Target="../media/image21.wdp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microsoft.com/office/2007/relationships/hdphoto" Target="../media/image15.wdp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microsoft.com/office/2007/relationships/hdphoto" Target="../media/image21.wdp"/><Relationship Id="rId1" Type="http://schemas.openxmlformats.org/officeDocument/2006/relationships/image" Target="../media/image20.pn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23.png"/><Relationship Id="rId2" Type="http://schemas.microsoft.com/office/2007/relationships/hdphoto" Target="../media/image21.wdp"/><Relationship Id="rId1" Type="http://schemas.openxmlformats.org/officeDocument/2006/relationships/image" Target="../media/image20.png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23.png"/><Relationship Id="rId2" Type="http://schemas.microsoft.com/office/2007/relationships/hdphoto" Target="../media/image21.wdp"/><Relationship Id="rId1" Type="http://schemas.openxmlformats.org/officeDocument/2006/relationships/image" Target="../media/image20.png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microsoft.com/office/2007/relationships/hdphoto" Target="../media/image21.wdp"/><Relationship Id="rId2" Type="http://schemas.openxmlformats.org/officeDocument/2006/relationships/image" Target="../media/image20.png"/><Relationship Id="rId1" Type="http://schemas.openxmlformats.org/officeDocument/2006/relationships/image" Target="../media/image24.png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microsoft.com/office/2007/relationships/hdphoto" Target="../media/image21.wdp"/><Relationship Id="rId2" Type="http://schemas.openxmlformats.org/officeDocument/2006/relationships/image" Target="../media/image20.png"/><Relationship Id="rId1" Type="http://schemas.openxmlformats.org/officeDocument/2006/relationships/image" Target="../media/image25.png"/></Relationships>
</file>

<file path=ppt/slides/_rels/slide2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microsoft.com/office/2007/relationships/hdphoto" Target="../media/image21.wdp"/><Relationship Id="rId2" Type="http://schemas.openxmlformats.org/officeDocument/2006/relationships/image" Target="../media/image20.png"/><Relationship Id="rId1" Type="http://schemas.openxmlformats.org/officeDocument/2006/relationships/image" Target="../media/image25.png"/></Relationships>
</file>

<file path=ppt/slides/_rels/slide2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microsoft.com/office/2007/relationships/hdphoto" Target="../media/image21.wdp"/><Relationship Id="rId2" Type="http://schemas.openxmlformats.org/officeDocument/2006/relationships/image" Target="../media/image20.png"/><Relationship Id="rId1" Type="http://schemas.openxmlformats.org/officeDocument/2006/relationships/image" Target="../media/image26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6.png"/><Relationship Id="rId2" Type="http://schemas.microsoft.com/office/2007/relationships/hdphoto" Target="../media/image15.wdp"/><Relationship Id="rId1" Type="http://schemas.openxmlformats.org/officeDocument/2006/relationships/image" Target="../media/image14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tags" Target="../tags/tag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1693240" y="1939211"/>
            <a:ext cx="5547031" cy="992579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pPr algn="ctr"/>
            <a:r>
              <a:rPr lang="zh-CN" altLang="en-US" sz="6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统计表和统计图</a:t>
            </a:r>
            <a:endParaRPr lang="zh-CN" altLang="en-US" sz="60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912693" y="519703"/>
            <a:ext cx="2711320" cy="68480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4000" b="1" dirty="0">
                <a:solidFill>
                  <a:srgbClr val="0050AA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整理和复习</a:t>
            </a:r>
            <a:endParaRPr lang="zh-CN" altLang="en-US" sz="4000" b="1" dirty="0">
              <a:solidFill>
                <a:srgbClr val="0050AA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231783" y="500648"/>
            <a:ext cx="654821" cy="702878"/>
            <a:chOff x="1306635" y="1385539"/>
            <a:chExt cx="654821" cy="702878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25" name="文本框 10"/>
            <p:cNvSpPr txBox="1"/>
            <p:nvPr/>
          </p:nvSpPr>
          <p:spPr>
            <a:xfrm>
              <a:off x="1435768" y="1385539"/>
              <a:ext cx="41069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3500" b="1" dirty="0">
                  <a:solidFill>
                    <a:srgbClr val="0050AA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6</a:t>
              </a:r>
              <a:endParaRPr kumimoji="1" lang="zh-CN" altLang="en-US" sz="3500" b="1" dirty="0">
                <a:solidFill>
                  <a:srgbClr val="0050AA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任意多边形 11"/>
          <p:cNvSpPr/>
          <p:nvPr>
            <p:custDataLst>
              <p:tags r:id="rId1"/>
            </p:custDataLst>
          </p:nvPr>
        </p:nvSpPr>
        <p:spPr bwMode="auto">
          <a:xfrm>
            <a:off x="957269" y="-184774"/>
            <a:ext cx="554037" cy="461665"/>
          </a:xfrm>
          <a:custGeom>
            <a:avLst/>
            <a:gdLst>
              <a:gd name="connsiteX0" fmla="*/ 496843 w 993687"/>
              <a:gd name="connsiteY0" fmla="*/ 100503 h 1199267"/>
              <a:gd name="connsiteX1" fmla="*/ 100503 w 993687"/>
              <a:gd name="connsiteY1" fmla="*/ 496844 h 1199267"/>
              <a:gd name="connsiteX2" fmla="*/ 496843 w 993687"/>
              <a:gd name="connsiteY2" fmla="*/ 893185 h 1199267"/>
              <a:gd name="connsiteX3" fmla="*/ 893185 w 993687"/>
              <a:gd name="connsiteY3" fmla="*/ 496845 h 1199267"/>
              <a:gd name="connsiteX4" fmla="*/ 496843 w 993687"/>
              <a:gd name="connsiteY4" fmla="*/ 100503 h 1199267"/>
              <a:gd name="connsiteX5" fmla="*/ 509266 w 993687"/>
              <a:gd name="connsiteY5" fmla="*/ 156 h 1199267"/>
              <a:gd name="connsiteX6" fmla="*/ 856839 w 993687"/>
              <a:gd name="connsiteY6" fmla="*/ 154416 h 1199267"/>
              <a:gd name="connsiteX7" fmla="*/ 856838 w 993687"/>
              <a:gd name="connsiteY7" fmla="*/ 154417 h 1199267"/>
              <a:gd name="connsiteX8" fmla="*/ 839271 w 993687"/>
              <a:gd name="connsiteY8" fmla="*/ 856840 h 1199267"/>
              <a:gd name="connsiteX9" fmla="*/ 479277 w 993687"/>
              <a:gd name="connsiteY9" fmla="*/ 1199267 h 1199267"/>
              <a:gd name="connsiteX10" fmla="*/ 136849 w 993687"/>
              <a:gd name="connsiteY10" fmla="*/ 839272 h 1199267"/>
              <a:gd name="connsiteX11" fmla="*/ 154416 w 993687"/>
              <a:gd name="connsiteY11" fmla="*/ 136849 h 1199267"/>
              <a:gd name="connsiteX12" fmla="*/ 509266 w 993687"/>
              <a:gd name="connsiteY12" fmla="*/ 156 h 11992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993687" h="1199267">
                <a:moveTo>
                  <a:pt x="496843" y="100503"/>
                </a:moveTo>
                <a:cubicBezTo>
                  <a:pt x="277951" y="100504"/>
                  <a:pt x="100502" y="277952"/>
                  <a:pt x="100503" y="496844"/>
                </a:cubicBezTo>
                <a:cubicBezTo>
                  <a:pt x="100502" y="715738"/>
                  <a:pt x="277950" y="893186"/>
                  <a:pt x="496843" y="893185"/>
                </a:cubicBezTo>
                <a:cubicBezTo>
                  <a:pt x="715737" y="893185"/>
                  <a:pt x="893185" y="715737"/>
                  <a:pt x="893185" y="496845"/>
                </a:cubicBezTo>
                <a:cubicBezTo>
                  <a:pt x="893185" y="277951"/>
                  <a:pt x="715737" y="100503"/>
                  <a:pt x="496843" y="100503"/>
                </a:cubicBezTo>
                <a:close/>
                <a:moveTo>
                  <a:pt x="509266" y="156"/>
                </a:moveTo>
                <a:cubicBezTo>
                  <a:pt x="636380" y="3335"/>
                  <a:pt x="762280" y="55006"/>
                  <a:pt x="856839" y="154416"/>
                </a:cubicBezTo>
                <a:lnTo>
                  <a:pt x="856838" y="154417"/>
                </a:lnTo>
                <a:cubicBezTo>
                  <a:pt x="1045956" y="353237"/>
                  <a:pt x="1038091" y="667722"/>
                  <a:pt x="839271" y="856840"/>
                </a:cubicBezTo>
                <a:lnTo>
                  <a:pt x="479277" y="1199267"/>
                </a:lnTo>
                <a:lnTo>
                  <a:pt x="136849" y="839272"/>
                </a:lnTo>
                <a:cubicBezTo>
                  <a:pt x="-52268" y="640452"/>
                  <a:pt x="-44403" y="325967"/>
                  <a:pt x="154416" y="136849"/>
                </a:cubicBezTo>
                <a:cubicBezTo>
                  <a:pt x="253826" y="42291"/>
                  <a:pt x="382152" y="-3023"/>
                  <a:pt x="509266" y="156"/>
                </a:cubicBezTo>
                <a:close/>
              </a:path>
            </a:pathLst>
          </a:custGeom>
          <a:noFill/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defRPr/>
            </a:pPr>
            <a:endParaRPr lang="zh-CN" altLang="en-US" sz="2000" b="1" noProof="1">
              <a:solidFill>
                <a:schemeClr val="accent3">
                  <a:lumMod val="50000"/>
                </a:schemeClr>
              </a:solidFill>
              <a:effectLst>
                <a:outerShdw blurRad="38100" dist="38100" dir="2700000" algn="tl">
                  <a:srgbClr val="C0C0C0"/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cs typeface="华康海报体W12"/>
            </a:endParaRPr>
          </a:p>
        </p:txBody>
      </p:sp>
      <p:sp>
        <p:nvSpPr>
          <p:cNvPr id="29" name="TextBox 12"/>
          <p:cNvSpPr txBox="1">
            <a:spLocks noChangeArrowheads="1"/>
          </p:cNvSpPr>
          <p:nvPr/>
        </p:nvSpPr>
        <p:spPr bwMode="auto">
          <a:xfrm>
            <a:off x="3275856" y="404581"/>
            <a:ext cx="3192326" cy="5616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3200" b="1" dirty="0">
                <a:latin typeface="宋体" panose="02010600030101010101" pitchFamily="2" charset="-122"/>
              </a:rPr>
              <a:t>2.</a:t>
            </a:r>
            <a:r>
              <a:rPr lang="zh-CN" altLang="en-US" sz="3200" b="1" dirty="0">
                <a:latin typeface="宋体" panose="02010600030101010101" pitchFamily="2" charset="-122"/>
              </a:rPr>
              <a:t>统计图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395536" y="913688"/>
            <a:ext cx="828092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E6482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条形统计图能够清楚地表示数量的多少，所以选择条形统计图来表示</a:t>
            </a:r>
            <a:r>
              <a:rPr lang="en-US" altLang="zh-CN" sz="2400" b="1" dirty="0">
                <a:solidFill>
                  <a:srgbClr val="E6482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2050</a:t>
            </a:r>
            <a:r>
              <a:rPr lang="zh-CN" altLang="en-US" sz="2400" b="1" dirty="0">
                <a:solidFill>
                  <a:srgbClr val="E6482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年世界各洲人口预测数量比较合适。</a:t>
            </a:r>
            <a:endParaRPr lang="zh-CN" altLang="en-US" sz="2400" b="1" dirty="0">
              <a:solidFill>
                <a:srgbClr val="E64823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31" name="Object 1025"/>
          <p:cNvGraphicFramePr>
            <a:graphicFrameLocks noChangeAspect="1"/>
          </p:cNvGraphicFramePr>
          <p:nvPr/>
        </p:nvGraphicFramePr>
        <p:xfrm>
          <a:off x="2375282" y="2126041"/>
          <a:ext cx="3906473" cy="260594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6" name="图表" r:id="rId2" imgW="8140700" imgH="5435600" progId="MSGraph.Chart.8">
                  <p:embed followColorScheme="full"/>
                </p:oleObj>
              </mc:Choice>
              <mc:Fallback>
                <p:oleObj name="图表" r:id="rId2" imgW="8140700" imgH="5435600" progId="MSGraph.Chart.8">
                  <p:embed followColorScheme="full"/>
                  <p:pic>
                    <p:nvPicPr>
                      <p:cNvPr id="0" name="图片 103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75282" y="2126041"/>
                        <a:ext cx="3906473" cy="2605949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2" name="Text Box 6"/>
          <p:cNvSpPr txBox="1">
            <a:spLocks noChangeArrowheads="1"/>
          </p:cNvSpPr>
          <p:nvPr/>
        </p:nvSpPr>
        <p:spPr bwMode="auto">
          <a:xfrm>
            <a:off x="2195736" y="1749069"/>
            <a:ext cx="4756264" cy="36933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 eaLnBrk="1" hangingPunct="1"/>
            <a:r>
              <a:rPr lang="en-US" altLang="zh-CN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2050</a:t>
            </a:r>
            <a:r>
              <a:rPr lang="zh-CN" altLang="en-US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年世界各洲人口预测数量情况统计图</a:t>
            </a:r>
            <a:endParaRPr lang="zh-CN" altLang="en-US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Text Box 6"/>
          <p:cNvSpPr txBox="1">
            <a:spLocks noChangeArrowheads="1"/>
          </p:cNvSpPr>
          <p:nvPr/>
        </p:nvSpPr>
        <p:spPr bwMode="auto">
          <a:xfrm>
            <a:off x="5054206" y="2036648"/>
            <a:ext cx="1512094" cy="33855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 eaLnBrk="1" hangingPunct="1"/>
            <a:r>
              <a:rPr lang="zh-CN" altLang="en-US" sz="16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年    月</a:t>
            </a:r>
            <a:endParaRPr lang="zh-CN" altLang="en-US" sz="16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OleChart spid="31" grpId="0"/>
      <p:bldP spid="32" grpId="0"/>
      <p:bldP spid="3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3376478" y="309424"/>
            <a:ext cx="2779698" cy="5616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3200" b="1" dirty="0">
                <a:latin typeface="宋体" panose="02010600030101010101" pitchFamily="2" charset="-122"/>
              </a:rPr>
              <a:t>2.</a:t>
            </a:r>
            <a:r>
              <a:rPr lang="zh-CN" altLang="en-US" sz="3200" b="1" dirty="0">
                <a:latin typeface="宋体" panose="02010600030101010101" pitchFamily="2" charset="-122"/>
              </a:rPr>
              <a:t>统计图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95536" y="772401"/>
            <a:ext cx="8280920" cy="13630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折线统计图不仅能够清楚地表示数量的多少，而且还可以表示数量增减的变化情况，所以选择折线统计图来表示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1957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年～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2050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年世界人口变化预测情况比较合适。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15" name="Object 1024"/>
          <p:cNvGraphicFramePr>
            <a:graphicFrameLocks noChangeAspect="1"/>
          </p:cNvGraphicFramePr>
          <p:nvPr/>
        </p:nvGraphicFramePr>
        <p:xfrm>
          <a:off x="2303860" y="2463404"/>
          <a:ext cx="4320778" cy="242530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70" name="图表" r:id="rId1" imgW="8140700" imgH="5435600" progId="MSGraph.Chart.8">
                  <p:embed followColorScheme="full"/>
                </p:oleObj>
              </mc:Choice>
              <mc:Fallback>
                <p:oleObj name="图表" r:id="rId1" imgW="8140700" imgH="5435600" progId="MSGraph.Chart.8">
                  <p:embed followColorScheme="full"/>
                  <p:pic>
                    <p:nvPicPr>
                      <p:cNvPr id="0" name="图片 205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03860" y="2463404"/>
                        <a:ext cx="4320778" cy="242530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Text Box 4"/>
          <p:cNvSpPr txBox="1">
            <a:spLocks noChangeArrowheads="1"/>
          </p:cNvSpPr>
          <p:nvPr/>
        </p:nvSpPr>
        <p:spPr bwMode="auto">
          <a:xfrm>
            <a:off x="2267744" y="2139702"/>
            <a:ext cx="4824536" cy="36933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zh-CN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1957</a:t>
            </a:r>
            <a:r>
              <a:rPr lang="zh-CN" altLang="en-US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～</a:t>
            </a:r>
            <a:r>
              <a:rPr lang="en-US" altLang="zh-CN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2050</a:t>
            </a:r>
            <a:r>
              <a:rPr lang="zh-CN" altLang="en-US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年世界人口变化预测情况统计图。</a:t>
            </a:r>
            <a:endParaRPr lang="en-US" altLang="zh-CN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OleChart spid="15" grpId="0"/>
      <p:bldP spid="1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TextBox 12"/>
          <p:cNvSpPr txBox="1">
            <a:spLocks noChangeArrowheads="1"/>
          </p:cNvSpPr>
          <p:nvPr/>
        </p:nvSpPr>
        <p:spPr bwMode="auto">
          <a:xfrm>
            <a:off x="3592503" y="424595"/>
            <a:ext cx="2563673" cy="5616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3200" b="1">
                <a:latin typeface="+mn-ea"/>
                <a:ea typeface="+mn-ea"/>
              </a:rPr>
              <a:t>2.</a:t>
            </a:r>
            <a:r>
              <a:rPr lang="zh-CN" altLang="en-US" sz="3200" b="1">
                <a:latin typeface="+mn-ea"/>
                <a:ea typeface="+mn-ea"/>
              </a:rPr>
              <a:t>统计图</a:t>
            </a:r>
            <a:endParaRPr lang="zh-CN" altLang="en-US" sz="3200" b="1" dirty="0">
              <a:latin typeface="+mn-ea"/>
              <a:ea typeface="+mn-ea"/>
            </a:endParaRPr>
          </a:p>
        </p:txBody>
      </p:sp>
      <p:grpSp>
        <p:nvGrpSpPr>
          <p:cNvPr id="63" name="Group 16"/>
          <p:cNvGrpSpPr/>
          <p:nvPr/>
        </p:nvGrpSpPr>
        <p:grpSpPr bwMode="auto">
          <a:xfrm>
            <a:off x="2654794" y="1993600"/>
            <a:ext cx="3643338" cy="2594374"/>
            <a:chOff x="2789" y="75"/>
            <a:chExt cx="2858" cy="1999"/>
          </a:xfrm>
        </p:grpSpPr>
        <p:pic>
          <p:nvPicPr>
            <p:cNvPr id="64" name="Picture 17" descr="PP211C1"/>
            <p:cNvPicPr>
              <a:picLocks noChangeAspect="1" noChangeArrowheads="1"/>
            </p:cNvPicPr>
            <p:nvPr/>
          </p:nvPicPr>
          <p:blipFill>
            <a:blip r:embed="rId1"/>
            <a:srcRect/>
            <a:stretch>
              <a:fillRect/>
            </a:stretch>
          </p:blipFill>
          <p:spPr bwMode="auto">
            <a:xfrm>
              <a:off x="2789" y="75"/>
              <a:ext cx="2858" cy="1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5" name="Text Box 18"/>
            <p:cNvSpPr txBox="1">
              <a:spLocks noChangeArrowheads="1"/>
            </p:cNvSpPr>
            <p:nvPr/>
          </p:nvSpPr>
          <p:spPr bwMode="auto">
            <a:xfrm>
              <a:off x="3198" y="1026"/>
              <a:ext cx="861" cy="26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1" hangingPunct="1">
                <a:spcBef>
                  <a:spcPct val="50000"/>
                </a:spcBef>
              </a:pPr>
              <a:r>
                <a:rPr lang="en-US" altLang="zh-CN" sz="16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60.5%</a:t>
              </a:r>
              <a:endParaRPr lang="en-US" altLang="zh-CN" sz="16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6" name="Text Box 19"/>
            <p:cNvSpPr txBox="1">
              <a:spLocks noChangeArrowheads="1"/>
            </p:cNvSpPr>
            <p:nvPr/>
          </p:nvSpPr>
          <p:spPr bwMode="auto">
            <a:xfrm>
              <a:off x="3882" y="488"/>
              <a:ext cx="681" cy="26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1" hangingPunct="1">
                <a:spcBef>
                  <a:spcPct val="50000"/>
                </a:spcBef>
              </a:pPr>
              <a:r>
                <a:rPr lang="en-US" altLang="zh-CN" sz="16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12.5%</a:t>
              </a:r>
              <a:endParaRPr lang="en-US" altLang="zh-CN" sz="16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7" name="Text Box 20"/>
            <p:cNvSpPr txBox="1">
              <a:spLocks noChangeArrowheads="1"/>
            </p:cNvSpPr>
            <p:nvPr/>
          </p:nvSpPr>
          <p:spPr bwMode="auto">
            <a:xfrm>
              <a:off x="4059" y="882"/>
              <a:ext cx="771" cy="26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1" hangingPunct="1">
                <a:spcBef>
                  <a:spcPct val="50000"/>
                </a:spcBef>
              </a:pPr>
              <a:r>
                <a:rPr lang="en-US" altLang="zh-CN" sz="1600" b="1">
                  <a:latin typeface="楷体" panose="02010609060101010101" pitchFamily="49" charset="-122"/>
                  <a:ea typeface="楷体" panose="02010609060101010101" pitchFamily="49" charset="-122"/>
                </a:rPr>
                <a:t>12.9%</a:t>
              </a:r>
              <a:endParaRPr lang="en-US" altLang="zh-CN" sz="16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8" name="Text Box 21"/>
            <p:cNvSpPr txBox="1">
              <a:spLocks noChangeArrowheads="1"/>
            </p:cNvSpPr>
            <p:nvPr/>
          </p:nvSpPr>
          <p:spPr bwMode="auto">
            <a:xfrm>
              <a:off x="4332" y="1170"/>
              <a:ext cx="498" cy="26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1" hangingPunct="1">
                <a:spcBef>
                  <a:spcPct val="50000"/>
                </a:spcBef>
              </a:pPr>
              <a:r>
                <a:rPr lang="en-US" altLang="zh-CN" sz="1600" b="1">
                  <a:latin typeface="楷体" panose="02010609060101010101" pitchFamily="49" charset="-122"/>
                  <a:ea typeface="楷体" panose="02010609060101010101" pitchFamily="49" charset="-122"/>
                </a:rPr>
                <a:t>8%</a:t>
              </a:r>
              <a:endParaRPr lang="en-US" altLang="zh-CN" sz="16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9" name="Text Box 22"/>
            <p:cNvSpPr txBox="1">
              <a:spLocks noChangeArrowheads="1"/>
            </p:cNvSpPr>
            <p:nvPr/>
          </p:nvSpPr>
          <p:spPr bwMode="auto">
            <a:xfrm>
              <a:off x="4484" y="1546"/>
              <a:ext cx="748" cy="26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1" hangingPunct="1">
                <a:spcBef>
                  <a:spcPct val="50000"/>
                </a:spcBef>
              </a:pPr>
              <a:r>
                <a:rPr lang="en-US" altLang="zh-CN" sz="1600" b="1">
                  <a:latin typeface="楷体" panose="02010609060101010101" pitchFamily="49" charset="-122"/>
                  <a:ea typeface="楷体" panose="02010609060101010101" pitchFamily="49" charset="-122"/>
                </a:rPr>
                <a:t>5.6%</a:t>
              </a:r>
              <a:endParaRPr lang="en-US" altLang="zh-CN" sz="16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70" name="Line 23"/>
            <p:cNvSpPr>
              <a:spLocks noChangeShapeType="1"/>
            </p:cNvSpPr>
            <p:nvPr/>
          </p:nvSpPr>
          <p:spPr bwMode="auto">
            <a:xfrm>
              <a:off x="4559" y="1458"/>
              <a:ext cx="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tailEnd type="triangl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" name="Line 24"/>
            <p:cNvSpPr>
              <a:spLocks noChangeShapeType="1"/>
            </p:cNvSpPr>
            <p:nvPr/>
          </p:nvSpPr>
          <p:spPr bwMode="auto">
            <a:xfrm>
              <a:off x="4445" y="1491"/>
              <a:ext cx="227" cy="12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tailEnd type="triangl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" name="Line 25"/>
            <p:cNvSpPr>
              <a:spLocks noChangeShapeType="1"/>
            </p:cNvSpPr>
            <p:nvPr/>
          </p:nvSpPr>
          <p:spPr bwMode="auto">
            <a:xfrm>
              <a:off x="4445" y="1616"/>
              <a:ext cx="136" cy="25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tailEnd type="triangl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3" name="Text Box 26"/>
            <p:cNvSpPr txBox="1">
              <a:spLocks noChangeArrowheads="1"/>
            </p:cNvSpPr>
            <p:nvPr/>
          </p:nvSpPr>
          <p:spPr bwMode="auto">
            <a:xfrm>
              <a:off x="4456" y="1786"/>
              <a:ext cx="748" cy="26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eaLnBrk="1" hangingPunct="1">
                <a:spcBef>
                  <a:spcPct val="50000"/>
                </a:spcBef>
              </a:pPr>
              <a:r>
                <a:rPr lang="en-US" altLang="zh-CN" sz="1600" b="1">
                  <a:latin typeface="楷体" panose="02010609060101010101" pitchFamily="49" charset="-122"/>
                  <a:ea typeface="楷体" panose="02010609060101010101" pitchFamily="49" charset="-122"/>
                </a:rPr>
                <a:t>0.5%</a:t>
              </a:r>
              <a:endParaRPr lang="en-US" altLang="zh-CN" sz="16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75" name="矩形 74"/>
          <p:cNvSpPr/>
          <p:nvPr/>
        </p:nvSpPr>
        <p:spPr>
          <a:xfrm>
            <a:off x="395536" y="1025406"/>
            <a:ext cx="835292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扇形统计图能够清楚地表示出部分与总体的关系，所以选择扇形统计图来表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2050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年世界人口分布预测情况比较合适。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TextBox 12"/>
          <p:cNvSpPr txBox="1">
            <a:spLocks noChangeArrowheads="1"/>
          </p:cNvSpPr>
          <p:nvPr/>
        </p:nvSpPr>
        <p:spPr bwMode="auto">
          <a:xfrm>
            <a:off x="3551524" y="285137"/>
            <a:ext cx="2676660" cy="500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2800" b="1" dirty="0">
                <a:solidFill>
                  <a:prstClr val="black"/>
                </a:solidFill>
                <a:latin typeface="宋体" panose="02010600030101010101" pitchFamily="2" charset="-122"/>
              </a:rPr>
              <a:t>3.</a:t>
            </a:r>
            <a:r>
              <a:rPr lang="zh-CN" altLang="en-US" sz="2800" b="1" dirty="0">
                <a:solidFill>
                  <a:prstClr val="black"/>
                </a:solidFill>
                <a:latin typeface="宋体" panose="02010600030101010101" pitchFamily="2" charset="-122"/>
              </a:rPr>
              <a:t>统计量</a:t>
            </a:r>
            <a:endParaRPr lang="zh-CN" altLang="en-US" sz="2800" b="1" dirty="0">
              <a:solidFill>
                <a:prstClr val="black"/>
              </a:solidFill>
              <a:latin typeface="宋体" panose="02010600030101010101" pitchFamily="2" charset="-122"/>
            </a:endParaRPr>
          </a:p>
        </p:txBody>
      </p:sp>
      <p:sp>
        <p:nvSpPr>
          <p:cNvPr id="21" name="Text Box 4"/>
          <p:cNvSpPr txBox="1">
            <a:spLocks noChangeArrowheads="1"/>
          </p:cNvSpPr>
          <p:nvPr/>
        </p:nvSpPr>
        <p:spPr bwMode="auto">
          <a:xfrm>
            <a:off x="2459550" y="841384"/>
            <a:ext cx="6414522" cy="836126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lnSpc>
                <a:spcPts val="2880"/>
              </a:lnSpc>
            </a:pP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一组数据的和除以这组数据的个数所得的商叫做这组数据的平均数。一组数据只有一个平均数。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39061" y="856665"/>
            <a:ext cx="106952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平均数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Rectangle 8"/>
          <p:cNvSpPr>
            <a:spLocks noChangeArrowheads="1"/>
          </p:cNvSpPr>
          <p:nvPr/>
        </p:nvSpPr>
        <p:spPr bwMode="auto">
          <a:xfrm>
            <a:off x="2627784" y="1622614"/>
            <a:ext cx="5352747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代表一组数据的平均值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40000"/>
              </a:lnSpc>
            </a:pPr>
            <a:r>
              <a:rPr lang="zh-CN" altLang="en-US" sz="2000" b="1" dirty="0">
                <a:solidFill>
                  <a:schemeClr val="accent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① 移多补</a:t>
            </a:r>
            <a:r>
              <a:rPr lang="zh-CN" altLang="en-US" sz="2000" b="1" dirty="0" smtClean="0">
                <a:solidFill>
                  <a:schemeClr val="accent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少    ② </a:t>
            </a:r>
            <a:r>
              <a:rPr lang="zh-CN" altLang="en-US" sz="2000" b="1" dirty="0">
                <a:solidFill>
                  <a:schemeClr val="accent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平均数</a:t>
            </a:r>
            <a:r>
              <a:rPr lang="en-US" altLang="zh-CN" sz="2000" b="1" dirty="0">
                <a:solidFill>
                  <a:schemeClr val="accent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en-US" sz="2000" b="1" dirty="0">
                <a:solidFill>
                  <a:schemeClr val="accent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总数量</a:t>
            </a:r>
            <a:r>
              <a:rPr lang="en-US" altLang="zh-CN" sz="2000" b="1" dirty="0">
                <a:solidFill>
                  <a:schemeClr val="accent2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÷</a:t>
            </a:r>
            <a:r>
              <a:rPr lang="zh-CN" altLang="en-US" sz="2000" b="1" dirty="0">
                <a:solidFill>
                  <a:schemeClr val="accent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总份数 </a:t>
            </a:r>
            <a:endParaRPr lang="zh-CN" altLang="en-US" sz="2000" b="1" dirty="0">
              <a:solidFill>
                <a:schemeClr val="accent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Rectangle 12"/>
          <p:cNvSpPr>
            <a:spLocks noChangeArrowheads="1"/>
          </p:cNvSpPr>
          <p:nvPr/>
        </p:nvSpPr>
        <p:spPr bwMode="auto">
          <a:xfrm>
            <a:off x="837776" y="1517664"/>
            <a:ext cx="1685077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r>
              <a:rPr lang="zh-CN" altLang="en-US" b="1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（总体水平）</a:t>
            </a:r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1183625" y="2561266"/>
            <a:ext cx="106952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中位数</a:t>
            </a:r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Rectangle 11"/>
          <p:cNvSpPr>
            <a:spLocks noChangeArrowheads="1"/>
          </p:cNvSpPr>
          <p:nvPr/>
        </p:nvSpPr>
        <p:spPr bwMode="auto">
          <a:xfrm>
            <a:off x="2418500" y="2603688"/>
            <a:ext cx="5088252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有序排列的一组数据中最中间的那个数据。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Rectangle 13"/>
          <p:cNvSpPr>
            <a:spLocks noChangeArrowheads="1"/>
          </p:cNvSpPr>
          <p:nvPr/>
        </p:nvSpPr>
        <p:spPr bwMode="auto">
          <a:xfrm>
            <a:off x="936402" y="3211709"/>
            <a:ext cx="1685077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r>
              <a:rPr lang="zh-CN" altLang="en-US" b="1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（一般水平）</a:t>
            </a:r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Rectangle 14"/>
          <p:cNvSpPr>
            <a:spLocks noChangeArrowheads="1"/>
          </p:cNvSpPr>
          <p:nvPr/>
        </p:nvSpPr>
        <p:spPr bwMode="auto">
          <a:xfrm>
            <a:off x="2549047" y="2959760"/>
            <a:ext cx="4717958" cy="8099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b="1" dirty="0">
                <a:solidFill>
                  <a:schemeClr val="accent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奇数个数据：直接找“最中间”的一个数。</a:t>
            </a:r>
            <a:endParaRPr lang="zh-CN" altLang="en-US" b="1" dirty="0">
              <a:solidFill>
                <a:schemeClr val="accent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40000"/>
              </a:lnSpc>
            </a:pPr>
            <a:r>
              <a:rPr lang="zh-CN" altLang="en-US" b="1" dirty="0">
                <a:solidFill>
                  <a:schemeClr val="accent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偶数个数据：最中间的那两个数的平均数。</a:t>
            </a:r>
            <a:endParaRPr lang="zh-CN" altLang="en-US" b="1" dirty="0">
              <a:solidFill>
                <a:schemeClr val="accent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1338919" y="3837803"/>
            <a:ext cx="106952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众数</a:t>
            </a:r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Rectangle 16"/>
          <p:cNvSpPr>
            <a:spLocks noChangeArrowheads="1"/>
          </p:cNvSpPr>
          <p:nvPr/>
        </p:nvSpPr>
        <p:spPr bwMode="auto">
          <a:xfrm>
            <a:off x="2522852" y="3838858"/>
            <a:ext cx="6369627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一组数据中出现次数最多的那个数据。一组数据中的众数可以有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个，也可能有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个以上或没有。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" name="Rectangle 17"/>
          <p:cNvSpPr>
            <a:spLocks noChangeArrowheads="1"/>
          </p:cNvSpPr>
          <p:nvPr/>
        </p:nvSpPr>
        <p:spPr bwMode="auto">
          <a:xfrm>
            <a:off x="933352" y="4395242"/>
            <a:ext cx="1800493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r>
              <a:rPr lang="zh-CN" altLang="en-US" b="1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（集中趋势</a:t>
            </a:r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b="1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KSO_Shape"/>
          <p:cNvSpPr/>
          <p:nvPr/>
        </p:nvSpPr>
        <p:spPr>
          <a:xfrm rot="5400000">
            <a:off x="1527834" y="1295920"/>
            <a:ext cx="365305" cy="134578"/>
          </a:xfrm>
          <a:custGeom>
            <a:avLst/>
            <a:gdLst>
              <a:gd name="connsiteX0" fmla="*/ 2226629 w 7382320"/>
              <a:gd name="connsiteY0" fmla="*/ 1008112 h 3528392"/>
              <a:gd name="connsiteX1" fmla="*/ 3470622 w 7382320"/>
              <a:gd name="connsiteY1" fmla="*/ 1008112 h 3528392"/>
              <a:gd name="connsiteX2" fmla="*/ 3470622 w 7382320"/>
              <a:gd name="connsiteY2" fmla="*/ 2520280 h 3528392"/>
              <a:gd name="connsiteX3" fmla="*/ 2226629 w 7382320"/>
              <a:gd name="connsiteY3" fmla="*/ 2520280 h 3528392"/>
              <a:gd name="connsiteX4" fmla="*/ 887362 w 7382320"/>
              <a:gd name="connsiteY4" fmla="*/ 1008112 h 3528392"/>
              <a:gd name="connsiteX5" fmla="*/ 1843323 w 7382320"/>
              <a:gd name="connsiteY5" fmla="*/ 1008112 h 3528392"/>
              <a:gd name="connsiteX6" fmla="*/ 1843323 w 7382320"/>
              <a:gd name="connsiteY6" fmla="*/ 2520280 h 3528392"/>
              <a:gd name="connsiteX7" fmla="*/ 887362 w 7382320"/>
              <a:gd name="connsiteY7" fmla="*/ 2520280 h 3528392"/>
              <a:gd name="connsiteX8" fmla="*/ 0 w 7382320"/>
              <a:gd name="connsiteY8" fmla="*/ 1008112 h 3528392"/>
              <a:gd name="connsiteX9" fmla="*/ 504056 w 7382320"/>
              <a:gd name="connsiteY9" fmla="*/ 1008112 h 3528392"/>
              <a:gd name="connsiteX10" fmla="*/ 504056 w 7382320"/>
              <a:gd name="connsiteY10" fmla="*/ 2520280 h 3528392"/>
              <a:gd name="connsiteX11" fmla="*/ 0 w 7382320"/>
              <a:gd name="connsiteY11" fmla="*/ 2520280 h 3528392"/>
              <a:gd name="connsiteX12" fmla="*/ 5222080 w 7382320"/>
              <a:gd name="connsiteY12" fmla="*/ 0 h 3528392"/>
              <a:gd name="connsiteX13" fmla="*/ 7382320 w 7382320"/>
              <a:gd name="connsiteY13" fmla="*/ 1764196 h 3528392"/>
              <a:gd name="connsiteX14" fmla="*/ 5222080 w 7382320"/>
              <a:gd name="connsiteY14" fmla="*/ 3528392 h 3528392"/>
              <a:gd name="connsiteX15" fmla="*/ 5222080 w 7382320"/>
              <a:gd name="connsiteY15" fmla="*/ 2520280 h 3528392"/>
              <a:gd name="connsiteX16" fmla="*/ 3853928 w 7382320"/>
              <a:gd name="connsiteY16" fmla="*/ 2520280 h 3528392"/>
              <a:gd name="connsiteX17" fmla="*/ 3853928 w 7382320"/>
              <a:gd name="connsiteY17" fmla="*/ 1008112 h 3528392"/>
              <a:gd name="connsiteX18" fmla="*/ 5222080 w 7382320"/>
              <a:gd name="connsiteY18" fmla="*/ 1008112 h 3528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7382320" h="3528392">
                <a:moveTo>
                  <a:pt x="2226629" y="1008112"/>
                </a:moveTo>
                <a:lnTo>
                  <a:pt x="3470622" y="1008112"/>
                </a:lnTo>
                <a:lnTo>
                  <a:pt x="3470622" y="2520280"/>
                </a:lnTo>
                <a:lnTo>
                  <a:pt x="2226629" y="2520280"/>
                </a:lnTo>
                <a:close/>
                <a:moveTo>
                  <a:pt x="887362" y="1008112"/>
                </a:moveTo>
                <a:lnTo>
                  <a:pt x="1843323" y="1008112"/>
                </a:lnTo>
                <a:lnTo>
                  <a:pt x="1843323" y="2520280"/>
                </a:lnTo>
                <a:lnTo>
                  <a:pt x="887362" y="2520280"/>
                </a:lnTo>
                <a:close/>
                <a:moveTo>
                  <a:pt x="0" y="1008112"/>
                </a:moveTo>
                <a:lnTo>
                  <a:pt x="504056" y="1008112"/>
                </a:lnTo>
                <a:lnTo>
                  <a:pt x="504056" y="2520280"/>
                </a:lnTo>
                <a:lnTo>
                  <a:pt x="0" y="2520280"/>
                </a:lnTo>
                <a:close/>
                <a:moveTo>
                  <a:pt x="5222080" y="0"/>
                </a:moveTo>
                <a:lnTo>
                  <a:pt x="7382320" y="1764196"/>
                </a:lnTo>
                <a:lnTo>
                  <a:pt x="5222080" y="3528392"/>
                </a:lnTo>
                <a:lnTo>
                  <a:pt x="5222080" y="2520280"/>
                </a:lnTo>
                <a:lnTo>
                  <a:pt x="3853928" y="2520280"/>
                </a:lnTo>
                <a:lnTo>
                  <a:pt x="3853928" y="1008112"/>
                </a:lnTo>
                <a:lnTo>
                  <a:pt x="5222080" y="1008112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b="1">
              <a:solidFill>
                <a:srgbClr val="FFFFFF"/>
              </a:solidFill>
            </a:endParaRPr>
          </a:p>
        </p:txBody>
      </p:sp>
      <p:sp>
        <p:nvSpPr>
          <p:cNvPr id="53" name="KSO_Shape"/>
          <p:cNvSpPr/>
          <p:nvPr/>
        </p:nvSpPr>
        <p:spPr>
          <a:xfrm rot="5400000">
            <a:off x="1490627" y="2961768"/>
            <a:ext cx="365305" cy="134578"/>
          </a:xfrm>
          <a:custGeom>
            <a:avLst/>
            <a:gdLst>
              <a:gd name="connsiteX0" fmla="*/ 2226629 w 7382320"/>
              <a:gd name="connsiteY0" fmla="*/ 1008112 h 3528392"/>
              <a:gd name="connsiteX1" fmla="*/ 3470622 w 7382320"/>
              <a:gd name="connsiteY1" fmla="*/ 1008112 h 3528392"/>
              <a:gd name="connsiteX2" fmla="*/ 3470622 w 7382320"/>
              <a:gd name="connsiteY2" fmla="*/ 2520280 h 3528392"/>
              <a:gd name="connsiteX3" fmla="*/ 2226629 w 7382320"/>
              <a:gd name="connsiteY3" fmla="*/ 2520280 h 3528392"/>
              <a:gd name="connsiteX4" fmla="*/ 887362 w 7382320"/>
              <a:gd name="connsiteY4" fmla="*/ 1008112 h 3528392"/>
              <a:gd name="connsiteX5" fmla="*/ 1843323 w 7382320"/>
              <a:gd name="connsiteY5" fmla="*/ 1008112 h 3528392"/>
              <a:gd name="connsiteX6" fmla="*/ 1843323 w 7382320"/>
              <a:gd name="connsiteY6" fmla="*/ 2520280 h 3528392"/>
              <a:gd name="connsiteX7" fmla="*/ 887362 w 7382320"/>
              <a:gd name="connsiteY7" fmla="*/ 2520280 h 3528392"/>
              <a:gd name="connsiteX8" fmla="*/ 0 w 7382320"/>
              <a:gd name="connsiteY8" fmla="*/ 1008112 h 3528392"/>
              <a:gd name="connsiteX9" fmla="*/ 504056 w 7382320"/>
              <a:gd name="connsiteY9" fmla="*/ 1008112 h 3528392"/>
              <a:gd name="connsiteX10" fmla="*/ 504056 w 7382320"/>
              <a:gd name="connsiteY10" fmla="*/ 2520280 h 3528392"/>
              <a:gd name="connsiteX11" fmla="*/ 0 w 7382320"/>
              <a:gd name="connsiteY11" fmla="*/ 2520280 h 3528392"/>
              <a:gd name="connsiteX12" fmla="*/ 5222080 w 7382320"/>
              <a:gd name="connsiteY12" fmla="*/ 0 h 3528392"/>
              <a:gd name="connsiteX13" fmla="*/ 7382320 w 7382320"/>
              <a:gd name="connsiteY13" fmla="*/ 1764196 h 3528392"/>
              <a:gd name="connsiteX14" fmla="*/ 5222080 w 7382320"/>
              <a:gd name="connsiteY14" fmla="*/ 3528392 h 3528392"/>
              <a:gd name="connsiteX15" fmla="*/ 5222080 w 7382320"/>
              <a:gd name="connsiteY15" fmla="*/ 2520280 h 3528392"/>
              <a:gd name="connsiteX16" fmla="*/ 3853928 w 7382320"/>
              <a:gd name="connsiteY16" fmla="*/ 2520280 h 3528392"/>
              <a:gd name="connsiteX17" fmla="*/ 3853928 w 7382320"/>
              <a:gd name="connsiteY17" fmla="*/ 1008112 h 3528392"/>
              <a:gd name="connsiteX18" fmla="*/ 5222080 w 7382320"/>
              <a:gd name="connsiteY18" fmla="*/ 1008112 h 3528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7382320" h="3528392">
                <a:moveTo>
                  <a:pt x="2226629" y="1008112"/>
                </a:moveTo>
                <a:lnTo>
                  <a:pt x="3470622" y="1008112"/>
                </a:lnTo>
                <a:lnTo>
                  <a:pt x="3470622" y="2520280"/>
                </a:lnTo>
                <a:lnTo>
                  <a:pt x="2226629" y="2520280"/>
                </a:lnTo>
                <a:close/>
                <a:moveTo>
                  <a:pt x="887362" y="1008112"/>
                </a:moveTo>
                <a:lnTo>
                  <a:pt x="1843323" y="1008112"/>
                </a:lnTo>
                <a:lnTo>
                  <a:pt x="1843323" y="2520280"/>
                </a:lnTo>
                <a:lnTo>
                  <a:pt x="887362" y="2520280"/>
                </a:lnTo>
                <a:close/>
                <a:moveTo>
                  <a:pt x="0" y="1008112"/>
                </a:moveTo>
                <a:lnTo>
                  <a:pt x="504056" y="1008112"/>
                </a:lnTo>
                <a:lnTo>
                  <a:pt x="504056" y="2520280"/>
                </a:lnTo>
                <a:lnTo>
                  <a:pt x="0" y="2520280"/>
                </a:lnTo>
                <a:close/>
                <a:moveTo>
                  <a:pt x="5222080" y="0"/>
                </a:moveTo>
                <a:lnTo>
                  <a:pt x="7382320" y="1764196"/>
                </a:lnTo>
                <a:lnTo>
                  <a:pt x="5222080" y="3528392"/>
                </a:lnTo>
                <a:lnTo>
                  <a:pt x="5222080" y="2520280"/>
                </a:lnTo>
                <a:lnTo>
                  <a:pt x="3853928" y="2520280"/>
                </a:lnTo>
                <a:lnTo>
                  <a:pt x="3853928" y="1008112"/>
                </a:lnTo>
                <a:lnTo>
                  <a:pt x="5222080" y="1008112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b="1">
              <a:solidFill>
                <a:srgbClr val="FFFFFF"/>
              </a:solidFill>
            </a:endParaRPr>
          </a:p>
        </p:txBody>
      </p:sp>
      <p:sp>
        <p:nvSpPr>
          <p:cNvPr id="54" name="KSO_Shape"/>
          <p:cNvSpPr/>
          <p:nvPr/>
        </p:nvSpPr>
        <p:spPr>
          <a:xfrm rot="5400000">
            <a:off x="1527833" y="4243400"/>
            <a:ext cx="365305" cy="134578"/>
          </a:xfrm>
          <a:custGeom>
            <a:avLst/>
            <a:gdLst>
              <a:gd name="connsiteX0" fmla="*/ 2226629 w 7382320"/>
              <a:gd name="connsiteY0" fmla="*/ 1008112 h 3528392"/>
              <a:gd name="connsiteX1" fmla="*/ 3470622 w 7382320"/>
              <a:gd name="connsiteY1" fmla="*/ 1008112 h 3528392"/>
              <a:gd name="connsiteX2" fmla="*/ 3470622 w 7382320"/>
              <a:gd name="connsiteY2" fmla="*/ 2520280 h 3528392"/>
              <a:gd name="connsiteX3" fmla="*/ 2226629 w 7382320"/>
              <a:gd name="connsiteY3" fmla="*/ 2520280 h 3528392"/>
              <a:gd name="connsiteX4" fmla="*/ 887362 w 7382320"/>
              <a:gd name="connsiteY4" fmla="*/ 1008112 h 3528392"/>
              <a:gd name="connsiteX5" fmla="*/ 1843323 w 7382320"/>
              <a:gd name="connsiteY5" fmla="*/ 1008112 h 3528392"/>
              <a:gd name="connsiteX6" fmla="*/ 1843323 w 7382320"/>
              <a:gd name="connsiteY6" fmla="*/ 2520280 h 3528392"/>
              <a:gd name="connsiteX7" fmla="*/ 887362 w 7382320"/>
              <a:gd name="connsiteY7" fmla="*/ 2520280 h 3528392"/>
              <a:gd name="connsiteX8" fmla="*/ 0 w 7382320"/>
              <a:gd name="connsiteY8" fmla="*/ 1008112 h 3528392"/>
              <a:gd name="connsiteX9" fmla="*/ 504056 w 7382320"/>
              <a:gd name="connsiteY9" fmla="*/ 1008112 h 3528392"/>
              <a:gd name="connsiteX10" fmla="*/ 504056 w 7382320"/>
              <a:gd name="connsiteY10" fmla="*/ 2520280 h 3528392"/>
              <a:gd name="connsiteX11" fmla="*/ 0 w 7382320"/>
              <a:gd name="connsiteY11" fmla="*/ 2520280 h 3528392"/>
              <a:gd name="connsiteX12" fmla="*/ 5222080 w 7382320"/>
              <a:gd name="connsiteY12" fmla="*/ 0 h 3528392"/>
              <a:gd name="connsiteX13" fmla="*/ 7382320 w 7382320"/>
              <a:gd name="connsiteY13" fmla="*/ 1764196 h 3528392"/>
              <a:gd name="connsiteX14" fmla="*/ 5222080 w 7382320"/>
              <a:gd name="connsiteY14" fmla="*/ 3528392 h 3528392"/>
              <a:gd name="connsiteX15" fmla="*/ 5222080 w 7382320"/>
              <a:gd name="connsiteY15" fmla="*/ 2520280 h 3528392"/>
              <a:gd name="connsiteX16" fmla="*/ 3853928 w 7382320"/>
              <a:gd name="connsiteY16" fmla="*/ 2520280 h 3528392"/>
              <a:gd name="connsiteX17" fmla="*/ 3853928 w 7382320"/>
              <a:gd name="connsiteY17" fmla="*/ 1008112 h 3528392"/>
              <a:gd name="connsiteX18" fmla="*/ 5222080 w 7382320"/>
              <a:gd name="connsiteY18" fmla="*/ 1008112 h 3528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7382320" h="3528392">
                <a:moveTo>
                  <a:pt x="2226629" y="1008112"/>
                </a:moveTo>
                <a:lnTo>
                  <a:pt x="3470622" y="1008112"/>
                </a:lnTo>
                <a:lnTo>
                  <a:pt x="3470622" y="2520280"/>
                </a:lnTo>
                <a:lnTo>
                  <a:pt x="2226629" y="2520280"/>
                </a:lnTo>
                <a:close/>
                <a:moveTo>
                  <a:pt x="887362" y="1008112"/>
                </a:moveTo>
                <a:lnTo>
                  <a:pt x="1843323" y="1008112"/>
                </a:lnTo>
                <a:lnTo>
                  <a:pt x="1843323" y="2520280"/>
                </a:lnTo>
                <a:lnTo>
                  <a:pt x="887362" y="2520280"/>
                </a:lnTo>
                <a:close/>
                <a:moveTo>
                  <a:pt x="0" y="1008112"/>
                </a:moveTo>
                <a:lnTo>
                  <a:pt x="504056" y="1008112"/>
                </a:lnTo>
                <a:lnTo>
                  <a:pt x="504056" y="2520280"/>
                </a:lnTo>
                <a:lnTo>
                  <a:pt x="0" y="2520280"/>
                </a:lnTo>
                <a:close/>
                <a:moveTo>
                  <a:pt x="5222080" y="0"/>
                </a:moveTo>
                <a:lnTo>
                  <a:pt x="7382320" y="1764196"/>
                </a:lnTo>
                <a:lnTo>
                  <a:pt x="5222080" y="3528392"/>
                </a:lnTo>
                <a:lnTo>
                  <a:pt x="5222080" y="2520280"/>
                </a:lnTo>
                <a:lnTo>
                  <a:pt x="3853928" y="2520280"/>
                </a:lnTo>
                <a:lnTo>
                  <a:pt x="3853928" y="1008112"/>
                </a:lnTo>
                <a:lnTo>
                  <a:pt x="5222080" y="1008112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b="1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2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2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2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2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"/>
                            </p:stCondLst>
                            <p:childTnLst>
                              <p:par>
                                <p:cTn id="6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uild="p"/>
      <p:bldP spid="2" grpId="0"/>
      <p:bldP spid="23" grpId="0"/>
      <p:bldP spid="24" grpId="0"/>
      <p:bldP spid="26" grpId="0"/>
      <p:bldP spid="27" grpId="0"/>
      <p:bldP spid="29" grpId="0"/>
      <p:bldP spid="30" grpId="0"/>
      <p:bldP spid="32" grpId="0"/>
      <p:bldP spid="33" grpId="0"/>
      <p:bldP spid="34" grpId="0"/>
      <p:bldP spid="35" grpId="0" animBg="1"/>
      <p:bldP spid="53" grpId="0" animBg="1"/>
      <p:bldP spid="5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9"/>
          <p:cNvSpPr>
            <a:spLocks noChangeArrowheads="1"/>
          </p:cNvSpPr>
          <p:nvPr/>
        </p:nvSpPr>
        <p:spPr bwMode="auto">
          <a:xfrm>
            <a:off x="1907704" y="843558"/>
            <a:ext cx="5328592" cy="52982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六（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）班同学身高、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体重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情况如下表。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36" name="Group 10"/>
          <p:cNvGraphicFramePr>
            <a:graphicFrameLocks noGrp="1"/>
          </p:cNvGraphicFramePr>
          <p:nvPr/>
        </p:nvGraphicFramePr>
        <p:xfrm>
          <a:off x="1979712" y="1563638"/>
          <a:ext cx="5217515" cy="986350"/>
        </p:xfrm>
        <a:graphic>
          <a:graphicData uri="http://schemas.openxmlformats.org/drawingml/2006/table">
            <a:tbl>
              <a:tblPr>
                <a:tableStyleId>{35758FB7-9AC5-4552-8A53-C91805E547FA}</a:tableStyleId>
              </a:tblPr>
              <a:tblGrid>
                <a:gridCol w="894994"/>
                <a:gridCol w="617503"/>
                <a:gridCol w="617503"/>
                <a:gridCol w="617503"/>
                <a:gridCol w="617503"/>
                <a:gridCol w="617503"/>
                <a:gridCol w="617503"/>
                <a:gridCol w="617503"/>
              </a:tblGrid>
              <a:tr h="4931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18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身高</a:t>
                      </a:r>
                      <a:r>
                        <a:rPr kumimoji="0" lang="en-US" altLang="zh-CN" sz="18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/m</a:t>
                      </a:r>
                      <a:endParaRPr kumimoji="0" lang="en-US" altLang="zh-CN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18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1.40</a:t>
                      </a:r>
                      <a:endParaRPr kumimoji="0" lang="en-US" altLang="zh-CN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18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1.43</a:t>
                      </a:r>
                      <a:endParaRPr kumimoji="0" lang="en-US" altLang="zh-CN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18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1.46</a:t>
                      </a:r>
                      <a:endParaRPr kumimoji="0" lang="en-US" altLang="zh-CN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18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1.49</a:t>
                      </a:r>
                      <a:endParaRPr kumimoji="0" lang="en-US" altLang="zh-CN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18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1.52</a:t>
                      </a:r>
                      <a:endParaRPr kumimoji="0" lang="en-US" altLang="zh-CN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1800" b="1" u="none" strike="noStrike" cap="none" normalizeH="0" baseline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1.55</a:t>
                      </a:r>
                      <a:endParaRPr kumimoji="0" lang="en-US" altLang="zh-CN" sz="18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18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1.58</a:t>
                      </a:r>
                      <a:endParaRPr kumimoji="0" lang="en-US" altLang="zh-CN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anchor="ctr" horzOverflow="overflow"/>
                </a:tc>
              </a:tr>
              <a:tr h="4931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18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人数</a:t>
                      </a:r>
                      <a:endParaRPr kumimoji="0" lang="zh-CN" alt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18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</a:t>
                      </a:r>
                      <a:endParaRPr kumimoji="0" lang="en-US" altLang="zh-CN" sz="1800" b="1" i="0" u="none" strike="noStrike" cap="none" normalizeH="0" baseline="0" dirty="0">
                        <a:ln>
                          <a:noFill/>
                        </a:ln>
                        <a:solidFill>
                          <a:srgbClr val="0099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18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3</a:t>
                      </a:r>
                      <a:endParaRPr kumimoji="0" lang="en-US" altLang="zh-CN" sz="1800" b="1" i="0" u="none" strike="noStrike" cap="none" normalizeH="0" baseline="0" dirty="0">
                        <a:ln>
                          <a:noFill/>
                        </a:ln>
                        <a:solidFill>
                          <a:srgbClr val="0099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18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5</a:t>
                      </a:r>
                      <a:endParaRPr kumimoji="0" lang="en-US" altLang="zh-CN" sz="1800" b="1" i="0" u="none" strike="noStrike" cap="none" normalizeH="0" baseline="0" dirty="0">
                        <a:ln>
                          <a:noFill/>
                        </a:ln>
                        <a:solidFill>
                          <a:srgbClr val="0099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18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10</a:t>
                      </a:r>
                      <a:endParaRPr kumimoji="0" lang="en-US" altLang="zh-CN" sz="1800" b="1" i="0" u="none" strike="noStrike" cap="none" normalizeH="0" baseline="0" dirty="0">
                        <a:ln>
                          <a:noFill/>
                        </a:ln>
                        <a:solidFill>
                          <a:srgbClr val="0099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18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12</a:t>
                      </a:r>
                      <a:endParaRPr kumimoji="0" lang="en-US" altLang="zh-CN" sz="1800" b="1" i="0" u="none" strike="noStrike" cap="none" normalizeH="0" baseline="0" dirty="0">
                        <a:ln>
                          <a:noFill/>
                        </a:ln>
                        <a:solidFill>
                          <a:srgbClr val="0099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18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6</a:t>
                      </a:r>
                      <a:endParaRPr kumimoji="0" lang="en-US" altLang="zh-CN" sz="1800" b="1" i="0" u="none" strike="noStrike" cap="none" normalizeH="0" baseline="0" dirty="0">
                        <a:ln>
                          <a:noFill/>
                        </a:ln>
                        <a:solidFill>
                          <a:srgbClr val="0099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18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3</a:t>
                      </a:r>
                      <a:endParaRPr kumimoji="0" lang="en-US" altLang="zh-CN" sz="1800" b="1" i="0" u="none" strike="noStrike" cap="none" normalizeH="0" baseline="0" dirty="0">
                        <a:ln>
                          <a:noFill/>
                        </a:ln>
                        <a:solidFill>
                          <a:srgbClr val="0099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anchor="ctr" horzOverflow="overflow"/>
                </a:tc>
              </a:tr>
            </a:tbl>
          </a:graphicData>
        </a:graphic>
      </p:graphicFrame>
      <p:graphicFrame>
        <p:nvGraphicFramePr>
          <p:cNvPr id="37" name="Group 39"/>
          <p:cNvGraphicFramePr>
            <a:graphicFrameLocks noGrp="1"/>
          </p:cNvGraphicFramePr>
          <p:nvPr/>
        </p:nvGraphicFramePr>
        <p:xfrm>
          <a:off x="1932508" y="2613922"/>
          <a:ext cx="5282296" cy="965940"/>
        </p:xfrm>
        <a:graphic>
          <a:graphicData uri="http://schemas.openxmlformats.org/drawingml/2006/table">
            <a:tbl>
              <a:tblPr>
                <a:tableStyleId>{08FB837D-C827-4EFA-A057-4D05807E0F7C}</a:tableStyleId>
              </a:tblPr>
              <a:tblGrid>
                <a:gridCol w="955982"/>
                <a:gridCol w="618837"/>
                <a:gridCol w="617728"/>
                <a:gridCol w="617728"/>
                <a:gridCol w="617728"/>
                <a:gridCol w="618837"/>
                <a:gridCol w="617728"/>
                <a:gridCol w="617728"/>
              </a:tblGrid>
              <a:tr h="48297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18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体重</a:t>
                      </a:r>
                      <a:r>
                        <a:rPr kumimoji="0" lang="en-US" altLang="zh-CN" sz="18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/kg</a:t>
                      </a:r>
                      <a:endParaRPr kumimoji="0" lang="en-US" altLang="zh-CN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18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30</a:t>
                      </a:r>
                      <a:endParaRPr kumimoji="0" lang="en-US" altLang="zh-CN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18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33</a:t>
                      </a:r>
                      <a:endParaRPr kumimoji="0" lang="en-US" altLang="zh-CN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18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36</a:t>
                      </a:r>
                      <a:endParaRPr kumimoji="0" lang="en-US" altLang="zh-CN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18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39</a:t>
                      </a:r>
                      <a:endParaRPr kumimoji="0" lang="en-US" altLang="zh-CN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1800" b="1" u="none" strike="noStrike" cap="none" normalizeH="0" baseline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42</a:t>
                      </a:r>
                      <a:endParaRPr kumimoji="0" lang="en-US" altLang="zh-CN" sz="18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1800" b="1" u="none" strike="noStrike" cap="none" normalizeH="0" baseline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45</a:t>
                      </a:r>
                      <a:endParaRPr kumimoji="0" lang="en-US" altLang="zh-CN" sz="18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18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48</a:t>
                      </a:r>
                      <a:endParaRPr kumimoji="0" lang="en-US" altLang="zh-CN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anchor="ctr" horzOverflow="overflow"/>
                </a:tc>
              </a:tr>
              <a:tr h="48297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18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人数</a:t>
                      </a:r>
                      <a:endParaRPr kumimoji="0" lang="zh-CN" alt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18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</a:t>
                      </a:r>
                      <a:endParaRPr kumimoji="0" lang="en-US" altLang="zh-CN" sz="1800" b="1" i="0" u="none" strike="noStrike" cap="none" normalizeH="0" baseline="0" dirty="0">
                        <a:ln>
                          <a:noFill/>
                        </a:ln>
                        <a:solidFill>
                          <a:srgbClr val="0099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18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4</a:t>
                      </a:r>
                      <a:endParaRPr kumimoji="0" lang="en-US" altLang="zh-CN" sz="1800" b="1" i="0" u="none" strike="noStrike" cap="none" normalizeH="0" baseline="0" dirty="0">
                        <a:ln>
                          <a:noFill/>
                        </a:ln>
                        <a:solidFill>
                          <a:srgbClr val="0099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18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5</a:t>
                      </a:r>
                      <a:endParaRPr kumimoji="0" lang="en-US" altLang="zh-CN" sz="1800" b="1" i="0" u="none" strike="noStrike" cap="none" normalizeH="0" baseline="0" dirty="0">
                        <a:ln>
                          <a:noFill/>
                        </a:ln>
                        <a:solidFill>
                          <a:srgbClr val="0099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18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12</a:t>
                      </a:r>
                      <a:endParaRPr kumimoji="0" lang="en-US" altLang="zh-CN" sz="1800" b="1" i="0" u="none" strike="noStrike" cap="none" normalizeH="0" baseline="0" dirty="0">
                        <a:ln>
                          <a:noFill/>
                        </a:ln>
                        <a:solidFill>
                          <a:srgbClr val="0099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18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10</a:t>
                      </a:r>
                      <a:endParaRPr kumimoji="0" lang="en-US" altLang="zh-CN" sz="1800" b="1" i="0" u="none" strike="noStrike" cap="none" normalizeH="0" baseline="0" dirty="0">
                        <a:ln>
                          <a:noFill/>
                        </a:ln>
                        <a:solidFill>
                          <a:srgbClr val="0099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18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4</a:t>
                      </a:r>
                      <a:endParaRPr kumimoji="0" lang="en-US" altLang="zh-CN" sz="1800" b="1" i="0" u="none" strike="noStrike" cap="none" normalizeH="0" baseline="0" dirty="0">
                        <a:ln>
                          <a:noFill/>
                        </a:ln>
                        <a:solidFill>
                          <a:srgbClr val="0099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18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3</a:t>
                      </a:r>
                      <a:endParaRPr kumimoji="0" lang="en-US" altLang="zh-CN" sz="1800" b="1" i="0" u="none" strike="noStrike" cap="none" normalizeH="0" baseline="0" dirty="0">
                        <a:ln>
                          <a:noFill/>
                        </a:ln>
                        <a:solidFill>
                          <a:srgbClr val="0099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anchor="ctr" horzOverflow="overflow"/>
                </a:tc>
              </a:tr>
            </a:tbl>
          </a:graphicData>
        </a:graphic>
      </p:graphicFrame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100000" l="0" r="97810">
                        <a14:foregroundMark x1="20438" y1="23684" x2="27737" y2="6578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40704" y="949904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矩形 6"/>
          <p:cNvSpPr/>
          <p:nvPr/>
        </p:nvSpPr>
        <p:spPr>
          <a:xfrm>
            <a:off x="971600" y="3790523"/>
            <a:ext cx="748883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）六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(1)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班大部分同学的身高和体重分别是多少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5364088" y="1563638"/>
            <a:ext cx="648072" cy="98635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737720" y="2591131"/>
            <a:ext cx="648072" cy="98635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7" grpId="0"/>
      <p:bldP spid="2" grpId="0" animBg="1"/>
      <p:bldP spid="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323528" y="578753"/>
            <a:ext cx="8640960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600" b="1" smtClean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600" b="1" smtClean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600" b="1" smtClean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zh-CN" altLang="en-US" sz="2600" b="1">
                <a:latin typeface="楷体" panose="02010609060101010101" pitchFamily="49" charset="-122"/>
                <a:ea typeface="楷体" panose="02010609060101010101" pitchFamily="49" charset="-122"/>
              </a:rPr>
              <a:t>六</a:t>
            </a:r>
            <a:r>
              <a:rPr lang="en-US" altLang="zh-CN" sz="2600" b="1">
                <a:latin typeface="楷体" panose="02010609060101010101" pitchFamily="49" charset="-122"/>
                <a:ea typeface="楷体" panose="02010609060101010101" pitchFamily="49" charset="-122"/>
              </a:rPr>
              <a:t>(1)</a:t>
            </a:r>
            <a:r>
              <a:rPr lang="zh-CN" altLang="en-US" sz="2600" b="1">
                <a:latin typeface="楷体" panose="02010609060101010101" pitchFamily="49" charset="-122"/>
                <a:ea typeface="楷体" panose="02010609060101010101" pitchFamily="49" charset="-122"/>
              </a:rPr>
              <a:t>班同学的平均身高和平均体重分别是多少</a:t>
            </a:r>
            <a:r>
              <a:rPr lang="en-US" altLang="zh-CN" sz="2600" b="1"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endParaRPr lang="zh-CN" altLang="en-US" sz="2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 Box 3"/>
          <p:cNvSpPr txBox="1">
            <a:spLocks noChangeArrowheads="1"/>
          </p:cNvSpPr>
          <p:nvPr/>
        </p:nvSpPr>
        <p:spPr bwMode="auto">
          <a:xfrm>
            <a:off x="323528" y="1105830"/>
            <a:ext cx="8926644" cy="14773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身高平均数：</a:t>
            </a:r>
            <a:endParaRPr lang="en-US" altLang="zh-CN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   (1.4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1.43×3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1.46×5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1.49×10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1.52×12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1.55×6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1.58×3)÷40</a:t>
            </a:r>
            <a:endParaRPr lang="en-US" altLang="zh-CN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60.17÷40≈1.50(m)</a:t>
            </a:r>
            <a:endParaRPr lang="en-US" altLang="zh-CN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Text Box 4"/>
          <p:cNvSpPr txBox="1">
            <a:spLocks noChangeArrowheads="1"/>
          </p:cNvSpPr>
          <p:nvPr/>
        </p:nvSpPr>
        <p:spPr bwMode="auto">
          <a:xfrm>
            <a:off x="323528" y="2686149"/>
            <a:ext cx="8998652" cy="14773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体重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平均数：</a:t>
            </a:r>
            <a:endParaRPr lang="en-US" altLang="zh-CN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  (30×2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33×4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36×5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39×12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42×10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45×4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48×3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÷40</a:t>
            </a:r>
            <a:endParaRPr lang="en-US" altLang="zh-CN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1584÷40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39.6(kg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en-US" altLang="zh-CN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611560" y="4198317"/>
            <a:ext cx="784887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答：身高的平均数是</a:t>
            </a:r>
            <a:r>
              <a:rPr lang="en-US" altLang="zh-CN" sz="2400" b="1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1.50m</a:t>
            </a:r>
            <a:r>
              <a:rPr lang="zh-CN" altLang="en-US" sz="2400" b="1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，体重的平均数是</a:t>
            </a:r>
            <a:r>
              <a:rPr lang="en-US" altLang="zh-CN" sz="2400" b="1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39.6kg</a:t>
            </a:r>
            <a:r>
              <a:rPr lang="zh-CN" altLang="en-US" sz="2400" b="1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dirty="0">
              <a:solidFill>
                <a:srgbClr val="00B05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1" grpId="0"/>
      <p:bldP spid="2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矩形 22"/>
          <p:cNvSpPr/>
          <p:nvPr/>
        </p:nvSpPr>
        <p:spPr>
          <a:xfrm>
            <a:off x="683568" y="634704"/>
            <a:ext cx="716007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小组讨论：什么数据能代表全班同学的身高和体重？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Rectangle 23"/>
          <p:cNvSpPr>
            <a:spLocks noChangeArrowheads="1"/>
          </p:cNvSpPr>
          <p:nvPr/>
        </p:nvSpPr>
        <p:spPr bwMode="auto">
          <a:xfrm>
            <a:off x="539552" y="1192721"/>
            <a:ext cx="2664296" cy="5320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身高多次出现的数：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Rectangle 23"/>
          <p:cNvSpPr>
            <a:spLocks noChangeArrowheads="1"/>
          </p:cNvSpPr>
          <p:nvPr/>
        </p:nvSpPr>
        <p:spPr bwMode="auto">
          <a:xfrm>
            <a:off x="971600" y="1741259"/>
            <a:ext cx="7704856" cy="10491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pPr>
              <a:lnSpc>
                <a:spcPct val="140000"/>
              </a:lnSpc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1.52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米出现最多，共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12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次，所以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1.52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米能代表全班同学的身高。 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Rectangle 34"/>
          <p:cNvSpPr>
            <a:spLocks noChangeArrowheads="1"/>
          </p:cNvSpPr>
          <p:nvPr/>
        </p:nvSpPr>
        <p:spPr bwMode="auto">
          <a:xfrm>
            <a:off x="899592" y="3444762"/>
            <a:ext cx="7572611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出现次数最多的是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39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千克，所以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39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千克能代表全班同学的体重。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Rectangle 23"/>
          <p:cNvSpPr>
            <a:spLocks noChangeArrowheads="1"/>
          </p:cNvSpPr>
          <p:nvPr/>
        </p:nvSpPr>
        <p:spPr bwMode="auto">
          <a:xfrm>
            <a:off x="504622" y="2835540"/>
            <a:ext cx="3491313" cy="5320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体重多次出现的数：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29" grpId="0"/>
      <p:bldP spid="30" grpId="0"/>
      <p:bldP spid="3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Group 10"/>
          <p:cNvGraphicFramePr>
            <a:graphicFrameLocks noGrp="1"/>
          </p:cNvGraphicFramePr>
          <p:nvPr/>
        </p:nvGraphicFramePr>
        <p:xfrm>
          <a:off x="2334986" y="1273159"/>
          <a:ext cx="4088265" cy="650168"/>
        </p:xfrm>
        <a:graphic>
          <a:graphicData uri="http://schemas.openxmlformats.org/drawingml/2006/table">
            <a:tbl>
              <a:tblPr>
                <a:tableStyleId>{ED083AE6-46FA-4A59-8FB0-9F97EB10719F}</a:tableStyleId>
              </a:tblPr>
              <a:tblGrid>
                <a:gridCol w="632803"/>
                <a:gridCol w="480612"/>
                <a:gridCol w="448572"/>
                <a:gridCol w="472602"/>
                <a:gridCol w="528674"/>
                <a:gridCol w="464592"/>
                <a:gridCol w="456582"/>
                <a:gridCol w="603828"/>
              </a:tblGrid>
              <a:tr h="39870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12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身高</a:t>
                      </a:r>
                      <a:r>
                        <a:rPr kumimoji="0" lang="en-US" altLang="zh-CN" sz="12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/m</a:t>
                      </a:r>
                      <a:endParaRPr kumimoji="0" lang="en-US" altLang="zh-CN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12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1.40</a:t>
                      </a:r>
                      <a:endParaRPr kumimoji="0" lang="en-US" altLang="zh-CN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12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1.43</a:t>
                      </a:r>
                      <a:endParaRPr kumimoji="0" lang="en-US" altLang="zh-CN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12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1.46</a:t>
                      </a:r>
                      <a:endParaRPr kumimoji="0" lang="en-US" altLang="zh-CN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12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1.49</a:t>
                      </a:r>
                      <a:endParaRPr kumimoji="0" lang="en-US" altLang="zh-CN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12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1.52</a:t>
                      </a:r>
                      <a:endParaRPr kumimoji="0" lang="en-US" altLang="zh-CN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12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1.55</a:t>
                      </a:r>
                      <a:endParaRPr kumimoji="0" lang="en-US" altLang="zh-CN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12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1.58</a:t>
                      </a:r>
                      <a:endParaRPr kumimoji="0" lang="en-US" altLang="zh-CN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anchor="ctr" horzOverflow="overflow"/>
                </a:tc>
              </a:tr>
              <a:tr h="23083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1200" b="1" u="none" strike="noStrike" cap="none" normalizeH="0" baseline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人数</a:t>
                      </a:r>
                      <a:endParaRPr kumimoji="0" lang="zh-CN" altLang="en-US" sz="1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12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</a:t>
                      </a:r>
                      <a:endParaRPr kumimoji="0" lang="en-US" altLang="zh-CN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0099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12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3</a:t>
                      </a:r>
                      <a:endParaRPr kumimoji="0" lang="en-US" altLang="zh-CN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0099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12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5</a:t>
                      </a:r>
                      <a:endParaRPr kumimoji="0" lang="en-US" altLang="zh-CN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0099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12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10</a:t>
                      </a:r>
                      <a:endParaRPr kumimoji="0" lang="en-US" altLang="zh-CN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0099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12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12</a:t>
                      </a:r>
                      <a:endParaRPr kumimoji="0" lang="en-US" altLang="zh-CN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0099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12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6</a:t>
                      </a:r>
                      <a:endParaRPr kumimoji="0" lang="en-US" altLang="zh-CN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0099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12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3</a:t>
                      </a:r>
                      <a:endParaRPr kumimoji="0" lang="en-US" altLang="zh-CN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0099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anchor="ctr" horzOverflow="overflow"/>
                </a:tc>
              </a:tr>
            </a:tbl>
          </a:graphicData>
        </a:graphic>
      </p:graphicFrame>
      <p:sp>
        <p:nvSpPr>
          <p:cNvPr id="23" name="矩形 22"/>
          <p:cNvSpPr/>
          <p:nvPr/>
        </p:nvSpPr>
        <p:spPr>
          <a:xfrm>
            <a:off x="899592" y="610103"/>
            <a:ext cx="847059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小组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讨论：什么数据能代表全班同学的身高和体重？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Rectangle 23"/>
          <p:cNvSpPr>
            <a:spLocks noChangeArrowheads="1"/>
          </p:cNvSpPr>
          <p:nvPr/>
        </p:nvSpPr>
        <p:spPr bwMode="auto">
          <a:xfrm>
            <a:off x="395536" y="2427383"/>
            <a:ext cx="8182561" cy="21605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先要把这组数从小到大排列，然后再找中间位置的数。根据表格，这个班一共有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40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人，从最矮的加到身高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1.49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米的：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19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（人），</a:t>
            </a:r>
            <a:r>
              <a:rPr lang="zh-CN" altLang="en-US" sz="24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</a:t>
            </a:r>
            <a:r>
              <a:rPr lang="en-US" altLang="zh-CN" sz="24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</a:t>
            </a:r>
            <a:r>
              <a:rPr lang="zh-CN" altLang="en-US" sz="24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人与第</a:t>
            </a:r>
            <a:r>
              <a:rPr lang="en-US" altLang="zh-CN" sz="24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21</a:t>
            </a:r>
            <a:r>
              <a:rPr lang="zh-CN" altLang="en-US" sz="24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人都是</a:t>
            </a:r>
            <a:r>
              <a:rPr lang="en-US" altLang="zh-CN" sz="24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1.52</a:t>
            </a:r>
            <a:r>
              <a:rPr lang="zh-CN" altLang="en-US" sz="24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米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，所以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这个数应该是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1.52 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米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Rectangle 23"/>
          <p:cNvSpPr>
            <a:spLocks noChangeArrowheads="1"/>
          </p:cNvSpPr>
          <p:nvPr/>
        </p:nvSpPr>
        <p:spPr bwMode="auto">
          <a:xfrm>
            <a:off x="422270" y="2024602"/>
            <a:ext cx="4355126" cy="5320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身高中间的数据：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23"/>
          <p:cNvSpPr>
            <a:spLocks noChangeArrowheads="1"/>
          </p:cNvSpPr>
          <p:nvPr/>
        </p:nvSpPr>
        <p:spPr bwMode="auto">
          <a:xfrm>
            <a:off x="539552" y="2427383"/>
            <a:ext cx="8110554" cy="21605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先要把这组数从小到大排列，然后再找中间位置的数。根据表格，这个班一共有</a:t>
            </a:r>
            <a:r>
              <a:rPr lang="en-US" altLang="zh-CN" sz="24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40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人，从最轻的加到体重</a:t>
            </a:r>
            <a:r>
              <a:rPr lang="en-US" altLang="zh-CN" sz="24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39</a:t>
            </a:r>
            <a:r>
              <a:rPr lang="zh-CN" altLang="en-US" sz="24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千克的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12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23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（人），</a:t>
            </a:r>
            <a:r>
              <a:rPr lang="zh-CN" altLang="en-US" sz="24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</a:t>
            </a:r>
            <a:r>
              <a:rPr lang="en-US" altLang="zh-CN" sz="24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</a:t>
            </a:r>
            <a:r>
              <a:rPr lang="zh-CN" altLang="en-US" sz="24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人与第</a:t>
            </a:r>
            <a:r>
              <a:rPr lang="en-US" altLang="zh-CN" sz="24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21</a:t>
            </a:r>
            <a:r>
              <a:rPr lang="zh-CN" altLang="en-US" sz="24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人都是重</a:t>
            </a:r>
            <a:r>
              <a:rPr lang="en-US" altLang="zh-CN" sz="24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39</a:t>
            </a:r>
            <a:r>
              <a:rPr lang="zh-CN" altLang="en-US" sz="24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千克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，所以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这个数应该是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39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千克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Rectangle 23"/>
          <p:cNvSpPr>
            <a:spLocks noChangeArrowheads="1"/>
          </p:cNvSpPr>
          <p:nvPr/>
        </p:nvSpPr>
        <p:spPr bwMode="auto">
          <a:xfrm>
            <a:off x="611560" y="1995335"/>
            <a:ext cx="2358080" cy="5320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体重中间的数据：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539552" y="467236"/>
            <a:ext cx="847059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小组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讨论：什么数据能代表全班同学的身高和体重？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6" name="Group 39"/>
          <p:cNvGraphicFramePr>
            <a:graphicFrameLocks noGrp="1"/>
          </p:cNvGraphicFramePr>
          <p:nvPr/>
        </p:nvGraphicFramePr>
        <p:xfrm>
          <a:off x="2195736" y="1079756"/>
          <a:ext cx="5282296" cy="965940"/>
        </p:xfrm>
        <a:graphic>
          <a:graphicData uri="http://schemas.openxmlformats.org/drawingml/2006/table">
            <a:tbl>
              <a:tblPr>
                <a:tableStyleId>{08FB837D-C827-4EFA-A057-4D05807E0F7C}</a:tableStyleId>
              </a:tblPr>
              <a:tblGrid>
                <a:gridCol w="955982"/>
                <a:gridCol w="618837"/>
                <a:gridCol w="617728"/>
                <a:gridCol w="617728"/>
                <a:gridCol w="617728"/>
                <a:gridCol w="618837"/>
                <a:gridCol w="617728"/>
                <a:gridCol w="617728"/>
              </a:tblGrid>
              <a:tr h="48297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18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体重</a:t>
                      </a:r>
                      <a:r>
                        <a:rPr kumimoji="0" lang="en-US" altLang="zh-CN" sz="18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/kg</a:t>
                      </a:r>
                      <a:endParaRPr kumimoji="0" lang="en-US" altLang="zh-CN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18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30</a:t>
                      </a:r>
                      <a:endParaRPr kumimoji="0" lang="en-US" altLang="zh-CN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18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33</a:t>
                      </a:r>
                      <a:endParaRPr kumimoji="0" lang="en-US" altLang="zh-CN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18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36</a:t>
                      </a:r>
                      <a:endParaRPr kumimoji="0" lang="en-US" altLang="zh-CN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18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39</a:t>
                      </a:r>
                      <a:endParaRPr kumimoji="0" lang="en-US" altLang="zh-CN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1800" b="1" u="none" strike="noStrike" cap="none" normalizeH="0" baseline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42</a:t>
                      </a:r>
                      <a:endParaRPr kumimoji="0" lang="en-US" altLang="zh-CN" sz="18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1800" b="1" u="none" strike="noStrike" cap="none" normalizeH="0" baseline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45</a:t>
                      </a:r>
                      <a:endParaRPr kumimoji="0" lang="en-US" altLang="zh-CN" sz="18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18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48</a:t>
                      </a:r>
                      <a:endParaRPr kumimoji="0" lang="en-US" altLang="zh-CN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anchor="ctr" horzOverflow="overflow"/>
                </a:tc>
              </a:tr>
              <a:tr h="48297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18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人数</a:t>
                      </a:r>
                      <a:endParaRPr kumimoji="0" lang="zh-CN" alt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18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</a:t>
                      </a:r>
                      <a:endParaRPr kumimoji="0" lang="en-US" altLang="zh-CN" sz="1800" b="1" i="0" u="none" strike="noStrike" cap="none" normalizeH="0" baseline="0" dirty="0">
                        <a:ln>
                          <a:noFill/>
                        </a:ln>
                        <a:solidFill>
                          <a:srgbClr val="0099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18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4</a:t>
                      </a:r>
                      <a:endParaRPr kumimoji="0" lang="en-US" altLang="zh-CN" sz="1800" b="1" i="0" u="none" strike="noStrike" cap="none" normalizeH="0" baseline="0" dirty="0">
                        <a:ln>
                          <a:noFill/>
                        </a:ln>
                        <a:solidFill>
                          <a:srgbClr val="0099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18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5</a:t>
                      </a:r>
                      <a:endParaRPr kumimoji="0" lang="en-US" altLang="zh-CN" sz="1800" b="1" i="0" u="none" strike="noStrike" cap="none" normalizeH="0" baseline="0" dirty="0">
                        <a:ln>
                          <a:noFill/>
                        </a:ln>
                        <a:solidFill>
                          <a:srgbClr val="0099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18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12</a:t>
                      </a:r>
                      <a:endParaRPr kumimoji="0" lang="en-US" altLang="zh-CN" sz="1800" b="1" i="0" u="none" strike="noStrike" cap="none" normalizeH="0" baseline="0" dirty="0">
                        <a:ln>
                          <a:noFill/>
                        </a:ln>
                        <a:solidFill>
                          <a:srgbClr val="0099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18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10</a:t>
                      </a:r>
                      <a:endParaRPr kumimoji="0" lang="en-US" altLang="zh-CN" sz="1800" b="1" i="0" u="none" strike="noStrike" cap="none" normalizeH="0" baseline="0" dirty="0">
                        <a:ln>
                          <a:noFill/>
                        </a:ln>
                        <a:solidFill>
                          <a:srgbClr val="0099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18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4</a:t>
                      </a:r>
                      <a:endParaRPr kumimoji="0" lang="en-US" altLang="zh-CN" sz="1800" b="1" i="0" u="none" strike="noStrike" cap="none" normalizeH="0" baseline="0" dirty="0">
                        <a:ln>
                          <a:noFill/>
                        </a:ln>
                        <a:solidFill>
                          <a:srgbClr val="0099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18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3</a:t>
                      </a:r>
                      <a:endParaRPr kumimoji="0" lang="en-US" altLang="zh-CN" sz="1800" b="1" i="0" u="none" strike="noStrike" cap="none" normalizeH="0" baseline="0" dirty="0">
                        <a:ln>
                          <a:noFill/>
                        </a:ln>
                        <a:solidFill>
                          <a:srgbClr val="0099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anchor="ctr" horzOverflow="overflow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ext Box 4"/>
          <p:cNvSpPr txBox="1">
            <a:spLocks noChangeArrowheads="1"/>
          </p:cNvSpPr>
          <p:nvPr/>
        </p:nvSpPr>
        <p:spPr bwMode="auto">
          <a:xfrm>
            <a:off x="899592" y="3075806"/>
            <a:ext cx="7400634" cy="128400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答：用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平均数表示比较合适。因为它与这组数据中的每个数据都有关系。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1117311" y="1563638"/>
            <a:ext cx="244958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平均数：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1.50m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1143980" y="1986507"/>
            <a:ext cx="244958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中间数：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1.52m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39552" y="2451945"/>
            <a:ext cx="324093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 最多的数：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1.52m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4716016" y="1563638"/>
            <a:ext cx="338511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平均数：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39.6kg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735660" y="2025303"/>
            <a:ext cx="244958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中间数：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39kg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4427984" y="2448172"/>
            <a:ext cx="244958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最多的数：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39kg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83568" y="761387"/>
            <a:ext cx="716007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小组讨论：什么数据能代表全班同学的身高和体重？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6" grpId="0"/>
      <p:bldP spid="27" grpId="0"/>
      <p:bldP spid="14" grpId="0"/>
      <p:bldP spid="16" grpId="0"/>
      <p:bldP spid="17" grpId="0"/>
      <p:bldP spid="1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706120" y="808990"/>
            <a:ext cx="7468235" cy="181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第七次全国人口普查，是指中国在2020年开展的全国人口普查。普查标准时点是2020年11月1日零时，彻查人口出生变动情况以及房屋情况。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44315" y="2304415"/>
            <a:ext cx="4439920" cy="1968500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249584" y="2623541"/>
            <a:ext cx="3505200" cy="1817214"/>
            <a:chOff x="-574893" y="1796338"/>
            <a:chExt cx="3505200" cy="1817214"/>
          </a:xfrm>
        </p:grpSpPr>
        <p:pic>
          <p:nvPicPr>
            <p:cNvPr id="7" name="Picture 3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0" b="100000" l="0" r="100000">
                          <a14:foregroundMark x1="72078" y1="6284" x2="62013" y2="19945"/>
                          <a14:foregroundMark x1="26623" y1="39344" x2="27273" y2="46721"/>
                          <a14:foregroundMark x1="47078" y1="38798" x2="53896" y2="43443"/>
                          <a14:foregroundMark x1="29545" y1="54645" x2="35390" y2="51913"/>
                          <a14:foregroundMark x1="40260" y1="51913" x2="47078" y2="54098"/>
                          <a14:foregroundMark x1="47727" y1="54098" x2="50325" y2="54098"/>
                          <a14:foregroundMark x1="38312" y1="56284" x2="35390" y2="69945"/>
                          <a14:foregroundMark x1="51623" y1="66120" x2="52273" y2="69399"/>
                          <a14:foregroundMark x1="43506" y1="46721" x2="53896" y2="47268"/>
                          <a14:foregroundMark x1="53896" y1="45628" x2="53896" y2="38798"/>
                          <a14:foregroundMark x1="27922" y1="37705" x2="34091" y2="39344"/>
                          <a14:foregroundMark x1="25325" y1="47268" x2="32792" y2="45628"/>
                          <a14:foregroundMark x1="33442" y1="45082" x2="37662" y2="41530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-574893" y="2095111"/>
              <a:ext cx="1276276" cy="151844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8" name="云形标注 82"/>
            <p:cNvSpPr>
              <a:spLocks noChangeArrowheads="1"/>
            </p:cNvSpPr>
            <p:nvPr/>
          </p:nvSpPr>
          <p:spPr bwMode="auto">
            <a:xfrm>
              <a:off x="897672" y="1796338"/>
              <a:ext cx="1939290" cy="1386840"/>
            </a:xfrm>
            <a:prstGeom prst="wedgeRectCallout">
              <a:avLst>
                <a:gd name="adj1" fmla="val -57565"/>
                <a:gd name="adj2" fmla="val 18838"/>
              </a:avLst>
            </a:prstGeom>
            <a:noFill/>
            <a:ln w="19050" algn="ctr">
              <a:solidFill>
                <a:srgbClr val="825830"/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4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9" name="矩形 8"/>
            <p:cNvSpPr>
              <a:spLocks noChangeArrowheads="1"/>
            </p:cNvSpPr>
            <p:nvPr/>
          </p:nvSpPr>
          <p:spPr bwMode="auto">
            <a:xfrm>
              <a:off x="991017" y="1890318"/>
              <a:ext cx="1939290" cy="1198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统计时需要各种各样的统计知识。</a:t>
              </a:r>
              <a:endPara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39552" y="699542"/>
            <a:ext cx="8136904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600" b="1" smtClean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600" b="1" smtClean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600" b="1" smtClean="0">
                <a:latin typeface="楷体" panose="02010609060101010101" pitchFamily="49" charset="-122"/>
                <a:ea typeface="楷体" panose="02010609060101010101" pitchFamily="49" charset="-122"/>
              </a:rPr>
              <a:t>）如果</a:t>
            </a:r>
            <a:r>
              <a:rPr lang="zh-CN" altLang="en-US" sz="2600" b="1">
                <a:latin typeface="楷体" panose="02010609060101010101" pitchFamily="49" charset="-122"/>
                <a:ea typeface="楷体" panose="02010609060101010101" pitchFamily="49" charset="-122"/>
              </a:rPr>
              <a:t>把全班同学编号，随意抽取一名学生， 该生体重</a:t>
            </a:r>
            <a:r>
              <a:rPr lang="zh-CN" altLang="en-US" sz="2600" b="1">
                <a:latin typeface="楷体" panose="02010609060101010101" pitchFamily="49" charset="-122"/>
                <a:ea typeface="楷体" panose="02010609060101010101" pitchFamily="49" charset="-122"/>
              </a:rPr>
              <a:t>在</a:t>
            </a:r>
            <a:r>
              <a:rPr lang="zh-CN" altLang="en-US" sz="2600" b="1" smtClean="0">
                <a:latin typeface="楷体" panose="02010609060101010101" pitchFamily="49" charset="-122"/>
                <a:ea typeface="楷体" panose="02010609060101010101" pitchFamily="49" charset="-122"/>
              </a:rPr>
              <a:t>36kg</a:t>
            </a:r>
            <a:r>
              <a:rPr lang="zh-CN" altLang="en-US" sz="2600" b="1">
                <a:latin typeface="楷体" panose="02010609060101010101" pitchFamily="49" charset="-122"/>
                <a:ea typeface="楷体" panose="02010609060101010101" pitchFamily="49" charset="-122"/>
              </a:rPr>
              <a:t>及以下的可能性大，还是在39kg及以上的可能性大?</a:t>
            </a:r>
            <a:endParaRPr lang="zh-CN" altLang="en-US" sz="2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Text Box 3"/>
              <p:cNvSpPr txBox="1">
                <a:spLocks noChangeArrowheads="1"/>
              </p:cNvSpPr>
              <p:nvPr/>
            </p:nvSpPr>
            <p:spPr bwMode="auto">
              <a:xfrm>
                <a:off x="539552" y="2211710"/>
                <a:ext cx="8136904" cy="2103268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square">
                <a:spAutoFit/>
              </a:bodyPr>
              <a:lstStyle/>
              <a:p>
                <a:r>
                  <a:rPr lang="zh-CN" altLang="en-US" sz="2400" b="1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全班总人数为</a:t>
                </a:r>
                <a:r>
                  <a:rPr lang="en-US" altLang="zh-CN" sz="2400" b="1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38</a:t>
                </a:r>
                <a:r>
                  <a:rPr lang="zh-CN" altLang="en-US" sz="2400" b="1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人。体重</a:t>
                </a:r>
                <a:r>
                  <a:rPr lang="zh-CN" altLang="en-US" sz="2400" b="1">
                    <a:latin typeface="楷体" panose="02010609060101010101" pitchFamily="49" charset="-122"/>
                    <a:ea typeface="楷体" panose="02010609060101010101" pitchFamily="49" charset="-122"/>
                  </a:rPr>
                  <a:t>在36kg</a:t>
                </a:r>
                <a:r>
                  <a:rPr lang="zh-CN" altLang="en-US" sz="2400" b="1">
                    <a:latin typeface="楷体" panose="02010609060101010101" pitchFamily="49" charset="-122"/>
                    <a:ea typeface="楷体" panose="02010609060101010101" pitchFamily="49" charset="-122"/>
                  </a:rPr>
                  <a:t>及</a:t>
                </a:r>
                <a:r>
                  <a:rPr lang="zh-CN" altLang="en-US" sz="2400" b="1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以下</a:t>
                </a:r>
                <a:r>
                  <a:rPr lang="zh-CN" altLang="en-US" sz="2400" b="1">
                    <a:latin typeface="楷体" panose="02010609060101010101" pitchFamily="49" charset="-122"/>
                    <a:ea typeface="楷体" panose="02010609060101010101" pitchFamily="49" charset="-122"/>
                  </a:rPr>
                  <a:t>的</a:t>
                </a:r>
                <a:r>
                  <a:rPr lang="zh-CN" altLang="en-US" sz="2400" b="1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学生有</a:t>
                </a:r>
                <a:r>
                  <a:rPr lang="en-US" altLang="zh-CN" sz="2400" b="1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11</a:t>
                </a:r>
                <a:r>
                  <a:rPr lang="zh-CN" altLang="en-US" sz="2400" b="1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人，</a:t>
                </a:r>
                <a:r>
                  <a:rPr lang="zh-CN" altLang="en-US" sz="2400" b="1">
                    <a:latin typeface="楷体" panose="02010609060101010101" pitchFamily="49" charset="-122"/>
                    <a:ea typeface="楷体" panose="02010609060101010101" pitchFamily="49" charset="-122"/>
                  </a:rPr>
                  <a:t>体重</a:t>
                </a:r>
                <a:r>
                  <a:rPr lang="zh-CN" altLang="en-US" sz="2400" b="1">
                    <a:latin typeface="楷体" panose="02010609060101010101" pitchFamily="49" charset="-122"/>
                    <a:ea typeface="楷体" panose="02010609060101010101" pitchFamily="49" charset="-122"/>
                  </a:rPr>
                  <a:t>在</a:t>
                </a:r>
                <a:r>
                  <a:rPr lang="zh-CN" altLang="en-US" sz="2400" b="1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3</a:t>
                </a:r>
                <a:r>
                  <a:rPr lang="en-US" altLang="zh-CN" sz="2400" b="1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9</a:t>
                </a:r>
                <a:r>
                  <a:rPr lang="zh-CN" altLang="en-US" sz="2400" b="1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kg</a:t>
                </a:r>
                <a:r>
                  <a:rPr lang="zh-CN" altLang="en-US" sz="2400" b="1">
                    <a:latin typeface="楷体" panose="02010609060101010101" pitchFamily="49" charset="-122"/>
                    <a:ea typeface="楷体" panose="02010609060101010101" pitchFamily="49" charset="-122"/>
                  </a:rPr>
                  <a:t>及以下的</a:t>
                </a:r>
                <a:r>
                  <a:rPr lang="zh-CN" altLang="en-US" sz="2400" b="1">
                    <a:latin typeface="楷体" panose="02010609060101010101" pitchFamily="49" charset="-122"/>
                    <a:ea typeface="楷体" panose="02010609060101010101" pitchFamily="49" charset="-122"/>
                  </a:rPr>
                  <a:t>学生</a:t>
                </a:r>
                <a:r>
                  <a:rPr lang="zh-CN" altLang="en-US" sz="2400" b="1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有</a:t>
                </a:r>
                <a:r>
                  <a:rPr lang="en-US" altLang="zh-CN" sz="2400" b="1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27</a:t>
                </a:r>
                <a:r>
                  <a:rPr lang="zh-CN" altLang="en-US" sz="2400" b="1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人。</a:t>
                </a:r>
                <a:endParaRPr lang="en-US" altLang="zh-CN" sz="2400" b="1" smtClean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  <a:p>
                <a:pPr algn="ctr"/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 smtClean="0">
                            <a:latin typeface="Cambria Math" panose="02040503050406030204" pitchFamily="18" charset="0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400" b="1" i="1" smtClean="0">
                            <a:latin typeface="Cambria Math" panose="02040503050406030204" pitchFamily="18" charset="0"/>
                            <a:ea typeface="楷体" panose="02010609060101010101" pitchFamily="49" charset="-122"/>
                          </a:rPr>
                          <m:t>𝟏𝟏</m:t>
                        </m:r>
                      </m:num>
                      <m:den>
                        <m:r>
                          <a:rPr lang="en-US" altLang="zh-CN" sz="2400" b="1" i="1" smtClean="0">
                            <a:latin typeface="Cambria Math" panose="02040503050406030204" pitchFamily="18" charset="0"/>
                            <a:ea typeface="楷体" panose="02010609060101010101" pitchFamily="49" charset="-122"/>
                          </a:rPr>
                          <m:t>𝟑𝟖</m:t>
                        </m:r>
                      </m:den>
                    </m:f>
                  </m:oMath>
                </a14:m>
                <a:r>
                  <a:rPr lang="en-US" altLang="zh-CN" sz="24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 </a:t>
                </a:r>
                <a:r>
                  <a:rPr lang="zh-CN" altLang="en-US" sz="24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＜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 dirty="0" smtClean="0">
                            <a:latin typeface="Cambria Math" panose="02040503050406030204" pitchFamily="18" charset="0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a:rPr lang="en-US" altLang="zh-CN" sz="2400" b="1" i="1" dirty="0" smtClean="0">
                            <a:latin typeface="Cambria Math" panose="02040503050406030204" pitchFamily="18" charset="0"/>
                            <a:ea typeface="楷体" panose="02010609060101010101" pitchFamily="49" charset="-122"/>
                          </a:rPr>
                          <m:t>𝟐𝟒</m:t>
                        </m:r>
                      </m:num>
                      <m:den>
                        <m:r>
                          <a:rPr lang="en-US" altLang="zh-CN" sz="2400" b="1" i="1" dirty="0" smtClean="0">
                            <a:latin typeface="Cambria Math" panose="02040503050406030204" pitchFamily="18" charset="0"/>
                            <a:ea typeface="楷体" panose="02010609060101010101" pitchFamily="49" charset="-122"/>
                          </a:rPr>
                          <m:t>𝟑𝟖</m:t>
                        </m:r>
                      </m:den>
                    </m:f>
                  </m:oMath>
                </a14:m>
                <a:r>
                  <a:rPr lang="en-US" altLang="zh-CN" sz="24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   </a:t>
                </a:r>
                <a:endPara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  <a:p>
                <a:r>
                  <a:rPr lang="zh-CN" altLang="en-US" sz="24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所以</a:t>
                </a:r>
                <a:r>
                  <a:rPr lang="zh-CN" altLang="en-US" sz="2400" b="1">
                    <a:latin typeface="楷体" panose="02010609060101010101" pitchFamily="49" charset="-122"/>
                    <a:ea typeface="楷体" panose="02010609060101010101" pitchFamily="49" charset="-122"/>
                  </a:rPr>
                  <a:t>如果把全班同学编号，随意抽取一名</a:t>
                </a:r>
                <a:r>
                  <a:rPr lang="zh-CN" altLang="en-US" sz="2400" b="1">
                    <a:latin typeface="楷体" panose="02010609060101010101" pitchFamily="49" charset="-122"/>
                    <a:ea typeface="楷体" panose="02010609060101010101" pitchFamily="49" charset="-122"/>
                  </a:rPr>
                  <a:t>学生</a:t>
                </a:r>
                <a:r>
                  <a:rPr lang="zh-CN" altLang="en-US" sz="2400" b="1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，该</a:t>
                </a:r>
                <a:r>
                  <a:rPr lang="zh-CN" altLang="en-US" sz="2400" b="1">
                    <a:latin typeface="楷体" panose="02010609060101010101" pitchFamily="49" charset="-122"/>
                    <a:ea typeface="楷体" panose="02010609060101010101" pitchFamily="49" charset="-122"/>
                  </a:rPr>
                  <a:t>生</a:t>
                </a:r>
                <a:r>
                  <a:rPr lang="zh-CN" altLang="en-US" sz="2400" b="1">
                    <a:latin typeface="楷体" panose="02010609060101010101" pitchFamily="49" charset="-122"/>
                    <a:ea typeface="楷体" panose="02010609060101010101" pitchFamily="49" charset="-122"/>
                  </a:rPr>
                  <a:t>体重</a:t>
                </a:r>
                <a:r>
                  <a:rPr lang="zh-CN" altLang="en-US" sz="2400" b="1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在39</a:t>
                </a:r>
                <a:r>
                  <a:rPr lang="zh-CN" altLang="en-US" sz="2400" b="1">
                    <a:latin typeface="楷体" panose="02010609060101010101" pitchFamily="49" charset="-122"/>
                    <a:ea typeface="楷体" panose="02010609060101010101" pitchFamily="49" charset="-122"/>
                  </a:rPr>
                  <a:t>kg及以上的</a:t>
                </a:r>
                <a:r>
                  <a:rPr lang="zh-CN" altLang="en-US" sz="2400" b="1">
                    <a:latin typeface="楷体" panose="02010609060101010101" pitchFamily="49" charset="-122"/>
                    <a:ea typeface="楷体" panose="02010609060101010101" pitchFamily="49" charset="-122"/>
                  </a:rPr>
                  <a:t>可能性</a:t>
                </a:r>
                <a:r>
                  <a:rPr lang="zh-CN" altLang="en-US" sz="2400" b="1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大。</a:t>
                </a:r>
                <a:endPara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3" name="Text Box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539552" y="2211710"/>
                <a:ext cx="8136904" cy="2103268"/>
              </a:xfrm>
              <a:prstGeom prst="rect">
                <a:avLst/>
              </a:prstGeom>
              <a:blipFill rotWithShape="1">
                <a:blip r:embed="rId1"/>
                <a:stretch>
                  <a:fillRect l="-5" r="6" b="7"/>
                </a:stretch>
              </a:blipFill>
              <a:ln w="9525">
                <a:noFill/>
                <a:miter lim="800000"/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Text Box 4"/>
          <p:cNvSpPr txBox="1">
            <a:spLocks noChangeArrowheads="1"/>
          </p:cNvSpPr>
          <p:nvPr/>
        </p:nvSpPr>
        <p:spPr bwMode="auto">
          <a:xfrm>
            <a:off x="1100901" y="582928"/>
            <a:ext cx="4983267" cy="461665"/>
          </a:xfrm>
          <a:prstGeom prst="rect">
            <a:avLst/>
          </a:prstGeom>
          <a:noFill/>
          <a:ln w="28575" algn="ctr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下面是四年级两个班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分钟跳绳成绩。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4" name="Text Box 21"/>
          <p:cNvSpPr txBox="1">
            <a:spLocks noChangeArrowheads="1"/>
          </p:cNvSpPr>
          <p:nvPr/>
        </p:nvSpPr>
        <p:spPr bwMode="auto">
          <a:xfrm>
            <a:off x="2102797" y="1044208"/>
            <a:ext cx="5191143" cy="1455534"/>
          </a:xfrm>
          <a:prstGeom prst="rect">
            <a:avLst/>
          </a:prstGeom>
          <a:solidFill>
            <a:srgbClr val="FFCC00">
              <a:alpha val="20000"/>
            </a:srgbClr>
          </a:solidFill>
          <a:ln w="19050" algn="ctr">
            <a:solidFill>
              <a:srgbClr val="969696"/>
            </a:solidFill>
            <a:miter lim="800000"/>
          </a:ln>
        </p:spPr>
        <p:txBody>
          <a:bodyPr/>
          <a:lstStyle/>
          <a:p>
            <a:pPr eaLnBrk="1" hangingPunct="1"/>
            <a:r>
              <a:rPr lang="zh-CN" altLang="en-US" sz="1100" b="1" dirty="0">
                <a:latin typeface="楷体" panose="02010609060101010101" pitchFamily="49" charset="-122"/>
                <a:ea typeface="楷体" panose="02010609060101010101" pitchFamily="49" charset="-122"/>
              </a:rPr>
              <a:t>四（</a:t>
            </a:r>
            <a:r>
              <a:rPr lang="en-US" altLang="zh-CN" sz="11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1100" b="1" dirty="0">
                <a:latin typeface="楷体" panose="02010609060101010101" pitchFamily="49" charset="-122"/>
                <a:ea typeface="楷体" panose="02010609060101010101" pitchFamily="49" charset="-122"/>
              </a:rPr>
              <a:t>）班</a:t>
            </a:r>
            <a:r>
              <a:rPr lang="en-US" altLang="zh-CN" sz="11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1100" b="1" dirty="0">
                <a:latin typeface="楷体" panose="02010609060101010101" pitchFamily="49" charset="-122"/>
                <a:ea typeface="楷体" panose="02010609060101010101" pitchFamily="49" charset="-122"/>
              </a:rPr>
              <a:t>分钟跳绳成绩（个</a:t>
            </a:r>
            <a:r>
              <a:rPr lang="en-US" altLang="zh-CN" sz="1100" b="1" dirty="0"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1100" b="1" dirty="0">
                <a:latin typeface="楷体" panose="02010609060101010101" pitchFamily="49" charset="-122"/>
                <a:ea typeface="楷体" panose="02010609060101010101" pitchFamily="49" charset="-122"/>
              </a:rPr>
              <a:t>分）     四（</a:t>
            </a:r>
            <a:r>
              <a:rPr lang="en-US" altLang="zh-CN" sz="11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1100" b="1" dirty="0">
                <a:latin typeface="楷体" panose="02010609060101010101" pitchFamily="49" charset="-122"/>
                <a:ea typeface="楷体" panose="02010609060101010101" pitchFamily="49" charset="-122"/>
              </a:rPr>
              <a:t>）班</a:t>
            </a:r>
            <a:r>
              <a:rPr lang="en-US" altLang="zh-CN" sz="11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1100" b="1" dirty="0">
                <a:latin typeface="楷体" panose="02010609060101010101" pitchFamily="49" charset="-122"/>
                <a:ea typeface="楷体" panose="02010609060101010101" pitchFamily="49" charset="-122"/>
              </a:rPr>
              <a:t>分钟跳绳成绩（个</a:t>
            </a:r>
            <a:r>
              <a:rPr lang="en-US" altLang="zh-CN" sz="1100" b="1" dirty="0"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1100" b="1" dirty="0">
                <a:latin typeface="楷体" panose="02010609060101010101" pitchFamily="49" charset="-122"/>
                <a:ea typeface="楷体" panose="02010609060101010101" pitchFamily="49" charset="-122"/>
              </a:rPr>
              <a:t>分）                             </a:t>
            </a:r>
            <a:endParaRPr lang="zh-CN" altLang="en-US" sz="11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/>
            <a:endParaRPr lang="en-US" altLang="zh-CN" sz="11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/>
            <a:r>
              <a:rPr lang="en-US" altLang="zh-CN" sz="1100" b="1" dirty="0">
                <a:latin typeface="楷体" panose="02010609060101010101" pitchFamily="49" charset="-122"/>
                <a:ea typeface="楷体" panose="02010609060101010101" pitchFamily="49" charset="-122"/>
              </a:rPr>
              <a:t>80  95  102  120  120  135  98         85   76  105  79   96   85  73    </a:t>
            </a:r>
            <a:endParaRPr lang="en-US" altLang="zh-CN" sz="11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/>
            <a:r>
              <a:rPr lang="en-US" altLang="zh-CN" sz="1100" b="1" dirty="0">
                <a:latin typeface="楷体" panose="02010609060101010101" pitchFamily="49" charset="-122"/>
                <a:ea typeface="楷体" panose="02010609060101010101" pitchFamily="49" charset="-122"/>
              </a:rPr>
              <a:t>95  82  85   104  84   85  110         105  73  102  120  90   94  85</a:t>
            </a:r>
            <a:endParaRPr lang="en-US" altLang="zh-CN" sz="11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/>
            <a:r>
              <a:rPr lang="en-US" altLang="zh-CN" sz="1100" b="1" dirty="0">
                <a:latin typeface="楷体" panose="02010609060101010101" pitchFamily="49" charset="-122"/>
                <a:ea typeface="楷体" panose="02010609060101010101" pitchFamily="49" charset="-122"/>
              </a:rPr>
              <a:t>80  95  102  104  122  76   69         96   85  73   85   104  91  80      </a:t>
            </a:r>
            <a:endParaRPr lang="en-US" altLang="zh-CN" sz="11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/>
            <a:r>
              <a:rPr lang="en-US" altLang="zh-CN" sz="1100" b="1" dirty="0">
                <a:latin typeface="楷体" panose="02010609060101010101" pitchFamily="49" charset="-122"/>
                <a:ea typeface="楷体" panose="02010609060101010101" pitchFamily="49" charset="-122"/>
              </a:rPr>
              <a:t>76  95  96   89   110  120  85         102  104 65   72   94   73  94 </a:t>
            </a:r>
            <a:endParaRPr lang="en-US" altLang="zh-CN" sz="11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/>
            <a:r>
              <a:rPr lang="en-US" altLang="zh-CN" sz="1100" b="1" dirty="0">
                <a:latin typeface="楷体" panose="02010609060101010101" pitchFamily="49" charset="-122"/>
                <a:ea typeface="楷体" panose="02010609060101010101" pitchFamily="49" charset="-122"/>
              </a:rPr>
              <a:t>84  85  96   75   124  86   89         122  89  96   84   89   73  105</a:t>
            </a:r>
            <a:endParaRPr lang="en-US" altLang="zh-CN" sz="11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6" name="Group 22"/>
          <p:cNvGrpSpPr/>
          <p:nvPr/>
        </p:nvGrpSpPr>
        <p:grpSpPr bwMode="auto">
          <a:xfrm>
            <a:off x="1839686" y="3152802"/>
            <a:ext cx="809625" cy="503635"/>
            <a:chOff x="1596" y="12634"/>
            <a:chExt cx="1005" cy="936"/>
          </a:xfrm>
        </p:grpSpPr>
        <p:sp>
          <p:nvSpPr>
            <p:cNvPr id="47" name="Line 24"/>
            <p:cNvSpPr>
              <a:spLocks noChangeShapeType="1"/>
            </p:cNvSpPr>
            <p:nvPr/>
          </p:nvSpPr>
          <p:spPr bwMode="auto">
            <a:xfrm>
              <a:off x="1881" y="12634"/>
              <a:ext cx="720" cy="936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" name="Line 23"/>
            <p:cNvSpPr>
              <a:spLocks noChangeShapeType="1"/>
            </p:cNvSpPr>
            <p:nvPr/>
          </p:nvSpPr>
          <p:spPr bwMode="auto">
            <a:xfrm>
              <a:off x="1596" y="13102"/>
              <a:ext cx="1005" cy="468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</p:grpSp>
      <p:graphicFrame>
        <p:nvGraphicFramePr>
          <p:cNvPr id="49" name="Group 10"/>
          <p:cNvGraphicFramePr>
            <a:graphicFrameLocks noGrp="1"/>
          </p:cNvGraphicFramePr>
          <p:nvPr/>
        </p:nvGraphicFramePr>
        <p:xfrm>
          <a:off x="1839686" y="3179802"/>
          <a:ext cx="5616179" cy="1120140"/>
        </p:xfrm>
        <a:graphic>
          <a:graphicData uri="http://schemas.openxmlformats.org/drawingml/2006/table">
            <a:tbl>
              <a:tblPr/>
              <a:tblGrid>
                <a:gridCol w="809625"/>
                <a:gridCol w="917972"/>
                <a:gridCol w="677466"/>
                <a:gridCol w="802481"/>
                <a:gridCol w="803672"/>
                <a:gridCol w="795338"/>
                <a:gridCol w="809625"/>
              </a:tblGrid>
              <a:tr h="617220">
                <a:tc>
                  <a:txBody>
                    <a:bodyPr/>
                    <a:lstStyle/>
                    <a:p>
                      <a:pPr marL="0" marR="0" lvl="0" indent="1143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zh-CN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  个数</a:t>
                      </a:r>
                      <a:endParaRPr kumimoji="0" lang="zh-CN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  <a:p>
                      <a:pPr marL="0" marR="0" lvl="0" indent="1143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人数</a:t>
                      </a:r>
                      <a:endParaRPr kumimoji="0" lang="zh-CN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  <a:p>
                      <a:pPr marL="0" marR="0" lvl="0" indent="1143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班级</a:t>
                      </a:r>
                      <a:endParaRPr kumimoji="0" lang="zh-CN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80</a:t>
                      </a:r>
                      <a:r>
                        <a:rPr kumimoji="0" lang="zh-CN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及</a:t>
                      </a:r>
                      <a:r>
                        <a:rPr kumimoji="0" lang="en-US" altLang="zh-CN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80</a:t>
                      </a:r>
                      <a:r>
                        <a:rPr kumimoji="0" lang="zh-CN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以下</a:t>
                      </a:r>
                      <a:endParaRPr kumimoji="0" lang="zh-CN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81</a:t>
                      </a:r>
                      <a:r>
                        <a:rPr kumimoji="0" lang="zh-CN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～</a:t>
                      </a:r>
                      <a:r>
                        <a:rPr kumimoji="0" lang="en-US" altLang="zh-CN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85</a:t>
                      </a:r>
                      <a:endParaRPr kumimoji="0" lang="en-US" altLang="zh-CN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86</a:t>
                      </a:r>
                      <a:r>
                        <a:rPr kumimoji="0" lang="zh-CN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～</a:t>
                      </a:r>
                      <a:r>
                        <a:rPr kumimoji="0" lang="en-US" altLang="zh-CN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90</a:t>
                      </a:r>
                      <a:endParaRPr kumimoji="0" lang="en-US" altLang="zh-CN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91</a:t>
                      </a:r>
                      <a:r>
                        <a:rPr kumimoji="0" lang="zh-CN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～</a:t>
                      </a:r>
                      <a:r>
                        <a:rPr kumimoji="0" lang="en-US" altLang="zh-CN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95</a:t>
                      </a:r>
                      <a:endParaRPr kumimoji="0" lang="en-US" altLang="zh-CN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96</a:t>
                      </a:r>
                      <a:r>
                        <a:rPr kumimoji="0" lang="zh-CN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～</a:t>
                      </a:r>
                      <a:r>
                        <a:rPr kumimoji="0" lang="en-US" altLang="zh-CN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100</a:t>
                      </a:r>
                      <a:endParaRPr kumimoji="0" lang="en-US" altLang="zh-CN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100</a:t>
                      </a:r>
                      <a:r>
                        <a:rPr kumimoji="0" lang="zh-CN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以上</a:t>
                      </a:r>
                      <a:endParaRPr kumimoji="0" lang="zh-CN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146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一班</a:t>
                      </a:r>
                      <a:endParaRPr kumimoji="0" lang="zh-CN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zh-CN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zh-CN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zh-CN" sz="1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zh-CN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zh-CN" sz="1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zh-CN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146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二班</a:t>
                      </a:r>
                      <a:endParaRPr kumimoji="0" lang="zh-CN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zh-CN" sz="1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zh-CN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endParaRPr kumimoji="0" lang="en-US" altLang="zh-CN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34290" marB="342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zh-CN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zh-CN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en-US" altLang="zh-CN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50" name="AutoShape 172"/>
          <p:cNvSpPr>
            <a:spLocks noChangeArrowheads="1"/>
          </p:cNvSpPr>
          <p:nvPr/>
        </p:nvSpPr>
        <p:spPr bwMode="auto">
          <a:xfrm>
            <a:off x="395536" y="4214688"/>
            <a:ext cx="8182561" cy="445294"/>
          </a:xfrm>
          <a:prstGeom prst="wedgeRoundRectCallout">
            <a:avLst>
              <a:gd name="adj1" fmla="val -370"/>
              <a:gd name="adj2" fmla="val 11231"/>
              <a:gd name="adj3" fmla="val 16667"/>
            </a:avLst>
          </a:prstGeom>
          <a:solidFill>
            <a:srgbClr val="FFFF99">
              <a:alpha val="0"/>
            </a:srgbClr>
          </a:solidFill>
          <a:ln w="9525" algn="ctr">
            <a:noFill/>
            <a:miter lim="800000"/>
          </a:ln>
        </p:spPr>
        <p:txBody>
          <a:bodyPr/>
          <a:lstStyle/>
          <a:p>
            <a:pPr algn="just" eaLnBrk="1" hangingPunct="1"/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一班的成绩好些。因为跳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86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个以上的人数，一班比二班多。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1" name="Text Box 179"/>
          <p:cNvSpPr txBox="1">
            <a:spLocks noChangeArrowheads="1"/>
          </p:cNvSpPr>
          <p:nvPr/>
        </p:nvSpPr>
        <p:spPr bwMode="auto">
          <a:xfrm>
            <a:off x="3549417" y="2812298"/>
            <a:ext cx="2445554" cy="338554"/>
          </a:xfrm>
          <a:prstGeom prst="rect">
            <a:avLst/>
          </a:prstGeom>
          <a:noFill/>
          <a:ln w="28575" algn="ctr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zh-CN" altLang="en-US" sz="1600" b="1" dirty="0">
                <a:latin typeface="楷体" panose="02010609060101010101" pitchFamily="49" charset="-122"/>
                <a:ea typeface="楷体" panose="02010609060101010101" pitchFamily="49" charset="-122"/>
              </a:rPr>
              <a:t>四年级</a:t>
            </a:r>
            <a:r>
              <a:rPr lang="en-US" altLang="zh-CN" sz="16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1600" b="1" dirty="0">
                <a:latin typeface="楷体" panose="02010609060101010101" pitchFamily="49" charset="-122"/>
                <a:ea typeface="楷体" panose="02010609060101010101" pitchFamily="49" charset="-122"/>
              </a:rPr>
              <a:t>分钟跳绳成绩表</a:t>
            </a:r>
            <a:endParaRPr lang="en-US" altLang="zh-CN" sz="1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2" name="Text Box 180"/>
          <p:cNvSpPr txBox="1">
            <a:spLocks noChangeArrowheads="1"/>
          </p:cNvSpPr>
          <p:nvPr/>
        </p:nvSpPr>
        <p:spPr bwMode="auto">
          <a:xfrm>
            <a:off x="251520" y="2427734"/>
            <a:ext cx="8613808" cy="461665"/>
          </a:xfrm>
          <a:prstGeom prst="rect">
            <a:avLst/>
          </a:prstGeom>
          <a:noFill/>
          <a:ln w="28575" algn="ctr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完成下面的统计表，并说说哪个队的跳绳成绩好些？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3" name="Text Box 181"/>
          <p:cNvSpPr txBox="1">
            <a:spLocks noChangeArrowheads="1"/>
          </p:cNvSpPr>
          <p:nvPr/>
        </p:nvSpPr>
        <p:spPr bwMode="auto">
          <a:xfrm>
            <a:off x="3013631" y="3734725"/>
            <a:ext cx="323850" cy="369332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endParaRPr lang="en-US" altLang="zh-CN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4" name="Text Box 185"/>
          <p:cNvSpPr txBox="1">
            <a:spLocks noChangeArrowheads="1"/>
          </p:cNvSpPr>
          <p:nvPr/>
        </p:nvSpPr>
        <p:spPr bwMode="auto">
          <a:xfrm>
            <a:off x="3763730" y="3734725"/>
            <a:ext cx="323850" cy="369332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endParaRPr lang="en-US" altLang="zh-CN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5" name="Text Box 186"/>
          <p:cNvSpPr txBox="1">
            <a:spLocks noChangeArrowheads="1"/>
          </p:cNvSpPr>
          <p:nvPr/>
        </p:nvSpPr>
        <p:spPr bwMode="auto">
          <a:xfrm>
            <a:off x="4513829" y="3734725"/>
            <a:ext cx="323850" cy="369332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en-US" altLang="zh-CN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6" name="Text Box 187"/>
          <p:cNvSpPr txBox="1">
            <a:spLocks noChangeArrowheads="1"/>
          </p:cNvSpPr>
          <p:nvPr/>
        </p:nvSpPr>
        <p:spPr bwMode="auto">
          <a:xfrm>
            <a:off x="5317507" y="3734725"/>
            <a:ext cx="323850" cy="369332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lang="en-US" altLang="zh-CN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7" name="Text Box 188"/>
          <p:cNvSpPr txBox="1">
            <a:spLocks noChangeArrowheads="1"/>
          </p:cNvSpPr>
          <p:nvPr/>
        </p:nvSpPr>
        <p:spPr bwMode="auto">
          <a:xfrm>
            <a:off x="6121184" y="3734725"/>
            <a:ext cx="323850" cy="369332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en-US" altLang="zh-CN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8" name="Text Box 189"/>
          <p:cNvSpPr txBox="1">
            <a:spLocks noChangeArrowheads="1"/>
          </p:cNvSpPr>
          <p:nvPr/>
        </p:nvSpPr>
        <p:spPr bwMode="auto">
          <a:xfrm>
            <a:off x="6817705" y="3734725"/>
            <a:ext cx="485775" cy="369332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</a:t>
            </a:r>
            <a:endParaRPr lang="en-US" altLang="zh-CN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9" name="Text Box 190"/>
          <p:cNvSpPr txBox="1">
            <a:spLocks noChangeArrowheads="1"/>
          </p:cNvSpPr>
          <p:nvPr/>
        </p:nvSpPr>
        <p:spPr bwMode="auto">
          <a:xfrm>
            <a:off x="2960053" y="4002618"/>
            <a:ext cx="485775" cy="369332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endParaRPr lang="en-US" altLang="zh-CN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0" name="Text Box 191"/>
          <p:cNvSpPr txBox="1">
            <a:spLocks noChangeArrowheads="1"/>
          </p:cNvSpPr>
          <p:nvPr/>
        </p:nvSpPr>
        <p:spPr bwMode="auto">
          <a:xfrm>
            <a:off x="3763730" y="4002618"/>
            <a:ext cx="485775" cy="369332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endParaRPr lang="en-US" altLang="zh-CN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1" name="Text Box 192"/>
          <p:cNvSpPr txBox="1">
            <a:spLocks noChangeArrowheads="1"/>
          </p:cNvSpPr>
          <p:nvPr/>
        </p:nvSpPr>
        <p:spPr bwMode="auto">
          <a:xfrm>
            <a:off x="4513829" y="4002618"/>
            <a:ext cx="485775" cy="369332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en-US" altLang="zh-CN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2" name="Text Box 193"/>
          <p:cNvSpPr txBox="1">
            <a:spLocks noChangeArrowheads="1"/>
          </p:cNvSpPr>
          <p:nvPr/>
        </p:nvSpPr>
        <p:spPr bwMode="auto">
          <a:xfrm>
            <a:off x="5317507" y="4002618"/>
            <a:ext cx="485775" cy="369332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en-US" altLang="zh-CN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3" name="Text Box 194"/>
          <p:cNvSpPr txBox="1">
            <a:spLocks noChangeArrowheads="1"/>
          </p:cNvSpPr>
          <p:nvPr/>
        </p:nvSpPr>
        <p:spPr bwMode="auto">
          <a:xfrm>
            <a:off x="6121184" y="4002618"/>
            <a:ext cx="485775" cy="369332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en-US" altLang="zh-CN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4" name="Text Box 195"/>
          <p:cNvSpPr txBox="1">
            <a:spLocks noChangeArrowheads="1"/>
          </p:cNvSpPr>
          <p:nvPr/>
        </p:nvSpPr>
        <p:spPr bwMode="auto">
          <a:xfrm>
            <a:off x="6871283" y="4002618"/>
            <a:ext cx="485775" cy="369332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endParaRPr lang="en-US" altLang="zh-CN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65" name="直接连接符 64"/>
          <p:cNvCxnSpPr/>
          <p:nvPr/>
        </p:nvCxnSpPr>
        <p:spPr>
          <a:xfrm rot="5400000">
            <a:off x="3892300" y="1709775"/>
            <a:ext cx="1339463" cy="1191"/>
          </a:xfrm>
          <a:prstGeom prst="line">
            <a:avLst/>
          </a:prstGeom>
          <a:ln w="127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直接连接符 89"/>
          <p:cNvCxnSpPr/>
          <p:nvPr/>
        </p:nvCxnSpPr>
        <p:spPr>
          <a:xfrm>
            <a:off x="2123728" y="1365679"/>
            <a:ext cx="5197115" cy="1191"/>
          </a:xfrm>
          <a:prstGeom prst="line">
            <a:avLst/>
          </a:prstGeom>
          <a:ln w="127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6" name="Picture 5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100000" l="0" r="97810">
                        <a14:foregroundMark x1="20438" y1="23684" x2="27737" y2="6578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670439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000"/>
                            </p:stCondLst>
                            <p:childTnLst>
                              <p:par>
                                <p:cTn id="4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500"/>
                            </p:stCondLst>
                            <p:childTnLst>
                              <p:par>
                                <p:cTn id="4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000"/>
                            </p:stCondLst>
                            <p:childTnLst>
                              <p:par>
                                <p:cTn id="5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5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500"/>
                            </p:stCondLst>
                            <p:childTnLst>
                              <p:par>
                                <p:cTn id="5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9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4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 animBg="1"/>
      <p:bldP spid="52" grpId="0"/>
      <p:bldP spid="53" grpId="0"/>
      <p:bldP spid="54" grpId="0"/>
      <p:bldP spid="55" grpId="0"/>
      <p:bldP spid="56" grpId="0"/>
      <p:bldP spid="57" grpId="0"/>
      <p:bldP spid="58" grpId="0"/>
      <p:bldP spid="59" grpId="0"/>
      <p:bldP spid="60" grpId="0"/>
      <p:bldP spid="61" grpId="0"/>
      <p:bldP spid="62" grpId="0"/>
      <p:bldP spid="63" grpId="0"/>
      <p:bldP spid="6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Text Box 4"/>
          <p:cNvSpPr txBox="1">
            <a:spLocks noChangeArrowheads="1"/>
          </p:cNvSpPr>
          <p:nvPr/>
        </p:nvSpPr>
        <p:spPr bwMode="auto">
          <a:xfrm>
            <a:off x="1101090" y="582930"/>
            <a:ext cx="7630795" cy="1938020"/>
          </a:xfrm>
          <a:prstGeom prst="rect">
            <a:avLst/>
          </a:prstGeom>
          <a:noFill/>
          <a:ln w="28575" algn="ctr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2020年我国遭受到“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新型冠状病毒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”的巨大灾难，全国人民万众一心，众志成城，抗击“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新冠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”。图(1)是根据某市某小学“献爱心，抗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新冠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”自愿捐款活动中学生捐款情况制成的条形统计图，图(2)是该小学学生人数比例分布图，该校共有学生1450人.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6" name="Picture 5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100000" l="0" r="97810">
                        <a14:foregroundMark x1="20438" y1="23684" x2="27737" y2="6578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670439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23105" y="2675255"/>
            <a:ext cx="4371975" cy="1952625"/>
          </a:xfrm>
          <a:prstGeom prst="rect">
            <a:avLst/>
          </a:prstGeom>
        </p:spPr>
      </p:pic>
      <p:sp>
        <p:nvSpPr>
          <p:cNvPr id="3" name="Text Box 4"/>
          <p:cNvSpPr txBox="1">
            <a:spLocks noChangeArrowheads="1"/>
          </p:cNvSpPr>
          <p:nvPr/>
        </p:nvSpPr>
        <p:spPr bwMode="auto">
          <a:xfrm>
            <a:off x="324485" y="2506345"/>
            <a:ext cx="4353560" cy="460375"/>
          </a:xfrm>
          <a:prstGeom prst="rect">
            <a:avLst/>
          </a:prstGeom>
          <a:noFill/>
          <a:ln w="28575" algn="ctr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）高年级学生捐款多少元？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121285" y="3135630"/>
            <a:ext cx="4353560" cy="460375"/>
          </a:xfrm>
          <a:prstGeom prst="rect">
            <a:avLst/>
          </a:prstGeom>
          <a:noFill/>
          <a:ln w="28575" algn="ctr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1450</a:t>
            </a:r>
            <a:r>
              <a:rPr lang="en-US" altLang="zh-CN" sz="2400" b="1" dirty="0">
                <a:solidFill>
                  <a:srgbClr val="FF0000"/>
                </a:solidFill>
                <a:latin typeface="Arial" panose="020B0604020202020204" pitchFamily="34" charset="0"/>
                <a:ea typeface="楷体" panose="02010609060101010101" pitchFamily="49" charset="-122"/>
                <a:sym typeface="+mn-ea"/>
              </a:rPr>
              <a:t>×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1-34%-38%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=406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（人）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611505" y="3717290"/>
            <a:ext cx="3272790" cy="460375"/>
          </a:xfrm>
          <a:prstGeom prst="rect">
            <a:avLst/>
          </a:prstGeom>
          <a:noFill/>
          <a:ln w="28575" algn="ctr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406</a:t>
            </a:r>
            <a:r>
              <a:rPr lang="en-US" altLang="zh-CN" sz="2400" b="1" dirty="0">
                <a:solidFill>
                  <a:srgbClr val="FF0000"/>
                </a:solidFill>
                <a:latin typeface="Arial" panose="020B0604020202020204" pitchFamily="34" charset="0"/>
                <a:ea typeface="楷体" panose="02010609060101010101" pitchFamily="49" charset="-122"/>
              </a:rPr>
              <a:t>×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5.4=2192.4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（元）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696018" y="4214177"/>
            <a:ext cx="3770630" cy="460375"/>
          </a:xfrm>
          <a:prstGeom prst="rect">
            <a:avLst/>
          </a:prstGeom>
          <a:noFill/>
          <a:ln w="28575" algn="ctr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答：高年级捐款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2192.4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元。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Text Box 4"/>
          <p:cNvSpPr txBox="1">
            <a:spLocks noChangeArrowheads="1"/>
          </p:cNvSpPr>
          <p:nvPr/>
        </p:nvSpPr>
        <p:spPr bwMode="auto">
          <a:xfrm>
            <a:off x="1101090" y="582930"/>
            <a:ext cx="7630795" cy="1938020"/>
          </a:xfrm>
          <a:prstGeom prst="rect">
            <a:avLst/>
          </a:prstGeom>
          <a:noFill/>
          <a:ln w="28575" algn="ctr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2020年我国遭受到“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新型冠状病毒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”的巨大灾难，全国人民万众一心，众志成城，抗击“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新冠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”。图(1)是根据某市某小学“献爱心，抗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新冠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”自愿捐款活动中学生捐款情况制成的条形统计图，图(2)是该小学学生人数比例分布图，该校共有学生1450人.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6" name="Picture 5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100000" l="0" r="97810">
                        <a14:foregroundMark x1="20438" y1="23684" x2="27737" y2="6578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670439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00905" y="2675255"/>
            <a:ext cx="4371975" cy="1952625"/>
          </a:xfrm>
          <a:prstGeom prst="rect">
            <a:avLst/>
          </a:prstGeom>
        </p:spPr>
      </p:pic>
      <p:sp>
        <p:nvSpPr>
          <p:cNvPr id="3" name="Text Box 4"/>
          <p:cNvSpPr txBox="1">
            <a:spLocks noChangeArrowheads="1"/>
          </p:cNvSpPr>
          <p:nvPr/>
        </p:nvSpPr>
        <p:spPr bwMode="auto">
          <a:xfrm>
            <a:off x="109220" y="2506345"/>
            <a:ext cx="4353560" cy="460375"/>
          </a:xfrm>
          <a:prstGeom prst="rect">
            <a:avLst/>
          </a:prstGeom>
          <a:noFill/>
          <a:ln w="28575" algn="ctr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）该校平均每人捐款多少元？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-93980" y="3135630"/>
            <a:ext cx="5612130" cy="1014730"/>
          </a:xfrm>
          <a:prstGeom prst="rect">
            <a:avLst/>
          </a:prstGeom>
          <a:noFill/>
          <a:ln w="28575" algn="ctr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1450</a:t>
            </a:r>
            <a:r>
              <a:rPr lang="en-US" altLang="zh-CN" sz="2400" b="1" dirty="0">
                <a:solidFill>
                  <a:srgbClr val="FF0000"/>
                </a:solidFill>
                <a:latin typeface="Arial" panose="020B0604020202020204" pitchFamily="34" charset="0"/>
                <a:ea typeface="楷体" panose="02010609060101010101" pitchFamily="49" charset="-122"/>
                <a:sym typeface="+mn-ea"/>
              </a:rPr>
              <a:t>×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34%</a:t>
            </a:r>
            <a:r>
              <a:rPr lang="en-US" altLang="zh-CN" sz="2400" b="1" dirty="0">
                <a:solidFill>
                  <a:srgbClr val="FF0000"/>
                </a:solidFill>
                <a:latin typeface="Arial" panose="020B0604020202020204" pitchFamily="34" charset="0"/>
                <a:ea typeface="楷体" panose="02010609060101010101" pitchFamily="49" charset="-122"/>
                <a:sym typeface="+mn-ea"/>
              </a:rPr>
              <a:t>×</a:t>
            </a:r>
            <a:r>
              <a:rPr 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7.6+1450×</a:t>
            </a:r>
            <a:r>
              <a:rPr 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38%</a:t>
            </a:r>
            <a:r>
              <a:rPr 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×6.2</a:t>
            </a:r>
            <a:endParaRPr 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eaLnBrk="1" hangingPunct="1">
              <a:spcBef>
                <a:spcPct val="50000"/>
              </a:spcBef>
            </a:pPr>
            <a:r>
              <a:rPr 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+2192.4）÷1450=6.452（元）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412750" y="4334510"/>
            <a:ext cx="3770630" cy="460375"/>
          </a:xfrm>
          <a:prstGeom prst="rect">
            <a:avLst/>
          </a:prstGeom>
          <a:noFill/>
          <a:ln w="28575" algn="ctr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答：每人捐款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6.452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元。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02465" y="483518"/>
            <a:ext cx="365351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看图并回答问题。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7" name="Picture 5" descr="5下-6单元_页面_04自主练习2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837" t="8635" b="26967"/>
          <a:stretch>
            <a:fillRect/>
          </a:stretch>
        </p:blipFill>
        <p:spPr bwMode="auto">
          <a:xfrm>
            <a:off x="2363455" y="1178028"/>
            <a:ext cx="5724525" cy="20955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Rectangle 12"/>
          <p:cNvSpPr>
            <a:spLocks noChangeArrowheads="1"/>
          </p:cNvSpPr>
          <p:nvPr/>
        </p:nvSpPr>
        <p:spPr bwMode="auto">
          <a:xfrm>
            <a:off x="2716808" y="3069912"/>
            <a:ext cx="3726656" cy="270271"/>
          </a:xfrm>
          <a:prstGeom prst="rect">
            <a:avLst/>
          </a:prstGeom>
          <a:solidFill>
            <a:srgbClr val="F2FDFF"/>
          </a:solidFill>
          <a:ln w="9525">
            <a:noFill/>
            <a:miter lim="800000"/>
          </a:ln>
        </p:spPr>
        <p:txBody>
          <a:bodyPr wrap="none" anchor="ctr"/>
          <a:lstStyle/>
          <a:p>
            <a:pPr algn="l">
              <a:lnSpc>
                <a:spcPct val="80000"/>
              </a:lnSpc>
            </a:pPr>
            <a:r>
              <a:rPr lang="zh-CN" altLang="en-US" sz="1400" b="1" dirty="0">
                <a:latin typeface="楷体" panose="02010609060101010101" pitchFamily="49" charset="-122"/>
                <a:ea typeface="楷体" panose="02010609060101010101" pitchFamily="49" charset="-122"/>
              </a:rPr>
              <a:t>短跑     跳高   跳远   铅球   中长跑 项目</a:t>
            </a:r>
            <a:endParaRPr lang="zh-CN" altLang="en-US" sz="1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Rectangle 13"/>
          <p:cNvSpPr>
            <a:spLocks noChangeArrowheads="1"/>
          </p:cNvSpPr>
          <p:nvPr/>
        </p:nvSpPr>
        <p:spPr bwMode="auto">
          <a:xfrm>
            <a:off x="2481327" y="1531030"/>
            <a:ext cx="323850" cy="1674018"/>
          </a:xfrm>
          <a:prstGeom prst="rect">
            <a:avLst/>
          </a:prstGeom>
          <a:solidFill>
            <a:srgbClr val="F2FDFF"/>
          </a:solidFill>
          <a:ln w="9525">
            <a:noFill/>
            <a:miter lim="800000"/>
          </a:ln>
        </p:spPr>
        <p:txBody>
          <a:bodyPr wrap="none" anchor="ctr"/>
          <a:lstStyle/>
          <a:p>
            <a:pPr>
              <a:lnSpc>
                <a:spcPct val="70000"/>
              </a:lnSpc>
            </a:pPr>
            <a:r>
              <a:rPr lang="en-US" altLang="zh-CN" sz="1350" b="1" dirty="0">
                <a:latin typeface="楷体" panose="02010609060101010101" pitchFamily="49" charset="-122"/>
                <a:ea typeface="楷体" panose="02010609060101010101" pitchFamily="49" charset="-122"/>
              </a:rPr>
              <a:t>25</a:t>
            </a:r>
            <a:endParaRPr lang="en-US" altLang="zh-CN" sz="135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70000"/>
              </a:lnSpc>
            </a:pPr>
            <a:endParaRPr lang="en-US" altLang="zh-CN" sz="135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70000"/>
              </a:lnSpc>
            </a:pPr>
            <a:r>
              <a:rPr lang="en-US" altLang="zh-CN" sz="1350" b="1" dirty="0">
                <a:latin typeface="楷体" panose="02010609060101010101" pitchFamily="49" charset="-122"/>
                <a:ea typeface="楷体" panose="02010609060101010101" pitchFamily="49" charset="-122"/>
              </a:rPr>
              <a:t>20</a:t>
            </a:r>
            <a:endParaRPr lang="en-US" altLang="zh-CN" sz="135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70000"/>
              </a:lnSpc>
            </a:pPr>
            <a:endParaRPr lang="en-US" altLang="zh-CN" sz="135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70000"/>
              </a:lnSpc>
            </a:pPr>
            <a:r>
              <a:rPr lang="en-US" altLang="zh-CN" sz="1350" b="1" dirty="0">
                <a:latin typeface="楷体" panose="02010609060101010101" pitchFamily="49" charset="-122"/>
                <a:ea typeface="楷体" panose="02010609060101010101" pitchFamily="49" charset="-122"/>
              </a:rPr>
              <a:t>15</a:t>
            </a:r>
            <a:endParaRPr lang="en-US" altLang="zh-CN" sz="135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70000"/>
              </a:lnSpc>
            </a:pPr>
            <a:endParaRPr lang="en-US" altLang="zh-CN" sz="135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70000"/>
              </a:lnSpc>
            </a:pPr>
            <a:r>
              <a:rPr lang="en-US" altLang="zh-CN" sz="1350" b="1" dirty="0"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endParaRPr lang="en-US" altLang="zh-CN" sz="135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70000"/>
              </a:lnSpc>
            </a:pPr>
            <a:endParaRPr lang="en-US" altLang="zh-CN" sz="135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70000"/>
              </a:lnSpc>
            </a:pPr>
            <a:r>
              <a:rPr lang="en-US" altLang="zh-CN" sz="1350" b="1" dirty="0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endParaRPr lang="en-US" altLang="zh-CN" sz="135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70000"/>
              </a:lnSpc>
            </a:pPr>
            <a:endParaRPr lang="en-US" altLang="zh-CN" sz="135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70000"/>
              </a:lnSpc>
            </a:pPr>
            <a:r>
              <a:rPr lang="en-US" altLang="zh-CN" sz="1350" b="1" dirty="0"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endParaRPr lang="en-US" altLang="zh-CN" sz="135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Rectangle 14"/>
          <p:cNvSpPr>
            <a:spLocks noChangeArrowheads="1"/>
          </p:cNvSpPr>
          <p:nvPr/>
        </p:nvSpPr>
        <p:spPr bwMode="auto">
          <a:xfrm>
            <a:off x="2481327" y="1211432"/>
            <a:ext cx="972740" cy="216694"/>
          </a:xfrm>
          <a:prstGeom prst="rect">
            <a:avLst/>
          </a:prstGeom>
          <a:solidFill>
            <a:srgbClr val="F2FDFF"/>
          </a:solidFill>
          <a:ln w="9525">
            <a:noFill/>
            <a:miter lim="800000"/>
          </a:ln>
        </p:spPr>
        <p:txBody>
          <a:bodyPr wrap="none" anchor="ctr"/>
          <a:lstStyle/>
          <a:p>
            <a:pPr algn="l">
              <a:lnSpc>
                <a:spcPct val="80000"/>
              </a:lnSpc>
            </a:pP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成绩（分）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Text Box 9"/>
          <p:cNvSpPr txBox="1">
            <a:spLocks noChangeArrowheads="1"/>
          </p:cNvSpPr>
          <p:nvPr/>
        </p:nvSpPr>
        <p:spPr bwMode="auto">
          <a:xfrm>
            <a:off x="2876834" y="762258"/>
            <a:ext cx="4575486" cy="36933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五年级一班和二班运动会得分情况统计图</a:t>
            </a:r>
            <a:endParaRPr lang="zh-CN" altLang="en-US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Text Box 8"/>
          <p:cNvSpPr txBox="1">
            <a:spLocks noChangeArrowheads="1"/>
          </p:cNvSpPr>
          <p:nvPr/>
        </p:nvSpPr>
        <p:spPr bwMode="auto">
          <a:xfrm>
            <a:off x="5450812" y="3339663"/>
            <a:ext cx="1797887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答：二班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Text Box 10"/>
          <p:cNvSpPr txBox="1">
            <a:spLocks noChangeArrowheads="1"/>
          </p:cNvSpPr>
          <p:nvPr/>
        </p:nvSpPr>
        <p:spPr bwMode="auto">
          <a:xfrm>
            <a:off x="5761001" y="3757431"/>
            <a:ext cx="2592288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答：跳高和跳远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Text Box 8"/>
          <p:cNvSpPr txBox="1">
            <a:spLocks noChangeArrowheads="1"/>
          </p:cNvSpPr>
          <p:nvPr/>
        </p:nvSpPr>
        <p:spPr bwMode="auto">
          <a:xfrm>
            <a:off x="1682897" y="4011610"/>
            <a:ext cx="2322910" cy="36933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Text Box 9"/>
          <p:cNvSpPr txBox="1">
            <a:spLocks noChangeArrowheads="1"/>
          </p:cNvSpPr>
          <p:nvPr/>
        </p:nvSpPr>
        <p:spPr bwMode="auto">
          <a:xfrm>
            <a:off x="415808" y="3342334"/>
            <a:ext cx="5232441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）哪个班在短跑项目上占优势？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Text Box 10"/>
          <p:cNvSpPr txBox="1">
            <a:spLocks noChangeArrowheads="1"/>
          </p:cNvSpPr>
          <p:nvPr/>
        </p:nvSpPr>
        <p:spPr bwMode="auto">
          <a:xfrm>
            <a:off x="415808" y="3775120"/>
            <a:ext cx="5933948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）五年级一班在哪些项目上占优势？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" name="Text Box 11"/>
          <p:cNvSpPr txBox="1">
            <a:spLocks noChangeArrowheads="1"/>
          </p:cNvSpPr>
          <p:nvPr/>
        </p:nvSpPr>
        <p:spPr bwMode="auto">
          <a:xfrm>
            <a:off x="415809" y="4260786"/>
            <a:ext cx="6641336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）你还有什么发现？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Text Box 10"/>
          <p:cNvSpPr txBox="1">
            <a:spLocks noChangeArrowheads="1"/>
          </p:cNvSpPr>
          <p:nvPr/>
        </p:nvSpPr>
        <p:spPr bwMode="auto">
          <a:xfrm>
            <a:off x="4005807" y="4171179"/>
            <a:ext cx="4824536" cy="70788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答：在中长跑项目上，二班明显占优势；铅球成绩两个班差不多。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5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97810">
                        <a14:foregroundMark x1="20438" y1="23684" x2="27737" y2="6578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627534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utoUpdateAnimBg="0"/>
      <p:bldP spid="30" grpId="0" autoUpdateAnimBg="0"/>
      <p:bldP spid="32" grpId="0"/>
      <p:bldP spid="33" grpId="0"/>
      <p:bldP spid="34" grpId="0"/>
      <p:bldP spid="35" grpId="0" autoUpdateAnimBg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797173" y="483518"/>
            <a:ext cx="312675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看图并回答问题。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2326296" y="808486"/>
            <a:ext cx="6009439" cy="2339328"/>
            <a:chOff x="1697471" y="995589"/>
            <a:chExt cx="8012584" cy="3119104"/>
          </a:xfrm>
        </p:grpSpPr>
        <p:pic>
          <p:nvPicPr>
            <p:cNvPr id="11" name="Picture 4" descr="5下-6单元_页面_09折线练习2"/>
            <p:cNvPicPr>
              <a:picLocks noChangeAspect="1" noChangeArrowheads="1"/>
            </p:cNvPicPr>
            <p:nvPr/>
          </p:nvPicPr>
          <p:blipFill>
            <a:blip r:embed="rId1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</a:blip>
            <a:srcRect l="3059" t="11178" r="3059" b="23969"/>
            <a:stretch>
              <a:fillRect/>
            </a:stretch>
          </p:blipFill>
          <p:spPr bwMode="auto">
            <a:xfrm>
              <a:off x="1697471" y="1376257"/>
              <a:ext cx="5905501" cy="27384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2" name="Text Box 9"/>
            <p:cNvSpPr txBox="1">
              <a:spLocks noChangeArrowheads="1"/>
            </p:cNvSpPr>
            <p:nvPr/>
          </p:nvSpPr>
          <p:spPr bwMode="auto">
            <a:xfrm>
              <a:off x="1756543" y="995589"/>
              <a:ext cx="7953512" cy="49244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zh-CN" altLang="en-US" b="1" dirty="0">
                  <a:solidFill>
                    <a:srgbClr val="0070C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我国某两个城市</a:t>
              </a:r>
              <a:r>
                <a:rPr lang="en-US" altLang="zh-CN" b="1" dirty="0">
                  <a:solidFill>
                    <a:srgbClr val="0070C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2012</a:t>
              </a:r>
              <a:r>
                <a:rPr lang="zh-CN" altLang="en-US" b="1" dirty="0">
                  <a:solidFill>
                    <a:srgbClr val="0070C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年月平均最高气温变化情况统计图</a:t>
              </a:r>
              <a:endParaRPr lang="zh-CN" altLang="en-US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5" name="Text Box 24"/>
          <p:cNvSpPr txBox="1">
            <a:spLocks noChangeArrowheads="1"/>
          </p:cNvSpPr>
          <p:nvPr/>
        </p:nvSpPr>
        <p:spPr bwMode="auto">
          <a:xfrm>
            <a:off x="386131" y="3194788"/>
            <a:ext cx="8154046" cy="49051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）说一说两个城市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2012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年月平均最高气温变化的趋势。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 Box 24"/>
          <p:cNvSpPr txBox="1">
            <a:spLocks noChangeArrowheads="1"/>
          </p:cNvSpPr>
          <p:nvPr/>
        </p:nvSpPr>
        <p:spPr bwMode="auto">
          <a:xfrm>
            <a:off x="691305" y="3685307"/>
            <a:ext cx="7848872" cy="79406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95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答：从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月份到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月份月平均气温呈上升趋势，从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月份到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月份呈下降趋势。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4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97810">
                        <a14:foregroundMark x1="20438" y1="23684" x2="27737" y2="6578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4189" y="555782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 autoUpdateAnimBg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797173" y="483518"/>
            <a:ext cx="312675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看图并回答问题。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2326296" y="808486"/>
            <a:ext cx="6009439" cy="2339328"/>
            <a:chOff x="1697471" y="995589"/>
            <a:chExt cx="8012584" cy="3119104"/>
          </a:xfrm>
        </p:grpSpPr>
        <p:pic>
          <p:nvPicPr>
            <p:cNvPr id="11" name="Picture 4" descr="5下-6单元_页面_09折线练习2"/>
            <p:cNvPicPr>
              <a:picLocks noChangeAspect="1" noChangeArrowheads="1"/>
            </p:cNvPicPr>
            <p:nvPr/>
          </p:nvPicPr>
          <p:blipFill>
            <a:blip r:embed="rId1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</a:blip>
            <a:srcRect l="3059" t="11178" r="3059" b="23969"/>
            <a:stretch>
              <a:fillRect/>
            </a:stretch>
          </p:blipFill>
          <p:spPr bwMode="auto">
            <a:xfrm>
              <a:off x="1697471" y="1376257"/>
              <a:ext cx="5905501" cy="27384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2" name="Text Box 9"/>
            <p:cNvSpPr txBox="1">
              <a:spLocks noChangeArrowheads="1"/>
            </p:cNvSpPr>
            <p:nvPr/>
          </p:nvSpPr>
          <p:spPr bwMode="auto">
            <a:xfrm>
              <a:off x="1756543" y="995589"/>
              <a:ext cx="7953512" cy="49244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zh-CN" altLang="en-US" b="1" dirty="0">
                  <a:solidFill>
                    <a:srgbClr val="0070C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我国某两个城市</a:t>
              </a:r>
              <a:r>
                <a:rPr lang="en-US" altLang="zh-CN" b="1" dirty="0">
                  <a:solidFill>
                    <a:srgbClr val="0070C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2012</a:t>
              </a:r>
              <a:r>
                <a:rPr lang="zh-CN" altLang="en-US" b="1" dirty="0">
                  <a:solidFill>
                    <a:srgbClr val="0070C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年月平均最高气温变化情况统计图</a:t>
              </a:r>
              <a:endParaRPr lang="zh-CN" altLang="en-US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3" name="Text Box 24"/>
          <p:cNvSpPr txBox="1">
            <a:spLocks noChangeArrowheads="1"/>
          </p:cNvSpPr>
          <p:nvPr/>
        </p:nvSpPr>
        <p:spPr bwMode="auto">
          <a:xfrm>
            <a:off x="384862" y="3067766"/>
            <a:ext cx="8374275" cy="95218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月份两个城市的月平均最高气温相差多少摄氏度？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月份呢？你有什么发现？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 Box 24"/>
          <p:cNvSpPr txBox="1">
            <a:spLocks noChangeArrowheads="1"/>
          </p:cNvSpPr>
          <p:nvPr/>
        </p:nvSpPr>
        <p:spPr bwMode="auto">
          <a:xfrm>
            <a:off x="1331640" y="3858922"/>
            <a:ext cx="7336728" cy="95218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月份两个城市的月平均最高气温相差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19℃,8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月份相差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2.6℃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，我发现冬天温差大，夏天温差小。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4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97810">
                        <a14:foregroundMark x1="20438" y1="23684" x2="27737" y2="6578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4189" y="555782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7" grpId="0" autoUpdateAnimBg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Freeform 43"/>
          <p:cNvSpPr/>
          <p:nvPr/>
        </p:nvSpPr>
        <p:spPr bwMode="auto">
          <a:xfrm>
            <a:off x="-389876" y="928442"/>
            <a:ext cx="4068220" cy="2925528"/>
          </a:xfrm>
          <a:custGeom>
            <a:avLst/>
            <a:gdLst>
              <a:gd name="T0" fmla="*/ 2147483647 w 2760"/>
              <a:gd name="T1" fmla="*/ 2147483647 h 2086"/>
              <a:gd name="T2" fmla="*/ 2147483647 w 2760"/>
              <a:gd name="T3" fmla="*/ 2147483647 h 2086"/>
              <a:gd name="T4" fmla="*/ 2147483647 w 2760"/>
              <a:gd name="T5" fmla="*/ 2147483647 h 2086"/>
              <a:gd name="T6" fmla="*/ 2147483647 w 2760"/>
              <a:gd name="T7" fmla="*/ 2147483647 h 2086"/>
              <a:gd name="T8" fmla="*/ 2147483647 w 2760"/>
              <a:gd name="T9" fmla="*/ 2147483647 h 2086"/>
              <a:gd name="T10" fmla="*/ 2147483647 w 2760"/>
              <a:gd name="T11" fmla="*/ 2147483647 h 2086"/>
              <a:gd name="T12" fmla="*/ 2147483647 w 2760"/>
              <a:gd name="T13" fmla="*/ 2147483647 h 2086"/>
              <a:gd name="T14" fmla="*/ 2147483647 w 2760"/>
              <a:gd name="T15" fmla="*/ 2147483647 h 2086"/>
              <a:gd name="T16" fmla="*/ 2147483647 w 2760"/>
              <a:gd name="T17" fmla="*/ 2147483647 h 2086"/>
              <a:gd name="T18" fmla="*/ 2147483647 w 2760"/>
              <a:gd name="T19" fmla="*/ 2147483647 h 2086"/>
              <a:gd name="T20" fmla="*/ 2147483647 w 2760"/>
              <a:gd name="T21" fmla="*/ 2147483647 h 2086"/>
              <a:gd name="T22" fmla="*/ 2147483647 w 2760"/>
              <a:gd name="T23" fmla="*/ 2147483647 h 2086"/>
              <a:gd name="T24" fmla="*/ 2147483647 w 2760"/>
              <a:gd name="T25" fmla="*/ 2147483647 h 2086"/>
              <a:gd name="T26" fmla="*/ 2147483647 w 2760"/>
              <a:gd name="T27" fmla="*/ 2147483647 h 2086"/>
              <a:gd name="T28" fmla="*/ 2147483647 w 2760"/>
              <a:gd name="T29" fmla="*/ 2147483647 h 2086"/>
              <a:gd name="T30" fmla="*/ 2147483647 w 2760"/>
              <a:gd name="T31" fmla="*/ 2147483647 h 2086"/>
              <a:gd name="T32" fmla="*/ 2147483647 w 2760"/>
              <a:gd name="T33" fmla="*/ 2147483647 h 2086"/>
              <a:gd name="T34" fmla="*/ 2147483647 w 2760"/>
              <a:gd name="T35" fmla="*/ 2147483647 h 2086"/>
              <a:gd name="T36" fmla="*/ 2147483647 w 2760"/>
              <a:gd name="T37" fmla="*/ 2147483647 h 2086"/>
              <a:gd name="T38" fmla="*/ 2147483647 w 2760"/>
              <a:gd name="T39" fmla="*/ 2147483647 h 2086"/>
              <a:gd name="T40" fmla="*/ 2147483647 w 2760"/>
              <a:gd name="T41" fmla="*/ 2147483647 h 2086"/>
              <a:gd name="T42" fmla="*/ 2147483647 w 2760"/>
              <a:gd name="T43" fmla="*/ 2147483647 h 2086"/>
              <a:gd name="T44" fmla="*/ 2147483647 w 2760"/>
              <a:gd name="T45" fmla="*/ 2147483647 h 2086"/>
              <a:gd name="T46" fmla="*/ 2147483647 w 2760"/>
              <a:gd name="T47" fmla="*/ 2147483647 h 2086"/>
              <a:gd name="T48" fmla="*/ 2147483647 w 2760"/>
              <a:gd name="T49" fmla="*/ 2147483647 h 2086"/>
              <a:gd name="T50" fmla="*/ 2147483647 w 2760"/>
              <a:gd name="T51" fmla="*/ 2147483647 h 2086"/>
              <a:gd name="T52" fmla="*/ 2147483647 w 2760"/>
              <a:gd name="T53" fmla="*/ 2147483647 h 2086"/>
              <a:gd name="T54" fmla="*/ 2147483647 w 2760"/>
              <a:gd name="T55" fmla="*/ 2147483647 h 2086"/>
              <a:gd name="T56" fmla="*/ 2147483647 w 2760"/>
              <a:gd name="T57" fmla="*/ 2147483647 h 208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w 2760"/>
              <a:gd name="T88" fmla="*/ 0 h 2086"/>
              <a:gd name="T89" fmla="*/ 2760 w 2760"/>
              <a:gd name="T90" fmla="*/ 2086 h 2086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T87" t="T88" r="T89" b="T90"/>
            <a:pathLst>
              <a:path w="2760" h="2086">
                <a:moveTo>
                  <a:pt x="164" y="37"/>
                </a:moveTo>
                <a:cubicBezTo>
                  <a:pt x="714" y="42"/>
                  <a:pt x="1147" y="60"/>
                  <a:pt x="1663" y="46"/>
                </a:cubicBezTo>
                <a:cubicBezTo>
                  <a:pt x="1665" y="45"/>
                  <a:pt x="1714" y="33"/>
                  <a:pt x="1709" y="19"/>
                </a:cubicBezTo>
                <a:cubicBezTo>
                  <a:pt x="1706" y="10"/>
                  <a:pt x="1681" y="0"/>
                  <a:pt x="1681" y="10"/>
                </a:cubicBezTo>
                <a:cubicBezTo>
                  <a:pt x="1681" y="24"/>
                  <a:pt x="1813" y="69"/>
                  <a:pt x="1828" y="74"/>
                </a:cubicBezTo>
                <a:cubicBezTo>
                  <a:pt x="2124" y="169"/>
                  <a:pt x="2449" y="74"/>
                  <a:pt x="2760" y="74"/>
                </a:cubicBezTo>
                <a:cubicBezTo>
                  <a:pt x="2742" y="100"/>
                  <a:pt x="2725" y="117"/>
                  <a:pt x="2714" y="147"/>
                </a:cubicBezTo>
                <a:cubicBezTo>
                  <a:pt x="2717" y="159"/>
                  <a:pt x="2720" y="172"/>
                  <a:pt x="2724" y="184"/>
                </a:cubicBezTo>
                <a:cubicBezTo>
                  <a:pt x="2730" y="202"/>
                  <a:pt x="2742" y="238"/>
                  <a:pt x="2742" y="238"/>
                </a:cubicBezTo>
                <a:cubicBezTo>
                  <a:pt x="2752" y="726"/>
                  <a:pt x="2751" y="519"/>
                  <a:pt x="2751" y="860"/>
                </a:cubicBezTo>
                <a:cubicBezTo>
                  <a:pt x="2495" y="860"/>
                  <a:pt x="2239" y="860"/>
                  <a:pt x="1983" y="860"/>
                </a:cubicBezTo>
                <a:cubicBezTo>
                  <a:pt x="1978" y="965"/>
                  <a:pt x="1983" y="1013"/>
                  <a:pt x="1956" y="1098"/>
                </a:cubicBezTo>
                <a:cubicBezTo>
                  <a:pt x="1953" y="1284"/>
                  <a:pt x="1937" y="1507"/>
                  <a:pt x="1937" y="1701"/>
                </a:cubicBezTo>
                <a:cubicBezTo>
                  <a:pt x="1443" y="2086"/>
                  <a:pt x="678" y="1747"/>
                  <a:pt x="63" y="1747"/>
                </a:cubicBezTo>
                <a:cubicBezTo>
                  <a:pt x="64" y="1734"/>
                  <a:pt x="61" y="1719"/>
                  <a:pt x="67" y="1707"/>
                </a:cubicBezTo>
                <a:cubicBezTo>
                  <a:pt x="69" y="1703"/>
                  <a:pt x="131" y="1660"/>
                  <a:pt x="136" y="1656"/>
                </a:cubicBezTo>
                <a:cubicBezTo>
                  <a:pt x="168" y="1557"/>
                  <a:pt x="117" y="1704"/>
                  <a:pt x="164" y="1601"/>
                </a:cubicBezTo>
                <a:cubicBezTo>
                  <a:pt x="188" y="1547"/>
                  <a:pt x="177" y="1552"/>
                  <a:pt x="191" y="1500"/>
                </a:cubicBezTo>
                <a:cubicBezTo>
                  <a:pt x="196" y="1481"/>
                  <a:pt x="209" y="1445"/>
                  <a:pt x="209" y="1445"/>
                </a:cubicBezTo>
                <a:cubicBezTo>
                  <a:pt x="202" y="1332"/>
                  <a:pt x="232" y="1330"/>
                  <a:pt x="173" y="1281"/>
                </a:cubicBezTo>
                <a:cubicBezTo>
                  <a:pt x="148" y="1260"/>
                  <a:pt x="110" y="1246"/>
                  <a:pt x="81" y="1235"/>
                </a:cubicBezTo>
                <a:cubicBezTo>
                  <a:pt x="63" y="1228"/>
                  <a:pt x="26" y="1217"/>
                  <a:pt x="26" y="1217"/>
                </a:cubicBezTo>
                <a:cubicBezTo>
                  <a:pt x="8" y="1161"/>
                  <a:pt x="0" y="1095"/>
                  <a:pt x="45" y="1052"/>
                </a:cubicBezTo>
                <a:cubicBezTo>
                  <a:pt x="61" y="1019"/>
                  <a:pt x="74" y="1004"/>
                  <a:pt x="100" y="979"/>
                </a:cubicBezTo>
                <a:cubicBezTo>
                  <a:pt x="134" y="876"/>
                  <a:pt x="99" y="990"/>
                  <a:pt x="118" y="723"/>
                </a:cubicBezTo>
                <a:cubicBezTo>
                  <a:pt x="120" y="698"/>
                  <a:pt x="131" y="675"/>
                  <a:pt x="136" y="650"/>
                </a:cubicBezTo>
                <a:cubicBezTo>
                  <a:pt x="139" y="616"/>
                  <a:pt x="139" y="582"/>
                  <a:pt x="145" y="549"/>
                </a:cubicBezTo>
                <a:cubicBezTo>
                  <a:pt x="148" y="530"/>
                  <a:pt x="164" y="494"/>
                  <a:pt x="164" y="494"/>
                </a:cubicBezTo>
                <a:cubicBezTo>
                  <a:pt x="182" y="263"/>
                  <a:pt x="174" y="415"/>
                  <a:pt x="164" y="37"/>
                </a:cubicBezTo>
                <a:close/>
              </a:path>
            </a:pathLst>
          </a:custGeom>
          <a:noFill/>
          <a:ln w="9525">
            <a:noFill/>
            <a:round/>
          </a:ln>
        </p:spPr>
        <p:txBody>
          <a:bodyPr/>
          <a:lstStyle/>
          <a:p>
            <a:endParaRPr lang="zh-CN" altLang="en-US" sz="2400" b="1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3"/>
          <p:cNvSpPr txBox="1">
            <a:spLocks noChangeArrowheads="1"/>
          </p:cNvSpPr>
          <p:nvPr/>
        </p:nvSpPr>
        <p:spPr bwMode="auto">
          <a:xfrm>
            <a:off x="925943" y="576323"/>
            <a:ext cx="8038545" cy="8309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为了组织球类比赛，学校调查了六年级学生最喜欢的球类运动情况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统计如下图。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4"/>
          <p:cNvSpPr txBox="1">
            <a:spLocks noChangeArrowheads="1"/>
          </p:cNvSpPr>
          <p:nvPr/>
        </p:nvSpPr>
        <p:spPr bwMode="auto">
          <a:xfrm>
            <a:off x="611559" y="1299149"/>
            <a:ext cx="4875015" cy="7819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zh-CN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如果喜欢排球运动的有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30</a:t>
            </a:r>
            <a:r>
              <a:rPr lang="zh-CN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人，喜欢兵乓球运动的大约有多少人？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6"/>
          <p:cNvSpPr txBox="1">
            <a:spLocks noChangeArrowheads="1"/>
          </p:cNvSpPr>
          <p:nvPr/>
        </p:nvSpPr>
        <p:spPr bwMode="auto">
          <a:xfrm>
            <a:off x="942454" y="2043321"/>
            <a:ext cx="2786063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30 ÷ 15% = 200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（人）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Box 7"/>
          <p:cNvSpPr txBox="1">
            <a:spLocks noChangeArrowheads="1"/>
          </p:cNvSpPr>
          <p:nvPr/>
        </p:nvSpPr>
        <p:spPr bwMode="auto">
          <a:xfrm>
            <a:off x="932602" y="2408731"/>
            <a:ext cx="3076575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200 × 50% = 100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（人）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Box 4"/>
          <p:cNvSpPr txBox="1">
            <a:spLocks noChangeArrowheads="1"/>
          </p:cNvSpPr>
          <p:nvPr/>
        </p:nvSpPr>
        <p:spPr bwMode="auto">
          <a:xfrm>
            <a:off x="902089" y="2779367"/>
            <a:ext cx="4158853" cy="42473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</a:t>
            </a:r>
            <a:r>
              <a:rPr lang="zh-CN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喜欢兵乓球运动的大约有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00</a:t>
            </a:r>
            <a:r>
              <a:rPr lang="zh-CN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人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9"/>
          <p:cNvSpPr txBox="1">
            <a:spLocks noChangeArrowheads="1"/>
          </p:cNvSpPr>
          <p:nvPr/>
        </p:nvSpPr>
        <p:spPr bwMode="auto">
          <a:xfrm>
            <a:off x="535699" y="3176237"/>
            <a:ext cx="5186910" cy="4126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）你认为应该组织哪种球类比赛？为什么？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Box 4"/>
          <p:cNvSpPr txBox="1">
            <a:spLocks noChangeArrowheads="1"/>
          </p:cNvSpPr>
          <p:nvPr/>
        </p:nvSpPr>
        <p:spPr bwMode="auto">
          <a:xfrm>
            <a:off x="848791" y="3632225"/>
            <a:ext cx="4400550" cy="106663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>
              <a:lnSpc>
                <a:spcPct val="110000"/>
              </a:lnSpc>
            </a:pP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答：应该组织乒乓球比赛，因为喜欢乒乓球运动的人数最多。若组织比赛，参与度高。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7" name="Picture 9"/>
          <p:cNvPicPr>
            <a:picLocks noChangeAspect="1" noChangeArrowheads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817" t="2760"/>
          <a:stretch>
            <a:fillRect/>
          </a:stretch>
        </p:blipFill>
        <p:spPr bwMode="auto">
          <a:xfrm>
            <a:off x="6195877" y="2207361"/>
            <a:ext cx="2120539" cy="1837390"/>
          </a:xfrm>
          <a:prstGeom prst="rect">
            <a:avLst/>
          </a:prstGeom>
          <a:noFill/>
          <a:ln w="9525">
            <a:solidFill>
              <a:srgbClr val="00FFFF"/>
            </a:solidFill>
            <a:miter lim="800000"/>
            <a:headEnd/>
            <a:tailEnd/>
          </a:ln>
        </p:spPr>
      </p:pic>
      <p:sp>
        <p:nvSpPr>
          <p:cNvPr id="19" name="TextBox 8"/>
          <p:cNvSpPr txBox="1">
            <a:spLocks noChangeArrowheads="1"/>
          </p:cNvSpPr>
          <p:nvPr/>
        </p:nvSpPr>
        <p:spPr bwMode="auto">
          <a:xfrm>
            <a:off x="5654454" y="1259378"/>
            <a:ext cx="2789787" cy="70788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 eaLnBrk="1" hangingPunct="1"/>
            <a:r>
              <a:rPr lang="zh-CN" altLang="en-US" sz="2000" b="1" dirty="0">
                <a:solidFill>
                  <a:schemeClr val="accent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六年级学生最喜欢的球类运动情况统计图</a:t>
            </a:r>
            <a:endParaRPr lang="zh-CN" altLang="en-US" sz="2000" b="1" dirty="0">
              <a:solidFill>
                <a:schemeClr val="accent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8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97810">
                        <a14:foregroundMark x1="20438" y1="23684" x2="27737" y2="6578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887" y="670439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3" grpId="0"/>
      <p:bldP spid="15" grpId="0"/>
      <p:bldP spid="1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867439" y="948411"/>
            <a:ext cx="4645838" cy="1817214"/>
            <a:chOff x="-574893" y="1796338"/>
            <a:chExt cx="4645838" cy="1817214"/>
          </a:xfrm>
        </p:grpSpPr>
        <p:pic>
          <p:nvPicPr>
            <p:cNvPr id="46" name="Picture 3"/>
            <p:cNvPicPr>
              <a:picLocks noChangeAspect="1" noChangeArrowheads="1"/>
            </p:cNvPicPr>
            <p:nvPr/>
          </p:nvPicPr>
          <p:blipFill>
            <a:blip r:embed="rId1" cstate="print"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backgroundRemoval t="0" b="100000" l="0" r="100000">
                          <a14:foregroundMark x1="72078" y1="6284" x2="62013" y2="19945"/>
                          <a14:foregroundMark x1="26623" y1="39344" x2="27273" y2="46721"/>
                          <a14:foregroundMark x1="47078" y1="38798" x2="53896" y2="43443"/>
                          <a14:foregroundMark x1="29545" y1="54645" x2="35390" y2="51913"/>
                          <a14:foregroundMark x1="40260" y1="51913" x2="47078" y2="54098"/>
                          <a14:foregroundMark x1="47727" y1="54098" x2="50325" y2="54098"/>
                          <a14:foregroundMark x1="38312" y1="56284" x2="35390" y2="69945"/>
                          <a14:foregroundMark x1="51623" y1="66120" x2="52273" y2="69399"/>
                          <a14:foregroundMark x1="43506" y1="46721" x2="53896" y2="47268"/>
                          <a14:foregroundMark x1="53896" y1="45628" x2="53896" y2="38798"/>
                          <a14:foregroundMark x1="27922" y1="37705" x2="34091" y2="39344"/>
                          <a14:foregroundMark x1="25325" y1="47268" x2="32792" y2="45628"/>
                          <a14:foregroundMark x1="33442" y1="45082" x2="37662" y2="41530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-574893" y="2095111"/>
              <a:ext cx="1276276" cy="151844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48" name="云形标注 82"/>
            <p:cNvSpPr>
              <a:spLocks noChangeArrowheads="1"/>
            </p:cNvSpPr>
            <p:nvPr/>
          </p:nvSpPr>
          <p:spPr bwMode="auto">
            <a:xfrm>
              <a:off x="897420" y="1796338"/>
              <a:ext cx="3173525" cy="615228"/>
            </a:xfrm>
            <a:prstGeom prst="cloudCallout">
              <a:avLst>
                <a:gd name="adj1" fmla="val -58467"/>
                <a:gd name="adj2" fmla="val 43765"/>
              </a:avLst>
            </a:prstGeom>
            <a:noFill/>
            <a:ln w="19050" algn="ctr">
              <a:solidFill>
                <a:srgbClr val="825830"/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4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1" name="矩形 30"/>
            <p:cNvSpPr>
              <a:spLocks noChangeArrowheads="1"/>
            </p:cNvSpPr>
            <p:nvPr/>
          </p:nvSpPr>
          <p:spPr bwMode="auto">
            <a:xfrm>
              <a:off x="1156253" y="1910445"/>
              <a:ext cx="2909790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我们学过哪些统计的知识？</a:t>
              </a:r>
              <a:endParaRPr lang="zh-CN" altLang="en-US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4719877" y="1621736"/>
            <a:ext cx="2822620" cy="1203815"/>
            <a:chOff x="4719877" y="1621736"/>
            <a:chExt cx="2822620" cy="1203815"/>
          </a:xfrm>
        </p:grpSpPr>
        <p:sp>
          <p:nvSpPr>
            <p:cNvPr id="53" name="云形标注 82"/>
            <p:cNvSpPr>
              <a:spLocks noChangeArrowheads="1"/>
            </p:cNvSpPr>
            <p:nvPr/>
          </p:nvSpPr>
          <p:spPr bwMode="auto">
            <a:xfrm>
              <a:off x="4719877" y="1621736"/>
              <a:ext cx="2703800" cy="1203815"/>
            </a:xfrm>
            <a:prstGeom prst="cloudCallout">
              <a:avLst>
                <a:gd name="adj1" fmla="val 63743"/>
                <a:gd name="adj2" fmla="val 8291"/>
              </a:avLst>
            </a:prstGeom>
            <a:noFill/>
            <a:ln w="19050" algn="ctr">
              <a:solidFill>
                <a:srgbClr val="825830"/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4917184" y="1738644"/>
              <a:ext cx="2625313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zh-CN" altLang="en-US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那它们都有什么特点？适合在什么情况下使用？现在就来一起学习。</a:t>
              </a:r>
              <a:endParaRPr lang="zh-CN" altLang="en-US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1" name="AutoShape 5"/>
          <p:cNvSpPr/>
          <p:nvPr/>
        </p:nvSpPr>
        <p:spPr bwMode="auto">
          <a:xfrm>
            <a:off x="3137883" y="2579829"/>
            <a:ext cx="288925" cy="1873250"/>
          </a:xfrm>
          <a:prstGeom prst="leftBrace">
            <a:avLst>
              <a:gd name="adj1" fmla="val 54029"/>
              <a:gd name="adj2" fmla="val 50000"/>
            </a:avLst>
          </a:prstGeom>
          <a:noFill/>
          <a:ln w="25400">
            <a:solidFill>
              <a:srgbClr val="0000FF"/>
            </a:solidFill>
            <a:round/>
          </a:ln>
          <a:effectLst/>
        </p:spPr>
        <p:txBody>
          <a:bodyPr wrap="none" anchor="ctr"/>
          <a:lstStyle/>
          <a:p>
            <a:pPr algn="ctr"/>
            <a:endParaRPr lang="zh-CN" altLang="zh-CN" sz="200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Text Box 6"/>
          <p:cNvSpPr txBox="1">
            <a:spLocks noChangeArrowheads="1"/>
          </p:cNvSpPr>
          <p:nvPr/>
        </p:nvSpPr>
        <p:spPr bwMode="auto">
          <a:xfrm>
            <a:off x="3347864" y="2365515"/>
            <a:ext cx="1512888" cy="5232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统计图</a:t>
            </a:r>
            <a:endParaRPr lang="zh-CN" altLang="en-US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Text Box 7"/>
          <p:cNvSpPr txBox="1">
            <a:spLocks noChangeArrowheads="1"/>
          </p:cNvSpPr>
          <p:nvPr/>
        </p:nvSpPr>
        <p:spPr bwMode="auto">
          <a:xfrm>
            <a:off x="3347864" y="4020101"/>
            <a:ext cx="2520950" cy="5232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统计量</a:t>
            </a:r>
            <a:endParaRPr lang="zh-CN" altLang="en-US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2225823" y="3219822"/>
            <a:ext cx="90601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统计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Text Box 7"/>
          <p:cNvSpPr txBox="1">
            <a:spLocks noChangeArrowheads="1"/>
          </p:cNvSpPr>
          <p:nvPr/>
        </p:nvSpPr>
        <p:spPr bwMode="auto">
          <a:xfrm>
            <a:off x="3347864" y="3222771"/>
            <a:ext cx="2520950" cy="5232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统计表  </a:t>
            </a:r>
            <a:endParaRPr lang="zh-CN" altLang="en-US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542497" y="2200309"/>
            <a:ext cx="882898" cy="12652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ldLvl="0" animBg="1"/>
      <p:bldP spid="22" grpId="0" bldLvl="0" animBg="1"/>
      <p:bldP spid="23" grpId="0" bldLvl="0" animBg="1"/>
      <p:bldP spid="24" grpId="0"/>
      <p:bldP spid="19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extBox 12"/>
          <p:cNvSpPr txBox="1">
            <a:spLocks noChangeArrowheads="1"/>
          </p:cNvSpPr>
          <p:nvPr/>
        </p:nvSpPr>
        <p:spPr bwMode="auto">
          <a:xfrm>
            <a:off x="3491880" y="343421"/>
            <a:ext cx="2617487" cy="500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2800" b="1" dirty="0">
                <a:latin typeface="宋体" panose="02010600030101010101" pitchFamily="2" charset="-122"/>
              </a:rPr>
              <a:t>1.</a:t>
            </a:r>
            <a:r>
              <a:rPr lang="zh-CN" altLang="en-US" sz="2800" b="1" dirty="0">
                <a:latin typeface="宋体" panose="02010600030101010101" pitchFamily="2" charset="-122"/>
              </a:rPr>
              <a:t>统计表</a:t>
            </a:r>
            <a:endParaRPr lang="zh-CN" altLang="en-US" sz="2800" b="1" dirty="0">
              <a:latin typeface="宋体" panose="02010600030101010101" pitchFamily="2" charset="-122"/>
            </a:endParaRPr>
          </a:p>
        </p:txBody>
      </p:sp>
      <p:sp>
        <p:nvSpPr>
          <p:cNvPr id="14" name="Text Box 5"/>
          <p:cNvSpPr txBox="1">
            <a:spLocks noChangeArrowheads="1"/>
          </p:cNvSpPr>
          <p:nvPr/>
        </p:nvSpPr>
        <p:spPr bwMode="auto">
          <a:xfrm>
            <a:off x="611560" y="887303"/>
            <a:ext cx="7992888" cy="907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ts val="34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把收集到的数据经过分类、整理后，填在一定格式的表格内，用来反映情况，说明问题，这种表格叫做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统计表</a:t>
            </a:r>
            <a:r>
              <a:rPr lang="zh-CN" altLang="en-US" sz="2400" b="1" dirty="0">
                <a:solidFill>
                  <a:schemeClr val="accent4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b="1" dirty="0">
              <a:solidFill>
                <a:schemeClr val="accent4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7" name="直接连接符 16"/>
          <p:cNvCxnSpPr/>
          <p:nvPr/>
        </p:nvCxnSpPr>
        <p:spPr>
          <a:xfrm flipV="1">
            <a:off x="2724786" y="2359402"/>
            <a:ext cx="719137" cy="877887"/>
          </a:xfrm>
          <a:prstGeom prst="line">
            <a:avLst/>
          </a:prstGeom>
          <a:ln w="19050">
            <a:solidFill>
              <a:srgbClr val="64646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2724786" y="3237289"/>
            <a:ext cx="661270" cy="727511"/>
          </a:xfrm>
          <a:prstGeom prst="line">
            <a:avLst/>
          </a:prstGeom>
          <a:ln w="19050">
            <a:solidFill>
              <a:srgbClr val="64646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146"/>
          <p:cNvSpPr txBox="1">
            <a:spLocks noChangeArrowheads="1"/>
          </p:cNvSpPr>
          <p:nvPr/>
        </p:nvSpPr>
        <p:spPr bwMode="auto">
          <a:xfrm>
            <a:off x="3443923" y="2196147"/>
            <a:ext cx="1798942" cy="461665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>
            <a:spAutoFit/>
          </a:bodyPr>
          <a:lstStyle/>
          <a:p>
            <a:pPr algn="ctr" fontAlgn="ctr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单式统计表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323689" y="2912626"/>
            <a:ext cx="129718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统计表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TextBox 146"/>
          <p:cNvSpPr txBox="1">
            <a:spLocks noChangeArrowheads="1"/>
          </p:cNvSpPr>
          <p:nvPr/>
        </p:nvSpPr>
        <p:spPr bwMode="auto">
          <a:xfrm>
            <a:off x="3347864" y="3766269"/>
            <a:ext cx="1885076" cy="461665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>
            <a:spAutoFit/>
          </a:bodyPr>
          <a:lstStyle/>
          <a:p>
            <a:pPr algn="ctr" fontAlgn="ctr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复式统计表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5596136" y="2073037"/>
            <a:ext cx="308032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只含有一个统计项目的统计表。</a:t>
            </a:r>
            <a:endParaRPr lang="zh-CN" altLang="en-US" sz="24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5652120" y="3520048"/>
            <a:ext cx="310817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含有两个或两个以上统计项目的统计表。</a:t>
            </a:r>
            <a:endParaRPr lang="zh-CN" altLang="en-US" sz="24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149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29" grpId="0"/>
      <p:bldP spid="3" grpId="0"/>
      <p:bldP spid="31" grpId="0"/>
      <p:bldP spid="33" grpId="0"/>
      <p:bldP spid="3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TextBox 12"/>
          <p:cNvSpPr txBox="1">
            <a:spLocks noChangeArrowheads="1"/>
          </p:cNvSpPr>
          <p:nvPr/>
        </p:nvSpPr>
        <p:spPr bwMode="auto">
          <a:xfrm>
            <a:off x="3388315" y="555526"/>
            <a:ext cx="2551837" cy="5616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3200" b="1" dirty="0">
                <a:latin typeface="宋体" panose="02010600030101010101" pitchFamily="2" charset="-122"/>
              </a:rPr>
              <a:t>单式统计表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graphicFrame>
        <p:nvGraphicFramePr>
          <p:cNvPr id="52" name="Group 43"/>
          <p:cNvGraphicFramePr>
            <a:graphicFrameLocks noGrp="1"/>
          </p:cNvGraphicFramePr>
          <p:nvPr/>
        </p:nvGraphicFramePr>
        <p:xfrm>
          <a:off x="1845898" y="1811978"/>
          <a:ext cx="5244554" cy="1088881"/>
        </p:xfrm>
        <a:graphic>
          <a:graphicData uri="http://schemas.openxmlformats.org/drawingml/2006/table">
            <a:tbl>
              <a:tblPr>
                <a:tableStyleId>{8799B23B-EC83-4686-B30A-512413B5E67A}</a:tableStyleId>
              </a:tblPr>
              <a:tblGrid>
                <a:gridCol w="1285942"/>
                <a:gridCol w="550680"/>
                <a:gridCol w="676650"/>
                <a:gridCol w="676650"/>
                <a:gridCol w="676650"/>
                <a:gridCol w="628318"/>
                <a:gridCol w="749664"/>
              </a:tblGrid>
              <a:tr h="47004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endParaRPr kumimoji="0" lang="zh-CN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rgbClr val="9933FF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7500" marR="67500" marT="35100" marB="3510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18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</a:t>
                      </a:r>
                      <a:endParaRPr kumimoji="0" lang="en-US" altLang="zh-CN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7500" marR="67500" marT="35100" marB="3510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18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</a:t>
                      </a:r>
                      <a:endParaRPr kumimoji="0" lang="en-US" altLang="zh-CN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7500" marR="67500" marT="35100" marB="3510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18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3</a:t>
                      </a:r>
                      <a:endParaRPr kumimoji="0" lang="en-US" altLang="zh-CN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7500" marR="67500" marT="35100" marB="3510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18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4</a:t>
                      </a:r>
                      <a:endParaRPr kumimoji="0" lang="en-US" altLang="zh-CN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7500" marR="67500" marT="35100" marB="3510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18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5</a:t>
                      </a:r>
                      <a:endParaRPr kumimoji="0" lang="en-US" altLang="zh-CN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7500" marR="67500" marT="35100" marB="3510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18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6</a:t>
                      </a:r>
                      <a:endParaRPr kumimoji="0" lang="en-US" altLang="zh-CN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7500" marR="67500" marT="35100" marB="35100" anchor="ctr" horzOverflow="overflow"/>
                </a:tc>
              </a:tr>
              <a:tr h="46795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1800" b="1" u="none" strike="noStrike" cap="none" normalizeH="0" baseline="0" smtClean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六年级</a:t>
                      </a:r>
                      <a:r>
                        <a:rPr kumimoji="0" lang="en-US" altLang="zh-CN" sz="1800" b="1" u="none" strike="noStrike" cap="none" normalizeH="0" baseline="0" smtClean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(1)</a:t>
                      </a:r>
                      <a:r>
                        <a:rPr kumimoji="0" lang="zh-CN" altLang="en-US" sz="1800" b="1" u="none" strike="noStrike" cap="none" normalizeH="0" baseline="0" smtClean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班</a:t>
                      </a:r>
                      <a:endParaRPr kumimoji="0" lang="zh-CN" alt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hlink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7500" marR="67500" marT="35100" marB="3510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18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61</a:t>
                      </a:r>
                      <a:endParaRPr kumimoji="0" lang="en-US" altLang="zh-CN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7500" marR="67500" marT="35100" marB="3510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18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94</a:t>
                      </a:r>
                      <a:endParaRPr kumimoji="0" lang="en-US" altLang="zh-CN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7500" marR="67500" marT="35100" marB="3510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18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183</a:t>
                      </a:r>
                      <a:endParaRPr kumimoji="0" lang="en-US" altLang="zh-CN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7500" marR="67500" marT="35100" marB="3510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18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137</a:t>
                      </a:r>
                      <a:endParaRPr kumimoji="0" lang="en-US" altLang="zh-CN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7500" marR="67500" marT="35100" marB="3510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18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129</a:t>
                      </a:r>
                      <a:endParaRPr kumimoji="0" lang="en-US" altLang="zh-CN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7500" marR="67500" marT="35100" marB="3510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18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50</a:t>
                      </a:r>
                      <a:endParaRPr kumimoji="0" lang="en-US" altLang="zh-CN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7500" marR="67500" marT="35100" marB="35100" anchor="ctr" horzOverflow="overflow"/>
                </a:tc>
              </a:tr>
            </a:tbl>
          </a:graphicData>
        </a:graphic>
      </p:graphicFrame>
      <p:grpSp>
        <p:nvGrpSpPr>
          <p:cNvPr id="53" name="组合 52"/>
          <p:cNvGrpSpPr/>
          <p:nvPr/>
        </p:nvGrpSpPr>
        <p:grpSpPr>
          <a:xfrm>
            <a:off x="1818513" y="1802014"/>
            <a:ext cx="1352750" cy="547516"/>
            <a:chOff x="1035024" y="1701205"/>
            <a:chExt cx="1803668" cy="730021"/>
          </a:xfrm>
        </p:grpSpPr>
        <p:sp>
          <p:nvSpPr>
            <p:cNvPr id="59" name="Line 69"/>
            <p:cNvSpPr>
              <a:spLocks noChangeShapeType="1"/>
            </p:cNvSpPr>
            <p:nvPr/>
          </p:nvSpPr>
          <p:spPr bwMode="auto">
            <a:xfrm flipH="1" flipV="1">
              <a:off x="1828017" y="1743062"/>
              <a:ext cx="922310" cy="596789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</p:spPr>
          <p:txBody>
            <a:bodyPr wrap="none" lIns="67500" tIns="35100" rIns="67500" bIns="35100" anchor="ctr"/>
            <a:lstStyle/>
            <a:p>
              <a:endParaRPr lang="zh-CN" altLang="en-US" sz="14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0" name="Line 70"/>
            <p:cNvSpPr>
              <a:spLocks noChangeShapeType="1"/>
            </p:cNvSpPr>
            <p:nvPr/>
          </p:nvSpPr>
          <p:spPr bwMode="auto">
            <a:xfrm flipH="1" flipV="1">
              <a:off x="1035024" y="1819494"/>
              <a:ext cx="1710657" cy="52388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</p:spPr>
          <p:txBody>
            <a:bodyPr wrap="none" lIns="67500" tIns="35100" rIns="67500" bIns="35100" anchor="ctr"/>
            <a:lstStyle/>
            <a:p>
              <a:endParaRPr lang="zh-CN" altLang="en-US" sz="14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1" name="Text Box 71"/>
            <p:cNvSpPr txBox="1">
              <a:spLocks noChangeArrowheads="1"/>
            </p:cNvSpPr>
            <p:nvPr/>
          </p:nvSpPr>
          <p:spPr bwMode="auto">
            <a:xfrm>
              <a:off x="2178171" y="1743063"/>
              <a:ext cx="660521" cy="381772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 wrap="none" lIns="67500" tIns="35100" rIns="67500" bIns="35100">
              <a:spAutoFit/>
            </a:bodyPr>
            <a:lstStyle/>
            <a:p>
              <a:pPr algn="ctr"/>
              <a:r>
                <a:rPr lang="zh-CN" altLang="en-US" sz="1400" b="1" dirty="0">
                  <a:solidFill>
                    <a:srgbClr val="0070C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周数</a:t>
              </a:r>
              <a:endParaRPr lang="zh-CN" altLang="en-US" sz="1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3" name="Text Box 72"/>
            <p:cNvSpPr txBox="1">
              <a:spLocks noChangeArrowheads="1"/>
            </p:cNvSpPr>
            <p:nvPr/>
          </p:nvSpPr>
          <p:spPr bwMode="auto">
            <a:xfrm>
              <a:off x="1412903" y="1701205"/>
              <a:ext cx="660520" cy="381772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 wrap="none" lIns="67500" tIns="35100" rIns="67500" bIns="35100">
              <a:spAutoFit/>
            </a:bodyPr>
            <a:lstStyle/>
            <a:p>
              <a:pPr algn="ctr"/>
              <a:r>
                <a:rPr lang="zh-CN" altLang="en-US" sz="1400" b="1" dirty="0">
                  <a:solidFill>
                    <a:srgbClr val="0070C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个数</a:t>
              </a:r>
              <a:endParaRPr lang="zh-CN" altLang="en-US" sz="1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4" name="Text Box 73"/>
            <p:cNvSpPr txBox="1">
              <a:spLocks noChangeArrowheads="1"/>
            </p:cNvSpPr>
            <p:nvPr/>
          </p:nvSpPr>
          <p:spPr bwMode="auto">
            <a:xfrm>
              <a:off x="1062748" y="2049454"/>
              <a:ext cx="660521" cy="381772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 wrap="none" lIns="67500" tIns="35100" rIns="67500" bIns="35100">
              <a:spAutoFit/>
            </a:bodyPr>
            <a:lstStyle/>
            <a:p>
              <a:pPr algn="ctr"/>
              <a:r>
                <a:rPr lang="zh-CN" altLang="en-US" sz="1400" b="1" dirty="0">
                  <a:solidFill>
                    <a:srgbClr val="0070C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班级</a:t>
              </a:r>
              <a:endParaRPr lang="zh-CN" altLang="en-US" sz="1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65" name="Text Box 74"/>
          <p:cNvSpPr txBox="1">
            <a:spLocks noChangeArrowheads="1"/>
          </p:cNvSpPr>
          <p:nvPr/>
        </p:nvSpPr>
        <p:spPr bwMode="auto">
          <a:xfrm>
            <a:off x="1619672" y="1237630"/>
            <a:ext cx="6337697" cy="378662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lIns="67500" tIns="35100" rIns="67500" bIns="35100">
            <a:spAutoFit/>
          </a:bodyPr>
          <a:lstStyle/>
          <a:p>
            <a:r>
              <a:rPr lang="zh-CN" altLang="en-US" sz="2000" b="1" smtClean="0">
                <a:latin typeface="楷体" panose="02010609060101010101" pitchFamily="49" charset="-122"/>
                <a:ea typeface="楷体" panose="02010609060101010101" pitchFamily="49" charset="-122"/>
              </a:rPr>
              <a:t>六年级</a:t>
            </a:r>
            <a:r>
              <a:rPr lang="en-US" altLang="zh-CN" sz="2000" b="1" smtClean="0">
                <a:latin typeface="楷体" panose="02010609060101010101" pitchFamily="49" charset="-122"/>
                <a:ea typeface="楷体" panose="02010609060101010101" pitchFamily="49" charset="-122"/>
              </a:rPr>
              <a:t>(1)</a:t>
            </a:r>
            <a:r>
              <a:rPr lang="zh-CN" altLang="en-US" sz="2000" b="1" smtClean="0">
                <a:latin typeface="楷体" panose="02010609060101010101" pitchFamily="49" charset="-122"/>
                <a:ea typeface="楷体" panose="02010609060101010101" pitchFamily="49" charset="-122"/>
              </a:rPr>
              <a:t>班同学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en-US" altLang="zh-CN" sz="2000" b="1" baseline="-25000" dirty="0">
                <a:latin typeface="楷体" panose="02010609060101010101" pitchFamily="49" charset="-122"/>
                <a:ea typeface="楷体" panose="02010609060101010101" pitchFamily="49" charset="-122"/>
              </a:rPr>
              <a:t>~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）第一学期捡废品情况统计表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69" name="Group 43"/>
          <p:cNvGraphicFramePr>
            <a:graphicFrameLocks noGrp="1"/>
          </p:cNvGraphicFramePr>
          <p:nvPr/>
        </p:nvGraphicFramePr>
        <p:xfrm>
          <a:off x="1873283" y="3433950"/>
          <a:ext cx="5244554" cy="1088881"/>
        </p:xfrm>
        <a:graphic>
          <a:graphicData uri="http://schemas.openxmlformats.org/drawingml/2006/table">
            <a:tbl>
              <a:tblPr>
                <a:tableStyleId>{8799B23B-EC83-4686-B30A-512413B5E67A}</a:tableStyleId>
              </a:tblPr>
              <a:tblGrid>
                <a:gridCol w="1330565"/>
                <a:gridCol w="506057"/>
                <a:gridCol w="676650"/>
                <a:gridCol w="676650"/>
                <a:gridCol w="676650"/>
                <a:gridCol w="628318"/>
                <a:gridCol w="749664"/>
              </a:tblGrid>
              <a:tr h="47004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endParaRPr kumimoji="0" lang="zh-CN" altLang="zh-CN" sz="1600" b="0" i="0" u="none" strike="noStrike" cap="none" normalizeH="0" baseline="0" dirty="0">
                        <a:ln>
                          <a:noFill/>
                        </a:ln>
                        <a:solidFill>
                          <a:srgbClr val="9933FF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7500" marR="67500" marT="35100" marB="3510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18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</a:t>
                      </a:r>
                      <a:endParaRPr kumimoji="0" lang="en-US" altLang="zh-CN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7500" marR="67500" marT="35100" marB="3510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18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</a:t>
                      </a:r>
                      <a:endParaRPr kumimoji="0" lang="en-US" altLang="zh-CN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7500" marR="67500" marT="35100" marB="3510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18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3</a:t>
                      </a:r>
                      <a:endParaRPr kumimoji="0" lang="en-US" altLang="zh-CN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7500" marR="67500" marT="35100" marB="3510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18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4</a:t>
                      </a:r>
                      <a:endParaRPr kumimoji="0" lang="en-US" altLang="zh-CN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7500" marR="67500" marT="35100" marB="3510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18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5</a:t>
                      </a:r>
                      <a:endParaRPr kumimoji="0" lang="en-US" altLang="zh-CN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7500" marR="67500" marT="35100" marB="3510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18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6</a:t>
                      </a:r>
                      <a:endParaRPr kumimoji="0" lang="en-US" altLang="zh-CN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7500" marR="67500" marT="35100" marB="35100" anchor="ctr" horzOverflow="overflow"/>
                </a:tc>
              </a:tr>
              <a:tr h="46795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1800" b="1" u="none" strike="noStrike" cap="none" normalizeH="0" baseline="0" smtClean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六年级</a:t>
                      </a:r>
                      <a:r>
                        <a:rPr kumimoji="0" lang="en-US" altLang="zh-CN" sz="1800" b="1" u="none" strike="noStrike" cap="none" normalizeH="0" baseline="0" smtClean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(2)</a:t>
                      </a:r>
                      <a:r>
                        <a:rPr kumimoji="0" lang="zh-CN" altLang="en-US" sz="1800" b="1" u="none" strike="noStrike" cap="none" normalizeH="0" baseline="0" smtClean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班</a:t>
                      </a:r>
                      <a:endParaRPr kumimoji="0" lang="zh-CN" alt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hlink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7500" marR="67500" marT="35100" marB="3510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18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28</a:t>
                      </a:r>
                      <a:endParaRPr kumimoji="0" lang="en-US" altLang="zh-CN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7500" marR="67500" marT="35100" marB="3510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18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93</a:t>
                      </a:r>
                      <a:endParaRPr kumimoji="0" lang="en-US" altLang="zh-CN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7500" marR="67500" marT="35100" marB="3510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18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54</a:t>
                      </a:r>
                      <a:endParaRPr kumimoji="0" lang="en-US" altLang="zh-CN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7500" marR="67500" marT="35100" marB="3510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18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63</a:t>
                      </a:r>
                      <a:endParaRPr kumimoji="0" lang="en-US" altLang="zh-CN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7500" marR="67500" marT="35100" marB="3510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18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65</a:t>
                      </a:r>
                      <a:endParaRPr kumimoji="0" lang="en-US" altLang="zh-CN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7500" marR="67500" marT="35100" marB="3510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18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96</a:t>
                      </a:r>
                      <a:endParaRPr kumimoji="0" lang="en-US" altLang="zh-CN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7500" marR="67500" marT="35100" marB="35100" anchor="ctr" horzOverflow="overflow"/>
                </a:tc>
              </a:tr>
            </a:tbl>
          </a:graphicData>
        </a:graphic>
      </p:graphicFrame>
      <p:grpSp>
        <p:nvGrpSpPr>
          <p:cNvPr id="70" name="组合 69"/>
          <p:cNvGrpSpPr/>
          <p:nvPr/>
        </p:nvGrpSpPr>
        <p:grpSpPr>
          <a:xfrm>
            <a:off x="1845898" y="3423986"/>
            <a:ext cx="1352750" cy="547516"/>
            <a:chOff x="1035024" y="1701205"/>
            <a:chExt cx="1803668" cy="730021"/>
          </a:xfrm>
        </p:grpSpPr>
        <p:sp>
          <p:nvSpPr>
            <p:cNvPr id="71" name="Line 69"/>
            <p:cNvSpPr>
              <a:spLocks noChangeShapeType="1"/>
            </p:cNvSpPr>
            <p:nvPr/>
          </p:nvSpPr>
          <p:spPr bwMode="auto">
            <a:xfrm flipH="1" flipV="1">
              <a:off x="1828017" y="1743062"/>
              <a:ext cx="922310" cy="596789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</p:spPr>
          <p:txBody>
            <a:bodyPr wrap="none" lIns="67500" tIns="35100" rIns="67500" bIns="35100" anchor="ctr"/>
            <a:lstStyle/>
            <a:p>
              <a:endParaRPr lang="zh-CN" altLang="en-US" sz="14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09" name="Line 70"/>
            <p:cNvSpPr>
              <a:spLocks noChangeShapeType="1"/>
            </p:cNvSpPr>
            <p:nvPr/>
          </p:nvSpPr>
          <p:spPr bwMode="auto">
            <a:xfrm flipH="1" flipV="1">
              <a:off x="1035024" y="1819494"/>
              <a:ext cx="1710657" cy="52388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</p:spPr>
          <p:txBody>
            <a:bodyPr wrap="none" lIns="67500" tIns="35100" rIns="67500" bIns="35100" anchor="ctr"/>
            <a:lstStyle/>
            <a:p>
              <a:endParaRPr lang="zh-CN" altLang="en-US" sz="14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10" name="Text Box 71"/>
            <p:cNvSpPr txBox="1">
              <a:spLocks noChangeArrowheads="1"/>
            </p:cNvSpPr>
            <p:nvPr/>
          </p:nvSpPr>
          <p:spPr bwMode="auto">
            <a:xfrm>
              <a:off x="2178171" y="1743063"/>
              <a:ext cx="660521" cy="381772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 wrap="none" lIns="67500" tIns="35100" rIns="67500" bIns="35100">
              <a:spAutoFit/>
            </a:bodyPr>
            <a:lstStyle/>
            <a:p>
              <a:pPr algn="ctr"/>
              <a:r>
                <a:rPr lang="zh-CN" altLang="en-US" sz="1400" b="1" dirty="0">
                  <a:solidFill>
                    <a:srgbClr val="0070C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周数</a:t>
              </a:r>
              <a:endParaRPr lang="zh-CN" altLang="en-US" sz="1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11" name="Text Box 72"/>
            <p:cNvSpPr txBox="1">
              <a:spLocks noChangeArrowheads="1"/>
            </p:cNvSpPr>
            <p:nvPr/>
          </p:nvSpPr>
          <p:spPr bwMode="auto">
            <a:xfrm>
              <a:off x="1412903" y="1701205"/>
              <a:ext cx="660520" cy="381772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 wrap="none" lIns="67500" tIns="35100" rIns="67500" bIns="35100">
              <a:spAutoFit/>
            </a:bodyPr>
            <a:lstStyle/>
            <a:p>
              <a:pPr algn="ctr"/>
              <a:r>
                <a:rPr lang="zh-CN" altLang="en-US" sz="1400" b="1" dirty="0">
                  <a:solidFill>
                    <a:srgbClr val="0070C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个数</a:t>
              </a:r>
              <a:endParaRPr lang="zh-CN" altLang="en-US" sz="1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12" name="Text Box 73"/>
            <p:cNvSpPr txBox="1">
              <a:spLocks noChangeArrowheads="1"/>
            </p:cNvSpPr>
            <p:nvPr/>
          </p:nvSpPr>
          <p:spPr bwMode="auto">
            <a:xfrm>
              <a:off x="1062748" y="2049454"/>
              <a:ext cx="660521" cy="381772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 wrap="none" lIns="67500" tIns="35100" rIns="67500" bIns="35100">
              <a:spAutoFit/>
            </a:bodyPr>
            <a:lstStyle/>
            <a:p>
              <a:pPr algn="ctr"/>
              <a:r>
                <a:rPr lang="zh-CN" altLang="en-US" sz="1400" b="1" dirty="0">
                  <a:solidFill>
                    <a:srgbClr val="0070C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班级</a:t>
              </a:r>
              <a:endParaRPr lang="zh-CN" altLang="en-US" sz="1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13" name="Text Box 74"/>
          <p:cNvSpPr txBox="1">
            <a:spLocks noChangeArrowheads="1"/>
          </p:cNvSpPr>
          <p:nvPr/>
        </p:nvSpPr>
        <p:spPr bwMode="auto">
          <a:xfrm>
            <a:off x="1763688" y="2965822"/>
            <a:ext cx="6337697" cy="378662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lIns="67500" tIns="35100" rIns="67500" bIns="35100">
            <a:spAutoFit/>
          </a:bodyPr>
          <a:lstStyle/>
          <a:p>
            <a:r>
              <a:rPr lang="zh-CN" altLang="en-US" sz="2000" b="1" smtClean="0">
                <a:latin typeface="楷体" panose="02010609060101010101" pitchFamily="49" charset="-122"/>
                <a:ea typeface="楷体" panose="02010609060101010101" pitchFamily="49" charset="-122"/>
              </a:rPr>
              <a:t>六年级</a:t>
            </a:r>
            <a:r>
              <a:rPr lang="en-US" altLang="zh-CN" sz="2000" b="1" smtClean="0">
                <a:latin typeface="楷体" panose="02010609060101010101" pitchFamily="49" charset="-122"/>
                <a:ea typeface="楷体" panose="02010609060101010101" pitchFamily="49" charset="-122"/>
              </a:rPr>
              <a:t>(2)</a:t>
            </a:r>
            <a:r>
              <a:rPr lang="zh-CN" altLang="en-US" sz="2000" b="1" smtClean="0">
                <a:latin typeface="楷体" panose="02010609060101010101" pitchFamily="49" charset="-122"/>
                <a:ea typeface="楷体" panose="02010609060101010101" pitchFamily="49" charset="-122"/>
              </a:rPr>
              <a:t>班同学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en-US" altLang="zh-CN" sz="2000" b="1" baseline="-25000" dirty="0">
                <a:latin typeface="楷体" panose="02010609060101010101" pitchFamily="49" charset="-122"/>
                <a:ea typeface="楷体" panose="02010609060101010101" pitchFamily="49" charset="-122"/>
              </a:rPr>
              <a:t>~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）第一学期捡废品情况统计表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" grpId="0"/>
      <p:bldP spid="11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extBox 12"/>
          <p:cNvSpPr txBox="1">
            <a:spLocks noChangeArrowheads="1"/>
          </p:cNvSpPr>
          <p:nvPr/>
        </p:nvSpPr>
        <p:spPr bwMode="auto">
          <a:xfrm>
            <a:off x="3005265" y="478234"/>
            <a:ext cx="3775973" cy="5616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3200" b="1" dirty="0">
                <a:latin typeface="宋体" panose="02010600030101010101" pitchFamily="2" charset="-122"/>
              </a:rPr>
              <a:t>复式统计表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graphicFrame>
        <p:nvGraphicFramePr>
          <p:cNvPr id="55" name="Group 3"/>
          <p:cNvGraphicFramePr>
            <a:graphicFrameLocks noGrp="1"/>
          </p:cNvGraphicFramePr>
          <p:nvPr/>
        </p:nvGraphicFramePr>
        <p:xfrm>
          <a:off x="1464447" y="1911973"/>
          <a:ext cx="6215106" cy="1875247"/>
        </p:xfrm>
        <a:graphic>
          <a:graphicData uri="http://schemas.openxmlformats.org/drawingml/2006/table">
            <a:tbl>
              <a:tblPr>
                <a:tableStyleId>{8799B23B-EC83-4686-B30A-512413B5E67A}</a:tableStyleId>
              </a:tblPr>
              <a:tblGrid>
                <a:gridCol w="1500197"/>
                <a:gridCol w="696521"/>
                <a:gridCol w="696521"/>
                <a:gridCol w="750099"/>
                <a:gridCol w="857256"/>
                <a:gridCol w="803678"/>
                <a:gridCol w="910834"/>
              </a:tblGrid>
              <a:tr h="82030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endParaRPr kumimoji="0" lang="zh-CN" altLang="zh-CN" sz="2100" b="1" i="0" u="none" strike="noStrike" cap="none" normalizeH="0" baseline="0" dirty="0">
                        <a:ln>
                          <a:noFill/>
                        </a:ln>
                        <a:solidFill>
                          <a:srgbClr val="9933FF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7500" marR="67500" marT="35100" marB="3510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24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</a:t>
                      </a:r>
                      <a:endParaRPr kumimoji="0" lang="en-US" altLang="zh-CN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7500" marR="67500" marT="35100" marB="3510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24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</a:t>
                      </a:r>
                      <a:endParaRPr kumimoji="0" lang="en-US" altLang="zh-CN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7500" marR="67500" marT="35100" marB="3510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24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3</a:t>
                      </a:r>
                      <a:endParaRPr kumimoji="0" lang="en-US" altLang="zh-CN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7500" marR="67500" marT="35100" marB="3510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24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4</a:t>
                      </a:r>
                      <a:endParaRPr kumimoji="0" lang="en-US" altLang="zh-CN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7500" marR="67500" marT="35100" marB="3510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24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5</a:t>
                      </a:r>
                      <a:endParaRPr kumimoji="0" lang="en-US" altLang="zh-CN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7500" marR="67500" marT="35100" marB="3510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24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6</a:t>
                      </a:r>
                      <a:endParaRPr kumimoji="0" lang="en-US" altLang="zh-CN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7500" marR="67500" marT="35100" marB="35100" anchor="ctr" horzOverflow="overflow"/>
                </a:tc>
              </a:tr>
              <a:tr h="5524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000" b="1" u="none" strike="noStrike" cap="none" normalizeH="0" baseline="0">
                          <a:ln>
                            <a:noFill/>
                          </a:ln>
                          <a:effectLst/>
                        </a:rPr>
                        <a:t> </a:t>
                      </a:r>
                      <a:r>
                        <a:rPr kumimoji="0" lang="zh-CN" altLang="en-US" sz="2000" b="1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六年级</a:t>
                      </a:r>
                      <a:r>
                        <a:rPr kumimoji="0" lang="en-US" altLang="zh-CN" sz="2000" b="1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(1)</a:t>
                      </a:r>
                      <a:r>
                        <a:rPr kumimoji="0" lang="zh-CN" altLang="en-US" sz="2000" b="1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班</a:t>
                      </a:r>
                      <a:endParaRPr kumimoji="0" lang="zh-CN" altLang="en-US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hlink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7500" marR="67500" marT="35100" marB="3510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20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61</a:t>
                      </a:r>
                      <a:endParaRPr kumimoji="0" lang="en-US" altLang="zh-CN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7500" marR="67500" marT="35100" marB="3510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20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94</a:t>
                      </a:r>
                      <a:endParaRPr kumimoji="0" lang="en-US" altLang="zh-CN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7500" marR="67500" marT="35100" marB="3510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20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183</a:t>
                      </a:r>
                      <a:endParaRPr kumimoji="0" lang="en-US" altLang="zh-CN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7500" marR="67500" marT="35100" marB="3510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20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137</a:t>
                      </a:r>
                      <a:endParaRPr kumimoji="0" lang="en-US" altLang="zh-CN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7500" marR="67500" marT="35100" marB="3510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20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129</a:t>
                      </a:r>
                      <a:endParaRPr kumimoji="0" lang="en-US" altLang="zh-CN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7500" marR="67500" marT="35100" marB="3510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20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150</a:t>
                      </a:r>
                      <a:endParaRPr kumimoji="0" lang="en-US" altLang="zh-CN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7500" marR="67500" marT="35100" marB="35100" anchor="ctr" horzOverflow="overflow"/>
                </a:tc>
              </a:tr>
              <a:tr h="50252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000" b="1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六年级</a:t>
                      </a:r>
                      <a:r>
                        <a:rPr kumimoji="0" lang="en-US" altLang="zh-CN" sz="2000" b="1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(2)</a:t>
                      </a:r>
                      <a:r>
                        <a:rPr kumimoji="0" lang="zh-CN" altLang="en-US" sz="2000" b="1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班</a:t>
                      </a:r>
                      <a:endParaRPr kumimoji="0" lang="zh-CN" altLang="en-US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hlink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7500" marR="67500" marT="35100" marB="3510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20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28</a:t>
                      </a:r>
                      <a:endParaRPr kumimoji="0" lang="en-US" altLang="zh-CN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7500" marR="67500" marT="35100" marB="3510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20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93</a:t>
                      </a:r>
                      <a:endParaRPr kumimoji="0" lang="en-US" altLang="zh-CN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7500" marR="67500" marT="35100" marB="3510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20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54</a:t>
                      </a:r>
                      <a:endParaRPr kumimoji="0" lang="en-US" altLang="zh-CN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7500" marR="67500" marT="35100" marB="3510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20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63</a:t>
                      </a:r>
                      <a:endParaRPr kumimoji="0" lang="en-US" altLang="zh-CN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7500" marR="67500" marT="35100" marB="3510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20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65</a:t>
                      </a:r>
                      <a:endParaRPr kumimoji="0" lang="en-US" altLang="zh-CN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7500" marR="67500" marT="35100" marB="3510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20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96</a:t>
                      </a:r>
                      <a:endParaRPr kumimoji="0" lang="en-US" altLang="zh-CN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7500" marR="67500" marT="35100" marB="35100" anchor="ctr" horzOverflow="overflow"/>
                </a:tc>
              </a:tr>
            </a:tbl>
          </a:graphicData>
        </a:graphic>
      </p:graphicFrame>
      <p:grpSp>
        <p:nvGrpSpPr>
          <p:cNvPr id="56" name="组合 55"/>
          <p:cNvGrpSpPr/>
          <p:nvPr/>
        </p:nvGrpSpPr>
        <p:grpSpPr>
          <a:xfrm>
            <a:off x="1464445" y="1911973"/>
            <a:ext cx="1515668" cy="840581"/>
            <a:chOff x="285720" y="3143248"/>
            <a:chExt cx="2020890" cy="1120774"/>
          </a:xfrm>
        </p:grpSpPr>
        <p:sp>
          <p:nvSpPr>
            <p:cNvPr id="57" name="Line 37"/>
            <p:cNvSpPr>
              <a:spLocks noChangeShapeType="1"/>
            </p:cNvSpPr>
            <p:nvPr/>
          </p:nvSpPr>
          <p:spPr bwMode="auto">
            <a:xfrm flipH="1" flipV="1">
              <a:off x="1071538" y="3143248"/>
              <a:ext cx="1214434" cy="107156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</p:spPr>
          <p:txBody>
            <a:bodyPr wrap="none" lIns="67500" tIns="35100" rIns="67500" bIns="35100" anchor="ctr"/>
            <a:lstStyle/>
            <a:p>
              <a:endParaRPr lang="zh-CN" altLang="en-US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8" name="Line 38"/>
            <p:cNvSpPr>
              <a:spLocks noChangeShapeType="1"/>
            </p:cNvSpPr>
            <p:nvPr/>
          </p:nvSpPr>
          <p:spPr bwMode="auto">
            <a:xfrm flipH="1" flipV="1">
              <a:off x="285720" y="3500437"/>
              <a:ext cx="2020890" cy="76358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</p:spPr>
          <p:txBody>
            <a:bodyPr wrap="none" lIns="67500" tIns="35100" rIns="67500" bIns="35100" anchor="ctr"/>
            <a:lstStyle/>
            <a:p>
              <a:endParaRPr lang="zh-CN" altLang="en-US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9" name="Text Box 39"/>
            <p:cNvSpPr txBox="1">
              <a:spLocks noChangeArrowheads="1"/>
            </p:cNvSpPr>
            <p:nvPr/>
          </p:nvSpPr>
          <p:spPr bwMode="auto">
            <a:xfrm>
              <a:off x="1358888" y="3143248"/>
              <a:ext cx="797312" cy="463845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 wrap="none" lIns="67500" tIns="35100" rIns="67500" bIns="3510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rgbClr val="0070C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周数</a:t>
              </a:r>
              <a:endParaRPr lang="zh-CN" altLang="en-US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0" name="Text Box 40"/>
            <p:cNvSpPr txBox="1">
              <a:spLocks noChangeArrowheads="1"/>
            </p:cNvSpPr>
            <p:nvPr/>
          </p:nvSpPr>
          <p:spPr bwMode="auto">
            <a:xfrm>
              <a:off x="501639" y="3286123"/>
              <a:ext cx="797312" cy="463845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 wrap="none" lIns="67500" tIns="35100" rIns="67500" bIns="3510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rgbClr val="0070C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个数</a:t>
              </a:r>
              <a:endParaRPr lang="zh-CN" altLang="en-US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1" name="Text Box 41"/>
            <p:cNvSpPr txBox="1">
              <a:spLocks noChangeArrowheads="1"/>
            </p:cNvSpPr>
            <p:nvPr/>
          </p:nvSpPr>
          <p:spPr bwMode="auto">
            <a:xfrm>
              <a:off x="338711" y="3786185"/>
              <a:ext cx="797310" cy="463845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 wrap="none" lIns="67500" tIns="35100" rIns="67500" bIns="3510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rgbClr val="0070C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班级</a:t>
              </a:r>
              <a:endParaRPr lang="zh-CN" altLang="en-US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62" name="Text Box 5"/>
          <p:cNvSpPr txBox="1">
            <a:spLocks noChangeArrowheads="1"/>
          </p:cNvSpPr>
          <p:nvPr/>
        </p:nvSpPr>
        <p:spPr bwMode="auto">
          <a:xfrm>
            <a:off x="1187624" y="1177015"/>
            <a:ext cx="6912768" cy="55976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六年级同学（</a:t>
            </a:r>
            <a:r>
              <a:rPr lang="en-US" altLang="zh-CN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en-US" altLang="zh-CN" sz="2400" b="1" baseline="-250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~</a:t>
            </a:r>
            <a:r>
              <a:rPr lang="en-US" altLang="zh-CN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）周第一学期捡废品情况统计表</a:t>
            </a:r>
            <a:endParaRPr lang="zh-CN" altLang="en-US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extBox 12"/>
          <p:cNvSpPr txBox="1">
            <a:spLocks noChangeArrowheads="1"/>
          </p:cNvSpPr>
          <p:nvPr/>
        </p:nvSpPr>
        <p:spPr bwMode="auto">
          <a:xfrm>
            <a:off x="3538689" y="411510"/>
            <a:ext cx="2473471" cy="5616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3200" b="1" dirty="0">
                <a:solidFill>
                  <a:prstClr val="black"/>
                </a:solidFill>
                <a:latin typeface="宋体" panose="02010600030101010101" pitchFamily="2" charset="-122"/>
              </a:rPr>
              <a:t>2.</a:t>
            </a:r>
            <a:r>
              <a:rPr lang="zh-CN" altLang="en-US" sz="3200" b="1" dirty="0">
                <a:solidFill>
                  <a:prstClr val="black"/>
                </a:solidFill>
                <a:latin typeface="宋体" panose="02010600030101010101" pitchFamily="2" charset="-122"/>
              </a:rPr>
              <a:t>统计图</a:t>
            </a:r>
            <a:endParaRPr lang="zh-CN" altLang="en-US" sz="3200" b="1" dirty="0">
              <a:solidFill>
                <a:prstClr val="black"/>
              </a:solidFill>
              <a:latin typeface="宋体" panose="02010600030101010101" pitchFamily="2" charset="-122"/>
            </a:endParaRPr>
          </a:p>
        </p:txBody>
      </p:sp>
      <p:sp>
        <p:nvSpPr>
          <p:cNvPr id="14" name="Text Box 5"/>
          <p:cNvSpPr txBox="1">
            <a:spLocks noChangeArrowheads="1"/>
          </p:cNvSpPr>
          <p:nvPr/>
        </p:nvSpPr>
        <p:spPr bwMode="auto">
          <a:xfrm>
            <a:off x="579389" y="995536"/>
            <a:ext cx="8097067" cy="96436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ts val="34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用点、线、面等相关联的量之间数量的关系的图形，叫做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统计图</a:t>
            </a:r>
            <a:r>
              <a:rPr lang="zh-CN" altLang="en-US" sz="2800" b="1" dirty="0">
                <a:solidFill>
                  <a:srgbClr val="673B77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 dirty="0">
              <a:solidFill>
                <a:srgbClr val="673B77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7" name="直接连接符 16"/>
          <p:cNvCxnSpPr/>
          <p:nvPr/>
        </p:nvCxnSpPr>
        <p:spPr>
          <a:xfrm flipV="1">
            <a:off x="2366440" y="2376895"/>
            <a:ext cx="719137" cy="877887"/>
          </a:xfrm>
          <a:prstGeom prst="line">
            <a:avLst/>
          </a:prstGeom>
          <a:ln w="19050">
            <a:solidFill>
              <a:srgbClr val="64646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2308573" y="3104405"/>
            <a:ext cx="719137" cy="877888"/>
          </a:xfrm>
          <a:prstGeom prst="line">
            <a:avLst/>
          </a:prstGeom>
          <a:ln w="19050">
            <a:solidFill>
              <a:srgbClr val="64646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组合 3"/>
          <p:cNvGrpSpPr/>
          <p:nvPr/>
        </p:nvGrpSpPr>
        <p:grpSpPr>
          <a:xfrm>
            <a:off x="3058746" y="2134786"/>
            <a:ext cx="1980000" cy="503719"/>
            <a:chOff x="3058746" y="1882515"/>
            <a:chExt cx="1980000" cy="503719"/>
          </a:xfrm>
        </p:grpSpPr>
        <p:sp>
          <p:nvSpPr>
            <p:cNvPr id="28" name="矩形 27"/>
            <p:cNvSpPr/>
            <p:nvPr/>
          </p:nvSpPr>
          <p:spPr>
            <a:xfrm>
              <a:off x="3058746" y="1882515"/>
              <a:ext cx="1980000" cy="468000"/>
            </a:xfrm>
            <a:prstGeom prst="rect">
              <a:avLst/>
            </a:prstGeom>
            <a:gradFill flip="none" rotWithShape="1">
              <a:gsLst>
                <a:gs pos="0">
                  <a:srgbClr val="B4B4B4"/>
                </a:gs>
                <a:gs pos="100000">
                  <a:srgbClr val="646464"/>
                </a:gs>
              </a:gsLst>
              <a:lin ang="5400000" scaled="1"/>
              <a:tileRect/>
            </a:gradFill>
            <a:ln w="25400" algn="ctr">
              <a:solidFill>
                <a:srgbClr val="646464"/>
              </a:solidFill>
              <a:miter lim="800000"/>
            </a:ln>
            <a:effectLst/>
            <a:scene3d>
              <a:camera prst="orthographicFront"/>
              <a:lightRig rig="flat" dir="t"/>
            </a:scene3d>
            <a:sp3d>
              <a:bevelT prst="relaxedInset"/>
            </a:sp3d>
          </p:spPr>
          <p:txBody>
            <a:bodyPr wrap="none" anchor="ctr"/>
            <a:lstStyle/>
            <a:p>
              <a:pPr algn="ctr" fontAlgn="ctr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defRPr/>
              </a:pPr>
              <a:endParaRPr lang="zh-CN" altLang="en-US" sz="2000">
                <a:solidFill>
                  <a:srgbClr val="1F497D"/>
                </a:solidFill>
                <a:latin typeface="Times New Roman" panose="02020603050405020304"/>
                <a:ea typeface="微软雅黑" panose="020B0503020204020204" pitchFamily="34" charset="-122"/>
              </a:endParaRPr>
            </a:p>
          </p:txBody>
        </p:sp>
        <p:sp>
          <p:nvSpPr>
            <p:cNvPr id="29" name="TextBox 146"/>
            <p:cNvSpPr txBox="1">
              <a:spLocks noChangeArrowheads="1"/>
            </p:cNvSpPr>
            <p:nvPr/>
          </p:nvSpPr>
          <p:spPr bwMode="auto">
            <a:xfrm>
              <a:off x="3143444" y="1924569"/>
              <a:ext cx="1798942" cy="461665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/>
          </p:spPr>
          <p:txBody>
            <a:bodyPr>
              <a:spAutoFit/>
            </a:bodyPr>
            <a:lstStyle/>
            <a:p>
              <a:pPr algn="ctr" fontAlgn="ctr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defRPr/>
              </a:pP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条形统计图</a:t>
              </a:r>
              <a:endPara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405135" y="2824021"/>
            <a:ext cx="2263005" cy="584775"/>
            <a:chOff x="405135" y="2571750"/>
            <a:chExt cx="2263005" cy="584775"/>
          </a:xfrm>
        </p:grpSpPr>
        <p:sp>
          <p:nvSpPr>
            <p:cNvPr id="26" name="矩形 25"/>
            <p:cNvSpPr/>
            <p:nvPr/>
          </p:nvSpPr>
          <p:spPr>
            <a:xfrm>
              <a:off x="405135" y="2649239"/>
              <a:ext cx="1980000" cy="468000"/>
            </a:xfrm>
            <a:prstGeom prst="rect">
              <a:avLst/>
            </a:prstGeom>
            <a:gradFill>
              <a:gsLst>
                <a:gs pos="0">
                  <a:srgbClr val="00B0F0"/>
                </a:gs>
                <a:gs pos="100000">
                  <a:srgbClr val="0070C0"/>
                </a:gs>
              </a:gsLst>
              <a:lin ang="5400000" scaled="0"/>
            </a:gradFill>
            <a:ln w="25400" algn="ctr">
              <a:solidFill>
                <a:srgbClr val="0070C0"/>
              </a:solidFill>
              <a:miter lim="800000"/>
            </a:ln>
            <a:effectLst/>
            <a:scene3d>
              <a:camera prst="orthographicFront"/>
              <a:lightRig rig="flat" dir="t"/>
            </a:scene3d>
            <a:sp3d>
              <a:bevelT prst="relaxedInset"/>
            </a:sp3d>
          </p:spPr>
          <p:txBody>
            <a:bodyPr wrap="none" anchor="ctr"/>
            <a:lstStyle/>
            <a:p>
              <a:pPr algn="ctr" fontAlgn="ctr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defRPr/>
              </a:pPr>
              <a:endParaRPr lang="zh-CN" altLang="en-US" sz="2000" dirty="0">
                <a:solidFill>
                  <a:srgbClr val="1F497D"/>
                </a:solidFill>
                <a:latin typeface="Times New Roman" panose="02020603050405020304"/>
                <a:ea typeface="微软雅黑" panose="020B0503020204020204" pitchFamily="34" charset="-122"/>
              </a:endParaRPr>
            </a:p>
          </p:txBody>
        </p:sp>
        <p:sp>
          <p:nvSpPr>
            <p:cNvPr id="3" name="文本框 2"/>
            <p:cNvSpPr txBox="1"/>
            <p:nvPr/>
          </p:nvSpPr>
          <p:spPr>
            <a:xfrm>
              <a:off x="683567" y="2571750"/>
              <a:ext cx="1984573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统计图</a:t>
              </a:r>
              <a:endPara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3081659" y="3959688"/>
            <a:ext cx="1980000" cy="484270"/>
            <a:chOff x="3143444" y="3707417"/>
            <a:chExt cx="1980000" cy="484270"/>
          </a:xfrm>
        </p:grpSpPr>
        <p:sp>
          <p:nvSpPr>
            <p:cNvPr id="30" name="矩形 29"/>
            <p:cNvSpPr/>
            <p:nvPr/>
          </p:nvSpPr>
          <p:spPr>
            <a:xfrm>
              <a:off x="3143444" y="3707417"/>
              <a:ext cx="1980000" cy="468000"/>
            </a:xfrm>
            <a:prstGeom prst="rect">
              <a:avLst/>
            </a:prstGeom>
            <a:gradFill flip="none" rotWithShape="1">
              <a:gsLst>
                <a:gs pos="0">
                  <a:srgbClr val="B4B4B4"/>
                </a:gs>
                <a:gs pos="100000">
                  <a:srgbClr val="646464"/>
                </a:gs>
              </a:gsLst>
              <a:lin ang="5400000" scaled="1"/>
              <a:tileRect/>
            </a:gradFill>
            <a:ln w="25400" algn="ctr">
              <a:solidFill>
                <a:srgbClr val="646464"/>
              </a:solidFill>
              <a:miter lim="800000"/>
            </a:ln>
            <a:effectLst/>
            <a:scene3d>
              <a:camera prst="orthographicFront"/>
              <a:lightRig rig="flat" dir="t"/>
            </a:scene3d>
            <a:sp3d>
              <a:bevelT prst="relaxedInset"/>
            </a:sp3d>
          </p:spPr>
          <p:txBody>
            <a:bodyPr wrap="none" anchor="ctr"/>
            <a:lstStyle/>
            <a:p>
              <a:pPr algn="ctr" fontAlgn="ctr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defRPr/>
              </a:pPr>
              <a:endParaRPr lang="zh-CN" altLang="en-US" sz="2000">
                <a:solidFill>
                  <a:srgbClr val="1F497D"/>
                </a:solidFill>
                <a:latin typeface="Times New Roman" panose="02020603050405020304"/>
                <a:ea typeface="微软雅黑" panose="020B0503020204020204" pitchFamily="34" charset="-122"/>
              </a:endParaRPr>
            </a:p>
          </p:txBody>
        </p:sp>
        <p:sp>
          <p:nvSpPr>
            <p:cNvPr id="31" name="TextBox 146"/>
            <p:cNvSpPr txBox="1">
              <a:spLocks noChangeArrowheads="1"/>
            </p:cNvSpPr>
            <p:nvPr/>
          </p:nvSpPr>
          <p:spPr bwMode="auto">
            <a:xfrm>
              <a:off x="3143444" y="3730022"/>
              <a:ext cx="1798942" cy="461665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/>
          </p:spPr>
          <p:txBody>
            <a:bodyPr>
              <a:spAutoFit/>
            </a:bodyPr>
            <a:lstStyle/>
            <a:p>
              <a:pPr algn="ctr" fontAlgn="ctr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defRPr/>
              </a:pP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扇形统计图</a:t>
              </a:r>
              <a:endPara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33" name="文本框 32"/>
          <p:cNvSpPr txBox="1"/>
          <p:nvPr/>
        </p:nvSpPr>
        <p:spPr>
          <a:xfrm>
            <a:off x="5258696" y="1624073"/>
            <a:ext cx="253461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单式条形统计图</a:t>
            </a:r>
            <a:endParaRPr lang="zh-CN" altLang="en-US" sz="2400" b="1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3027812" y="2989786"/>
            <a:ext cx="1980000" cy="487053"/>
            <a:chOff x="3027812" y="2737515"/>
            <a:chExt cx="1980000" cy="487053"/>
          </a:xfrm>
        </p:grpSpPr>
        <p:sp>
          <p:nvSpPr>
            <p:cNvPr id="19" name="矩形 18"/>
            <p:cNvSpPr/>
            <p:nvPr/>
          </p:nvSpPr>
          <p:spPr>
            <a:xfrm>
              <a:off x="3027812" y="2737515"/>
              <a:ext cx="1980000" cy="468000"/>
            </a:xfrm>
            <a:prstGeom prst="rect">
              <a:avLst/>
            </a:prstGeom>
            <a:gradFill flip="none" rotWithShape="1">
              <a:gsLst>
                <a:gs pos="0">
                  <a:srgbClr val="B4B4B4"/>
                </a:gs>
                <a:gs pos="100000">
                  <a:srgbClr val="646464"/>
                </a:gs>
              </a:gsLst>
              <a:lin ang="5400000" scaled="1"/>
              <a:tileRect/>
            </a:gradFill>
            <a:ln w="25400" algn="ctr">
              <a:solidFill>
                <a:srgbClr val="646464"/>
              </a:solidFill>
              <a:miter lim="800000"/>
            </a:ln>
            <a:effectLst/>
            <a:scene3d>
              <a:camera prst="orthographicFront"/>
              <a:lightRig rig="flat" dir="t"/>
            </a:scene3d>
            <a:sp3d>
              <a:bevelT prst="relaxedInset"/>
            </a:sp3d>
          </p:spPr>
          <p:txBody>
            <a:bodyPr wrap="none" anchor="ctr"/>
            <a:lstStyle/>
            <a:p>
              <a:pPr algn="ctr" fontAlgn="ctr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defRPr/>
              </a:pPr>
              <a:endParaRPr lang="zh-CN" altLang="en-US" sz="2000">
                <a:solidFill>
                  <a:srgbClr val="1F497D"/>
                </a:solidFill>
                <a:latin typeface="Times New Roman" panose="02020603050405020304"/>
                <a:ea typeface="微软雅黑" panose="020B0503020204020204" pitchFamily="34" charset="-122"/>
              </a:endParaRPr>
            </a:p>
          </p:txBody>
        </p:sp>
        <p:sp>
          <p:nvSpPr>
            <p:cNvPr id="20" name="TextBox 146"/>
            <p:cNvSpPr txBox="1">
              <a:spLocks noChangeArrowheads="1"/>
            </p:cNvSpPr>
            <p:nvPr/>
          </p:nvSpPr>
          <p:spPr bwMode="auto">
            <a:xfrm>
              <a:off x="3078628" y="2762903"/>
              <a:ext cx="1798942" cy="461665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/>
          </p:spPr>
          <p:txBody>
            <a:bodyPr>
              <a:spAutoFit/>
            </a:bodyPr>
            <a:lstStyle/>
            <a:p>
              <a:pPr algn="ctr" fontAlgn="ctr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defRPr/>
              </a:pP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折线统计图</a:t>
              </a:r>
              <a:endPara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1" name="AutoShape 5"/>
          <p:cNvSpPr/>
          <p:nvPr/>
        </p:nvSpPr>
        <p:spPr bwMode="auto">
          <a:xfrm>
            <a:off x="5076490" y="1767608"/>
            <a:ext cx="288925" cy="892725"/>
          </a:xfrm>
          <a:prstGeom prst="leftBrace">
            <a:avLst>
              <a:gd name="adj1" fmla="val 54029"/>
              <a:gd name="adj2" fmla="val 50000"/>
            </a:avLst>
          </a:prstGeom>
          <a:noFill/>
          <a:ln w="25400">
            <a:solidFill>
              <a:srgbClr val="0000FF"/>
            </a:solidFill>
            <a:round/>
          </a:ln>
          <a:effectLst/>
        </p:spPr>
        <p:txBody>
          <a:bodyPr wrap="none" anchor="ctr"/>
          <a:lstStyle/>
          <a:p>
            <a:pPr algn="ctr"/>
            <a:endParaRPr lang="zh-CN" altLang="zh-CN" sz="200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5220072" y="2362356"/>
            <a:ext cx="253461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复式条形统计图</a:t>
            </a:r>
            <a:endParaRPr lang="zh-CN" altLang="en-US" sz="2400" b="1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23" name="直接连接符 22"/>
          <p:cNvCxnSpPr/>
          <p:nvPr/>
        </p:nvCxnSpPr>
        <p:spPr>
          <a:xfrm>
            <a:off x="2420863" y="3218158"/>
            <a:ext cx="538463" cy="7479"/>
          </a:xfrm>
          <a:prstGeom prst="line">
            <a:avLst/>
          </a:prstGeom>
          <a:ln w="19050">
            <a:solidFill>
              <a:srgbClr val="64646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文本框 24"/>
          <p:cNvSpPr txBox="1"/>
          <p:nvPr/>
        </p:nvSpPr>
        <p:spPr>
          <a:xfrm>
            <a:off x="5292080" y="2752013"/>
            <a:ext cx="253461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单式折线统计图</a:t>
            </a:r>
            <a:endParaRPr lang="zh-CN" altLang="en-US" sz="2400" b="1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AutoShape 5"/>
          <p:cNvSpPr/>
          <p:nvPr/>
        </p:nvSpPr>
        <p:spPr bwMode="auto">
          <a:xfrm>
            <a:off x="5114234" y="2946731"/>
            <a:ext cx="288925" cy="927605"/>
          </a:xfrm>
          <a:prstGeom prst="leftBrace">
            <a:avLst>
              <a:gd name="adj1" fmla="val 54029"/>
              <a:gd name="adj2" fmla="val 50000"/>
            </a:avLst>
          </a:prstGeom>
          <a:noFill/>
          <a:ln w="25400">
            <a:solidFill>
              <a:srgbClr val="0000FF"/>
            </a:solidFill>
            <a:round/>
          </a:ln>
          <a:effectLst/>
        </p:spPr>
        <p:txBody>
          <a:bodyPr wrap="none" anchor="ctr"/>
          <a:lstStyle/>
          <a:p>
            <a:pPr algn="ctr"/>
            <a:endParaRPr lang="zh-CN" altLang="zh-CN" sz="200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5292080" y="3597716"/>
            <a:ext cx="253461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复式折线统计图</a:t>
            </a:r>
            <a:endParaRPr lang="zh-CN" altLang="en-US" sz="2400" b="1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"/>
                            </p:stCondLst>
                            <p:childTnLst>
                              <p:par>
                                <p:cTn id="5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00"/>
                            </p:stCondLst>
                            <p:childTnLst>
                              <p:par>
                                <p:cTn id="6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33" grpId="0"/>
      <p:bldP spid="21" grpId="0" animBg="1"/>
      <p:bldP spid="22" grpId="0"/>
      <p:bldP spid="25" grpId="0"/>
      <p:bldP spid="27" grpId="0" animBg="1"/>
      <p:bldP spid="3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Rectangle 63"/>
          <p:cNvSpPr>
            <a:spLocks noChangeArrowheads="1"/>
          </p:cNvSpPr>
          <p:nvPr/>
        </p:nvSpPr>
        <p:spPr bwMode="auto">
          <a:xfrm>
            <a:off x="3904135" y="4372892"/>
            <a:ext cx="936625" cy="7191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/>
          <a:lstStyle/>
          <a:p>
            <a:pPr algn="ctr"/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36" name="Group 2"/>
          <p:cNvGraphicFramePr>
            <a:graphicFrameLocks noGrp="1"/>
          </p:cNvGraphicFramePr>
          <p:nvPr/>
        </p:nvGraphicFramePr>
        <p:xfrm>
          <a:off x="1475656" y="1419622"/>
          <a:ext cx="6479382" cy="3367074"/>
        </p:xfrm>
        <a:graphic>
          <a:graphicData uri="http://schemas.openxmlformats.org/drawingml/2006/table">
            <a:tbl>
              <a:tblPr>
                <a:tableStyleId>{16D9F66E-5EB9-4882-86FB-DCBF35E3C3E4}</a:tableStyleId>
              </a:tblPr>
              <a:tblGrid>
                <a:gridCol w="432197"/>
                <a:gridCol w="2015728"/>
                <a:gridCol w="2015729"/>
                <a:gridCol w="2015728"/>
              </a:tblGrid>
              <a:tr h="70246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endParaRPr kumimoji="0" lang="zh-CN" altLang="zh-CN" sz="21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400" b="1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条形统计图</a:t>
                      </a:r>
                      <a:endParaRPr kumimoji="0" lang="zh-CN" altLang="en-US" sz="2400" b="1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400" b="1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折线统计图</a:t>
                      </a:r>
                      <a:endParaRPr kumimoji="0" lang="zh-CN" altLang="en-US" sz="2400" b="1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400" b="1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扇形统计图</a:t>
                      </a:r>
                      <a:endParaRPr kumimoji="0" lang="zh-CN" altLang="en-US" sz="2400" b="1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anchor="ctr" horzOverflow="overflow"/>
                </a:tc>
              </a:tr>
              <a:tr h="485775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800" b="1" u="none" strike="noStrike" cap="none" normalizeH="0" baseline="0" dirty="0">
                          <a:ln>
                            <a:noFill/>
                          </a:ln>
                          <a:solidFill>
                            <a:srgbClr val="FF33CC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特点</a:t>
                      </a:r>
                      <a:endParaRPr kumimoji="0" lang="zh-CN" altLang="en-US" sz="2800" b="1" i="0" u="none" strike="noStrike" cap="none" normalizeH="0" baseline="0" dirty="0">
                        <a:ln>
                          <a:noFill/>
                        </a:ln>
                        <a:solidFill>
                          <a:srgbClr val="FF33CC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anchor="ctr" horzOverflow="overflow"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endParaRPr kumimoji="0" lang="zh-CN" altLang="zh-CN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anchor="ctr" horzOverflow="overflow"/>
                </a:tc>
                <a:tc hMerge="1">
                  <a:tcPr/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endParaRPr kumimoji="0" lang="zh-CN" altLang="zh-CN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anchor="ctr" horzOverflow="overflow"/>
                </a:tc>
              </a:tr>
              <a:tr h="807230">
                <a:tc vMerge="1"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endParaRPr kumimoji="0" lang="zh-CN" altLang="zh-CN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endParaRPr kumimoji="0" lang="zh-CN" altLang="zh-CN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anchor="ctr" horzOverflow="overflow"/>
                </a:tc>
                <a:tc vMerge="1">
                  <a:tcPr/>
                </a:tc>
              </a:tr>
              <a:tr h="13716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800" b="1" u="none" strike="noStrike" cap="none" normalizeH="0" baseline="0" dirty="0">
                          <a:ln>
                            <a:noFill/>
                          </a:ln>
                          <a:solidFill>
                            <a:srgbClr val="FF33CC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作用</a:t>
                      </a:r>
                      <a:endParaRPr kumimoji="0" lang="zh-CN" altLang="en-US" sz="2800" b="1" i="0" u="none" strike="noStrike" cap="none" normalizeH="0" baseline="0" dirty="0">
                        <a:ln>
                          <a:noFill/>
                        </a:ln>
                        <a:solidFill>
                          <a:srgbClr val="FF33CC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endParaRPr kumimoji="0" lang="zh-CN" altLang="zh-CN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endParaRPr kumimoji="0" lang="zh-CN" altLang="zh-CN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endParaRPr kumimoji="0" lang="zh-CN" altLang="zh-CN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anchor="ctr" horzOverflow="overflow"/>
                </a:tc>
              </a:tr>
            </a:tbl>
          </a:graphicData>
        </a:graphic>
      </p:graphicFrame>
      <p:sp>
        <p:nvSpPr>
          <p:cNvPr id="37" name="Text Box 27"/>
          <p:cNvSpPr txBox="1">
            <a:spLocks noChangeArrowheads="1"/>
          </p:cNvSpPr>
          <p:nvPr/>
        </p:nvSpPr>
        <p:spPr bwMode="auto">
          <a:xfrm>
            <a:off x="1543050" y="915566"/>
            <a:ext cx="667829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5000"/>
              <a:buFont typeface="Wingdings" panose="05000000000000000000" pitchFamily="2" charset="2"/>
              <a:buChar char="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90000"/>
              <a:buFont typeface="Wingdings" panose="05000000000000000000" pitchFamily="2" charset="2"/>
              <a:buChar char="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2400" b="1" dirty="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小组讨论：三种统计图分别有什么特点和作用？</a:t>
            </a:r>
            <a:endParaRPr lang="zh-CN" altLang="en-US" sz="2400" b="1" dirty="0">
              <a:solidFill>
                <a:srgbClr val="FF33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" name="Text Box 28"/>
          <p:cNvSpPr txBox="1">
            <a:spLocks noChangeArrowheads="1"/>
          </p:cNvSpPr>
          <p:nvPr/>
        </p:nvSpPr>
        <p:spPr bwMode="auto">
          <a:xfrm>
            <a:off x="1962621" y="2175670"/>
            <a:ext cx="341632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5000"/>
              <a:buFont typeface="Wingdings" panose="05000000000000000000" pitchFamily="2" charset="2"/>
              <a:buChar char="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90000"/>
              <a:buFont typeface="Wingdings" panose="05000000000000000000" pitchFamily="2" charset="2"/>
              <a:buChar char="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1800" b="1" dirty="0">
                <a:latin typeface="楷体" panose="02010609060101010101" pitchFamily="49" charset="-122"/>
                <a:ea typeface="楷体" panose="02010609060101010101" pitchFamily="49" charset="-122"/>
              </a:rPr>
              <a:t>用一个单位长度表示一定的数量</a:t>
            </a:r>
            <a:endParaRPr lang="zh-CN" altLang="en-US" sz="1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9" name="Text Box 29"/>
          <p:cNvSpPr txBox="1">
            <a:spLocks noChangeArrowheads="1"/>
          </p:cNvSpPr>
          <p:nvPr/>
        </p:nvSpPr>
        <p:spPr bwMode="auto">
          <a:xfrm>
            <a:off x="5946452" y="2157687"/>
            <a:ext cx="2052638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5000"/>
              <a:buFont typeface="Wingdings" panose="05000000000000000000" pitchFamily="2" charset="2"/>
              <a:buChar char="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90000"/>
              <a:buFont typeface="Wingdings" panose="05000000000000000000" pitchFamily="2" charset="2"/>
              <a:buChar char="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1800" b="1" dirty="0">
                <a:latin typeface="楷体" panose="02010609060101010101" pitchFamily="49" charset="-122"/>
                <a:ea typeface="楷体" panose="02010609060101010101" pitchFamily="49" charset="-122"/>
              </a:rPr>
              <a:t>用整个圆面积表示总数，用扇形面积表示各部分占总数的百分数。</a:t>
            </a:r>
            <a:endParaRPr lang="zh-CN" altLang="en-US" sz="1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" name="Text Box 30"/>
          <p:cNvSpPr txBox="1">
            <a:spLocks noChangeArrowheads="1"/>
          </p:cNvSpPr>
          <p:nvPr/>
        </p:nvSpPr>
        <p:spPr bwMode="auto">
          <a:xfrm>
            <a:off x="2016199" y="2661445"/>
            <a:ext cx="19050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5000"/>
              <a:buFont typeface="Wingdings" panose="05000000000000000000" pitchFamily="2" charset="2"/>
              <a:buChar char="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90000"/>
              <a:buFont typeface="Wingdings" panose="05000000000000000000" pitchFamily="2" charset="2"/>
              <a:buChar char="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1800" b="1" dirty="0">
                <a:latin typeface="楷体" panose="02010609060101010101" pitchFamily="49" charset="-122"/>
                <a:ea typeface="楷体" panose="02010609060101010101" pitchFamily="49" charset="-122"/>
              </a:rPr>
              <a:t>用直条的长短表示数量的多少</a:t>
            </a:r>
            <a:endParaRPr lang="zh-CN" altLang="en-US" sz="1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" name="Text Box 31"/>
          <p:cNvSpPr txBox="1">
            <a:spLocks noChangeArrowheads="1"/>
          </p:cNvSpPr>
          <p:nvPr/>
        </p:nvSpPr>
        <p:spPr bwMode="auto">
          <a:xfrm>
            <a:off x="3921199" y="2648059"/>
            <a:ext cx="2091928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5000"/>
              <a:buFont typeface="Wingdings" panose="05000000000000000000" pitchFamily="2" charset="2"/>
              <a:buChar char="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90000"/>
              <a:buFont typeface="Wingdings" panose="05000000000000000000" pitchFamily="2" charset="2"/>
              <a:buChar char="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1800" b="1" dirty="0">
                <a:latin typeface="楷体" panose="02010609060101010101" pitchFamily="49" charset="-122"/>
                <a:ea typeface="楷体" panose="02010609060101010101" pitchFamily="49" charset="-122"/>
              </a:rPr>
              <a:t>用折线的起伏表示数量的增减变化</a:t>
            </a:r>
            <a:endParaRPr lang="zh-CN" altLang="en-US" sz="1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2" name="Text Box 32"/>
          <p:cNvSpPr txBox="1">
            <a:spLocks noChangeArrowheads="1"/>
          </p:cNvSpPr>
          <p:nvPr/>
        </p:nvSpPr>
        <p:spPr bwMode="auto">
          <a:xfrm>
            <a:off x="2000722" y="3572540"/>
            <a:ext cx="190619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5000"/>
              <a:buFont typeface="Wingdings" panose="05000000000000000000" pitchFamily="2" charset="2"/>
              <a:buChar char="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90000"/>
              <a:buFont typeface="Wingdings" panose="05000000000000000000" pitchFamily="2" charset="2"/>
              <a:buChar char="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1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能</a:t>
            </a:r>
            <a:r>
              <a:rPr lang="zh-CN" altLang="en-US" sz="1800" b="1" dirty="0">
                <a:latin typeface="楷体" panose="02010609060101010101" pitchFamily="49" charset="-122"/>
                <a:ea typeface="楷体" panose="02010609060101010101" pitchFamily="49" charset="-122"/>
              </a:rPr>
              <a:t>清楚地看出各数量的多少，便于相互比较。</a:t>
            </a:r>
            <a:endParaRPr lang="zh-CN" altLang="en-US" sz="1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3" name="Text Box 33"/>
          <p:cNvSpPr txBox="1">
            <a:spLocks noChangeArrowheads="1"/>
          </p:cNvSpPr>
          <p:nvPr/>
        </p:nvSpPr>
        <p:spPr bwMode="auto">
          <a:xfrm>
            <a:off x="4057948" y="3547233"/>
            <a:ext cx="1888505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5000"/>
              <a:buFont typeface="Wingdings" panose="05000000000000000000" pitchFamily="2" charset="2"/>
              <a:buChar char="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90000"/>
              <a:buFont typeface="Wingdings" panose="05000000000000000000" pitchFamily="2" charset="2"/>
              <a:buChar char="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1800" b="1" dirty="0">
                <a:latin typeface="楷体" panose="02010609060101010101" pitchFamily="49" charset="-122"/>
                <a:ea typeface="楷体" panose="02010609060101010101" pitchFamily="49" charset="-122"/>
              </a:rPr>
              <a:t>能清楚地看出数量增减变化的情况，也能看出数量的多少。</a:t>
            </a:r>
            <a:endParaRPr lang="zh-CN" altLang="en-US" sz="1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4" name="Text Box 34"/>
          <p:cNvSpPr txBox="1">
            <a:spLocks noChangeArrowheads="1"/>
          </p:cNvSpPr>
          <p:nvPr/>
        </p:nvSpPr>
        <p:spPr bwMode="auto">
          <a:xfrm>
            <a:off x="5925021" y="3527555"/>
            <a:ext cx="2074069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85000"/>
              <a:buFont typeface="Wingdings" panose="05000000000000000000" pitchFamily="2" charset="2"/>
              <a:buChar char=""/>
              <a:defRPr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90000"/>
              <a:buFont typeface="Wingdings" panose="05000000000000000000" pitchFamily="2" charset="2"/>
              <a:buChar char="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1800" b="1" dirty="0">
                <a:latin typeface="楷体" panose="02010609060101010101" pitchFamily="49" charset="-122"/>
                <a:ea typeface="楷体" panose="02010609060101010101" pitchFamily="49" charset="-122"/>
              </a:rPr>
              <a:t>能清楚地看出各部分与总数的百分比，以及部分与部分之间的关系。</a:t>
            </a:r>
            <a:endParaRPr lang="zh-CN" altLang="en-US" sz="1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5" name="TextBox 12"/>
          <p:cNvSpPr txBox="1">
            <a:spLocks noChangeArrowheads="1"/>
          </p:cNvSpPr>
          <p:nvPr/>
        </p:nvSpPr>
        <p:spPr bwMode="auto">
          <a:xfrm>
            <a:off x="3551524" y="392844"/>
            <a:ext cx="3396740" cy="5616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3200" b="1">
                <a:latin typeface="宋体" panose="02010600030101010101" pitchFamily="2" charset="-122"/>
              </a:rPr>
              <a:t>2.</a:t>
            </a:r>
            <a:r>
              <a:rPr lang="zh-CN" altLang="en-US" sz="3200" b="1">
                <a:latin typeface="宋体" panose="02010600030101010101" pitchFamily="2" charset="-122"/>
              </a:rPr>
              <a:t>统计图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  <p:bldP spid="38" grpId="0"/>
      <p:bldP spid="39" grpId="0"/>
      <p:bldP spid="40" grpId="0"/>
      <p:bldP spid="41" grpId="0"/>
      <p:bldP spid="42" grpId="0"/>
      <p:bldP spid="43" grpId="0"/>
      <p:bldP spid="4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Box 4"/>
          <p:cNvSpPr txBox="1">
            <a:spLocks noChangeArrowheads="1"/>
          </p:cNvSpPr>
          <p:nvPr/>
        </p:nvSpPr>
        <p:spPr bwMode="auto">
          <a:xfrm>
            <a:off x="1216025" y="2715270"/>
            <a:ext cx="6769100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1957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年～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2050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年世界人口变化预测情况。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 Box 5"/>
          <p:cNvSpPr txBox="1">
            <a:spLocks noChangeArrowheads="1"/>
          </p:cNvSpPr>
          <p:nvPr/>
        </p:nvSpPr>
        <p:spPr bwMode="auto">
          <a:xfrm>
            <a:off x="-37465" y="1103630"/>
            <a:ext cx="9123045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举手回答：分别选择合适的统计图表示下列数据，并说明你的理由。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 Box 6"/>
          <p:cNvSpPr txBox="1">
            <a:spLocks noChangeArrowheads="1"/>
          </p:cNvSpPr>
          <p:nvPr/>
        </p:nvSpPr>
        <p:spPr bwMode="auto">
          <a:xfrm>
            <a:off x="1216025" y="1851670"/>
            <a:ext cx="7416800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2050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年各大洲人口预测达到的具体数据。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 Box 6"/>
          <p:cNvSpPr txBox="1">
            <a:spLocks noChangeArrowheads="1"/>
          </p:cNvSpPr>
          <p:nvPr/>
        </p:nvSpPr>
        <p:spPr bwMode="auto">
          <a:xfrm>
            <a:off x="1246161" y="3501088"/>
            <a:ext cx="7993063" cy="47666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2050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年世界人口分布预测情况。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TextBox 12"/>
          <p:cNvSpPr txBox="1">
            <a:spLocks noChangeArrowheads="1"/>
          </p:cNvSpPr>
          <p:nvPr/>
        </p:nvSpPr>
        <p:spPr bwMode="auto">
          <a:xfrm>
            <a:off x="3347864" y="425882"/>
            <a:ext cx="3108708" cy="5616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3200" b="1" dirty="0">
                <a:latin typeface="宋体" panose="02010600030101010101" pitchFamily="2" charset="-122"/>
              </a:rPr>
              <a:t>2.</a:t>
            </a:r>
            <a:r>
              <a:rPr lang="zh-CN" altLang="en-US" sz="3200" b="1" dirty="0">
                <a:latin typeface="宋体" panose="02010600030101010101" pitchFamily="2" charset="-122"/>
              </a:rPr>
              <a:t>统计图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15" name="MH_SubTitle_1"/>
          <p:cNvSpPr/>
          <p:nvPr>
            <p:custDataLst>
              <p:tags r:id="rId1"/>
            </p:custDataLst>
          </p:nvPr>
        </p:nvSpPr>
        <p:spPr>
          <a:xfrm>
            <a:off x="611560" y="1881165"/>
            <a:ext cx="634601" cy="501847"/>
          </a:xfrm>
          <a:custGeom>
            <a:avLst/>
            <a:gdLst/>
            <a:ahLst/>
            <a:cxnLst/>
            <a:rect l="l" t="t" r="r" b="b"/>
            <a:pathLst>
              <a:path w="2343150" h="1557337">
                <a:moveTo>
                  <a:pt x="0" y="0"/>
                </a:moveTo>
                <a:lnTo>
                  <a:pt x="2343150" y="0"/>
                </a:lnTo>
                <a:lnTo>
                  <a:pt x="2343150" y="1168003"/>
                </a:lnTo>
                <a:lnTo>
                  <a:pt x="1171575" y="1557337"/>
                </a:lnTo>
                <a:lnTo>
                  <a:pt x="0" y="1168003"/>
                </a:lnTo>
                <a:close/>
              </a:path>
            </a:pathLst>
          </a:custGeom>
          <a:solidFill>
            <a:srgbClr val="DBA94A"/>
          </a:solidFill>
          <a:ln w="3175" cap="flat" cmpd="sng" algn="ctr">
            <a:noFill/>
            <a:prstDash val="solid"/>
          </a:ln>
          <a:effectLst/>
        </p:spPr>
        <p:txBody>
          <a:bodyPr vert="horz" wrap="square" lIns="0" tIns="0" rIns="0" bIns="0" anchor="ctr">
            <a:normAutofit/>
          </a:bodyPr>
          <a:lstStyle/>
          <a:p>
            <a:pPr lvl="0" algn="ctr">
              <a:defRPr/>
            </a:pPr>
            <a:r>
              <a:rPr lang="en-US" altLang="zh-CN" sz="2000" kern="10">
                <a:ln w="9525">
                  <a:noFill/>
                  <a:round/>
                </a:ln>
                <a:solidFill>
                  <a:srgbClr val="FFFF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sz="2000" kern="10" dirty="0">
              <a:ln w="9525">
                <a:noFill/>
                <a:round/>
              </a:ln>
              <a:solidFill>
                <a:srgbClr val="FFFF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MH_SubTitle_1"/>
          <p:cNvSpPr/>
          <p:nvPr>
            <p:custDataLst>
              <p:tags r:id="rId2"/>
            </p:custDataLst>
          </p:nvPr>
        </p:nvSpPr>
        <p:spPr>
          <a:xfrm>
            <a:off x="636167" y="2691106"/>
            <a:ext cx="634601" cy="501847"/>
          </a:xfrm>
          <a:custGeom>
            <a:avLst/>
            <a:gdLst/>
            <a:ahLst/>
            <a:cxnLst/>
            <a:rect l="l" t="t" r="r" b="b"/>
            <a:pathLst>
              <a:path w="2343150" h="1557337">
                <a:moveTo>
                  <a:pt x="0" y="0"/>
                </a:moveTo>
                <a:lnTo>
                  <a:pt x="2343150" y="0"/>
                </a:lnTo>
                <a:lnTo>
                  <a:pt x="2343150" y="1168003"/>
                </a:lnTo>
                <a:lnTo>
                  <a:pt x="1171575" y="1557337"/>
                </a:lnTo>
                <a:lnTo>
                  <a:pt x="0" y="1168003"/>
                </a:lnTo>
                <a:close/>
              </a:path>
            </a:pathLst>
          </a:custGeom>
          <a:solidFill>
            <a:srgbClr val="DBA94A"/>
          </a:solidFill>
          <a:ln w="3175" cap="flat" cmpd="sng" algn="ctr">
            <a:noFill/>
            <a:prstDash val="solid"/>
          </a:ln>
          <a:effectLst/>
        </p:spPr>
        <p:txBody>
          <a:bodyPr vert="horz" wrap="square" lIns="0" tIns="0" rIns="0" bIns="0" anchor="ctr">
            <a:normAutofit/>
          </a:bodyPr>
          <a:lstStyle/>
          <a:p>
            <a:pPr lvl="0" algn="ctr">
              <a:defRPr/>
            </a:pPr>
            <a:r>
              <a:rPr lang="en-US" altLang="zh-CN" sz="2000" kern="10">
                <a:ln w="9525">
                  <a:noFill/>
                  <a:round/>
                </a:ln>
                <a:solidFill>
                  <a:srgbClr val="FFFF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zh-CN" altLang="en-US" sz="2000" kern="10" dirty="0">
              <a:ln w="9525">
                <a:noFill/>
                <a:round/>
              </a:ln>
              <a:solidFill>
                <a:srgbClr val="FFFF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MH_SubTitle_1"/>
          <p:cNvSpPr/>
          <p:nvPr>
            <p:custDataLst>
              <p:tags r:id="rId3"/>
            </p:custDataLst>
          </p:nvPr>
        </p:nvSpPr>
        <p:spPr>
          <a:xfrm>
            <a:off x="680722" y="3564886"/>
            <a:ext cx="634601" cy="501847"/>
          </a:xfrm>
          <a:custGeom>
            <a:avLst/>
            <a:gdLst/>
            <a:ahLst/>
            <a:cxnLst/>
            <a:rect l="l" t="t" r="r" b="b"/>
            <a:pathLst>
              <a:path w="2343150" h="1557337">
                <a:moveTo>
                  <a:pt x="0" y="0"/>
                </a:moveTo>
                <a:lnTo>
                  <a:pt x="2343150" y="0"/>
                </a:lnTo>
                <a:lnTo>
                  <a:pt x="2343150" y="1168003"/>
                </a:lnTo>
                <a:lnTo>
                  <a:pt x="1171575" y="1557337"/>
                </a:lnTo>
                <a:lnTo>
                  <a:pt x="0" y="1168003"/>
                </a:lnTo>
                <a:close/>
              </a:path>
            </a:pathLst>
          </a:custGeom>
          <a:solidFill>
            <a:srgbClr val="DBA94A"/>
          </a:solidFill>
          <a:ln w="3175" cap="flat" cmpd="sng" algn="ctr">
            <a:noFill/>
            <a:prstDash val="solid"/>
          </a:ln>
          <a:effectLst/>
        </p:spPr>
        <p:txBody>
          <a:bodyPr vert="horz" wrap="square" lIns="0" tIns="0" rIns="0" bIns="0" anchor="ctr">
            <a:normAutofit/>
          </a:bodyPr>
          <a:lstStyle/>
          <a:p>
            <a:pPr lvl="0" algn="ctr">
              <a:defRPr/>
            </a:pPr>
            <a:r>
              <a:rPr lang="en-US" altLang="zh-CN" sz="2000" kern="10">
                <a:ln w="9525">
                  <a:noFill/>
                  <a:round/>
                </a:ln>
                <a:solidFill>
                  <a:srgbClr val="FFFF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zh-CN" altLang="en-US" sz="2000" kern="10" dirty="0">
              <a:ln w="9525">
                <a:noFill/>
                <a:round/>
              </a:ln>
              <a:solidFill>
                <a:srgbClr val="FFFF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  <p:bldP spid="15" grpId="0" animBg="1"/>
      <p:bldP spid="16" grpId="0" animBg="1"/>
      <p:bldP spid="17" grpId="0" animBg="1"/>
    </p:bldLst>
  </p:timing>
</p:sld>
</file>

<file path=ppt/tags/tag1.xml><?xml version="1.0" encoding="utf-8"?>
<p:tagLst xmlns:p="http://schemas.openxmlformats.org/presentationml/2006/main">
  <p:tag name="MH" val="20180801203616"/>
  <p:tag name="MH_LIBRARY" val="GRAPHIC"/>
  <p:tag name="MH_TYPE" val="SubTitle"/>
  <p:tag name="MH_ORDER" val="1"/>
</p:tagLst>
</file>

<file path=ppt/tags/tag2.xml><?xml version="1.0" encoding="utf-8"?>
<p:tagLst xmlns:p="http://schemas.openxmlformats.org/presentationml/2006/main">
  <p:tag name="MH" val="20180801203616"/>
  <p:tag name="MH_LIBRARY" val="GRAPHIC"/>
  <p:tag name="MH_TYPE" val="SubTitle"/>
  <p:tag name="MH_ORDER" val="1"/>
</p:tagLst>
</file>

<file path=ppt/tags/tag3.xml><?xml version="1.0" encoding="utf-8"?>
<p:tagLst xmlns:p="http://schemas.openxmlformats.org/presentationml/2006/main">
  <p:tag name="MH" val="20180801203616"/>
  <p:tag name="MH_LIBRARY" val="GRAPHIC"/>
  <p:tag name="MH_TYPE" val="SubTitle"/>
  <p:tag name="MH_ORDER" val="1"/>
</p:tagLst>
</file>

<file path=ppt/tags/tag4.xml><?xml version="1.0" encoding="utf-8"?>
<p:tagLst xmlns:p="http://schemas.openxmlformats.org/presentationml/2006/main">
  <p:tag name="MH" val="20150826203740"/>
  <p:tag name="MH_LIBRARY" val="GRAPHIC"/>
  <p:tag name="MH_ORDER" val="Freeform 27"/>
</p:tagLst>
</file>

<file path=ppt/tags/tag5.xml><?xml version="1.0" encoding="utf-8"?>
<p:tagLst xmlns:p="http://schemas.openxmlformats.org/presentationml/2006/main">
  <p:tag name="COMMONDATA" val="eyJoZGlkIjoiN2YxOGMyNDFkMTQxMWJhZTVlZDhiNDQyZGU2OTYwOWEifQ=="/>
</p:tagLst>
</file>

<file path=ppt/theme/theme1.xml><?xml version="1.0" encoding="utf-8"?>
<a:theme xmlns:a="http://schemas.openxmlformats.org/drawingml/2006/main" name="1_Office 主题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3859</Words>
  <Application>WPS 演示</Application>
  <PresentationFormat>全屏显示(16:9)</PresentationFormat>
  <Paragraphs>612</Paragraphs>
  <Slides>27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2</vt:i4>
      </vt:variant>
      <vt:variant>
        <vt:lpstr>幻灯片标题</vt:lpstr>
      </vt:variant>
      <vt:variant>
        <vt:i4>27</vt:i4>
      </vt:variant>
    </vt:vector>
  </HeadingPairs>
  <TitlesOfParts>
    <vt:vector size="44" baseType="lpstr">
      <vt:lpstr>Arial</vt:lpstr>
      <vt:lpstr>宋体</vt:lpstr>
      <vt:lpstr>Wingdings</vt:lpstr>
      <vt:lpstr>黑体</vt:lpstr>
      <vt:lpstr>等线</vt:lpstr>
      <vt:lpstr>楷体</vt:lpstr>
      <vt:lpstr>Times New Roman</vt:lpstr>
      <vt:lpstr>微软雅黑</vt:lpstr>
      <vt:lpstr>Times New Roman</vt:lpstr>
      <vt:lpstr>华康海报体W12</vt:lpstr>
      <vt:lpstr>Arial Unicode MS</vt:lpstr>
      <vt:lpstr>Calibri</vt:lpstr>
      <vt:lpstr>Cambria Math</vt:lpstr>
      <vt:lpstr>Segoe Print</vt:lpstr>
      <vt:lpstr>1_Office 主题</vt:lpstr>
      <vt:lpstr>MSGraph.Chart.8</vt:lpstr>
      <vt:lpstr>MSGraph.Chart.8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xjj</dc:creator>
  <cp:lastModifiedBy>Administrator</cp:lastModifiedBy>
  <cp:revision>57</cp:revision>
  <dcterms:created xsi:type="dcterms:W3CDTF">2018-09-11T05:46:00Z</dcterms:created>
  <dcterms:modified xsi:type="dcterms:W3CDTF">2023-10-10T01:51:38Z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2052-12.1.0.15398</vt:lpwstr>
  </property>
  <property fmtid="{D5CDD505-2E9C-101B-9397-08002B2CF9AE}" pid="3" name="ICV">
    <vt:lpwstr>AEEF3EC250024F218291CE7B4973492E_12</vt:lpwstr>
  </property>
</Properties>
</file>