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dp" ContentType="image/vnd.ms-photo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96" r:id="rId14"/>
    <p:sldId id="288" r:id="rId15"/>
    <p:sldId id="289" r:id="rId16"/>
    <p:sldId id="290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5" autoAdjust="0"/>
    <p:restoredTop sz="99852" autoAdjust="0"/>
  </p:normalViewPr>
  <p:slideViewPr>
    <p:cSldViewPr showGuides="1">
      <p:cViewPr varScale="1">
        <p:scale>
          <a:sx n="95" d="100"/>
          <a:sy n="95" d="100"/>
        </p:scale>
        <p:origin x="-816" y="-90"/>
      </p:cViewPr>
      <p:guideLst>
        <p:guide orient="horz" pos="1620"/>
        <p:guide pos="2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7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知识梳理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1.wav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microsoft.com/office/2007/relationships/hdphoto" Target="../media/image20.wdp"/><Relationship Id="rId3" Type="http://schemas.openxmlformats.org/officeDocument/2006/relationships/image" Target="../media/image19.png"/><Relationship Id="rId2" Type="http://schemas.openxmlformats.org/officeDocument/2006/relationships/tags" Target="../tags/tag16.xml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audio" Target="../media/audio1.wav"/><Relationship Id="rId3" Type="http://schemas.microsoft.com/office/2007/relationships/hdphoto" Target="../media/image20.wdp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4.xml"/><Relationship Id="rId6" Type="http://schemas.microsoft.com/office/2007/relationships/hdphoto" Target="../media/image20.wdp"/><Relationship Id="rId5" Type="http://schemas.openxmlformats.org/officeDocument/2006/relationships/image" Target="../media/image19.png"/><Relationship Id="rId4" Type="http://schemas.openxmlformats.org/officeDocument/2006/relationships/image" Target="../media/image23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22.wmf"/><Relationship Id="rId1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465886" y="1939211"/>
            <a:ext cx="400173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图形与位置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1065864"/>
            <a:ext cx="2073275" cy="390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Line 16"/>
          <p:cNvSpPr>
            <a:spLocks noChangeShapeType="1"/>
          </p:cNvSpPr>
          <p:nvPr/>
        </p:nvSpPr>
        <p:spPr bwMode="auto">
          <a:xfrm>
            <a:off x="1515331" y="3035466"/>
            <a:ext cx="16541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Line 17"/>
          <p:cNvSpPr>
            <a:spLocks noChangeShapeType="1"/>
          </p:cNvSpPr>
          <p:nvPr/>
        </p:nvSpPr>
        <p:spPr bwMode="auto">
          <a:xfrm>
            <a:off x="3121881" y="1881354"/>
            <a:ext cx="15875" cy="11541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Line 18"/>
          <p:cNvSpPr>
            <a:spLocks noChangeShapeType="1"/>
          </p:cNvSpPr>
          <p:nvPr/>
        </p:nvSpPr>
        <p:spPr bwMode="auto">
          <a:xfrm flipV="1">
            <a:off x="3121881" y="3035466"/>
            <a:ext cx="20637" cy="9350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Line 19"/>
          <p:cNvSpPr>
            <a:spLocks noChangeShapeType="1"/>
          </p:cNvSpPr>
          <p:nvPr/>
        </p:nvSpPr>
        <p:spPr bwMode="auto">
          <a:xfrm flipH="1">
            <a:off x="3136168" y="3035466"/>
            <a:ext cx="16906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lg" len="lg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Line 24"/>
          <p:cNvSpPr>
            <a:spLocks noChangeShapeType="1"/>
          </p:cNvSpPr>
          <p:nvPr/>
        </p:nvSpPr>
        <p:spPr bwMode="auto">
          <a:xfrm>
            <a:off x="2598006" y="2578266"/>
            <a:ext cx="500062" cy="428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Text Box 25"/>
          <p:cNvSpPr txBox="1">
            <a:spLocks noChangeArrowheads="1"/>
          </p:cNvSpPr>
          <p:nvPr/>
        </p:nvSpPr>
        <p:spPr bwMode="auto">
          <a:xfrm>
            <a:off x="1989993" y="2170279"/>
            <a:ext cx="7556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红军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8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阵地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Line 26"/>
          <p:cNvSpPr>
            <a:spLocks noChangeShapeType="1"/>
          </p:cNvSpPr>
          <p:nvPr/>
        </p:nvSpPr>
        <p:spPr bwMode="auto">
          <a:xfrm flipH="1">
            <a:off x="3136168" y="2098841"/>
            <a:ext cx="863600" cy="936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Line 178"/>
          <p:cNvSpPr>
            <a:spLocks noChangeShapeType="1"/>
          </p:cNvSpPr>
          <p:nvPr/>
        </p:nvSpPr>
        <p:spPr bwMode="auto">
          <a:xfrm>
            <a:off x="3999768" y="2098841"/>
            <a:ext cx="5762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Text Box 180"/>
          <p:cNvSpPr txBox="1">
            <a:spLocks noChangeArrowheads="1"/>
          </p:cNvSpPr>
          <p:nvPr/>
        </p:nvSpPr>
        <p:spPr bwMode="auto">
          <a:xfrm>
            <a:off x="4095018" y="2144879"/>
            <a:ext cx="1046163" cy="615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蓝军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85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宿营地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181"/>
          <p:cNvSpPr txBox="1">
            <a:spLocks noChangeArrowheads="1"/>
          </p:cNvSpPr>
          <p:nvPr/>
        </p:nvSpPr>
        <p:spPr bwMode="auto">
          <a:xfrm>
            <a:off x="3655298" y="1495594"/>
            <a:ext cx="863600" cy="6155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lnSpc>
                <a:spcPct val="85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蓝军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85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阵地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22"/>
          <p:cNvSpPr txBox="1">
            <a:spLocks noChangeArrowheads="1"/>
          </p:cNvSpPr>
          <p:nvPr/>
        </p:nvSpPr>
        <p:spPr bwMode="auto">
          <a:xfrm>
            <a:off x="3099656" y="3048166"/>
            <a:ext cx="98427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指挥部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Oval 23"/>
          <p:cNvSpPr>
            <a:spLocks noChangeArrowheads="1"/>
          </p:cNvSpPr>
          <p:nvPr/>
        </p:nvSpPr>
        <p:spPr bwMode="auto">
          <a:xfrm flipH="1">
            <a:off x="2585306" y="2565566"/>
            <a:ext cx="69850" cy="71438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Line 204"/>
          <p:cNvSpPr>
            <a:spLocks noChangeShapeType="1"/>
          </p:cNvSpPr>
          <p:nvPr/>
        </p:nvSpPr>
        <p:spPr bwMode="auto">
          <a:xfrm flipV="1">
            <a:off x="5260243" y="1451141"/>
            <a:ext cx="0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Text Box 205"/>
          <p:cNvSpPr txBox="1">
            <a:spLocks noChangeArrowheads="1"/>
          </p:cNvSpPr>
          <p:nvPr/>
        </p:nvSpPr>
        <p:spPr bwMode="auto">
          <a:xfrm>
            <a:off x="5316870" y="1509266"/>
            <a:ext cx="36036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Group 223"/>
          <p:cNvGrpSpPr/>
          <p:nvPr/>
        </p:nvGrpSpPr>
        <p:grpSpPr bwMode="auto">
          <a:xfrm>
            <a:off x="5260555" y="3109466"/>
            <a:ext cx="1030288" cy="346076"/>
            <a:chOff x="8" y="-36"/>
            <a:chExt cx="545" cy="218"/>
          </a:xfrm>
        </p:grpSpPr>
        <p:sp>
          <p:nvSpPr>
            <p:cNvPr id="44" name="Text Box 218"/>
            <p:cNvSpPr txBox="1">
              <a:spLocks noChangeArrowheads="1"/>
            </p:cNvSpPr>
            <p:nvPr/>
          </p:nvSpPr>
          <p:spPr bwMode="auto">
            <a:xfrm>
              <a:off x="8" y="-36"/>
              <a:ext cx="545" cy="21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千米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5" name="Group 219"/>
            <p:cNvGrpSpPr/>
            <p:nvPr/>
          </p:nvGrpSpPr>
          <p:grpSpPr bwMode="auto">
            <a:xfrm>
              <a:off x="46" y="91"/>
              <a:ext cx="363" cy="91"/>
              <a:chOff x="0" y="0"/>
              <a:chExt cx="363" cy="91"/>
            </a:xfrm>
          </p:grpSpPr>
          <p:sp>
            <p:nvSpPr>
              <p:cNvPr id="46" name="Line 220"/>
              <p:cNvSpPr>
                <a:spLocks noChangeShapeType="1"/>
              </p:cNvSpPr>
              <p:nvPr/>
            </p:nvSpPr>
            <p:spPr bwMode="auto">
              <a:xfrm>
                <a:off x="0" y="91"/>
                <a:ext cx="36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Line 221"/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9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Line 222"/>
              <p:cNvSpPr>
                <a:spLocks noChangeShapeType="1"/>
              </p:cNvSpPr>
              <p:nvPr/>
            </p:nvSpPr>
            <p:spPr bwMode="auto">
              <a:xfrm>
                <a:off x="363" y="0"/>
                <a:ext cx="0" cy="9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49" name="Oval 23"/>
          <p:cNvSpPr>
            <a:spLocks noChangeArrowheads="1"/>
          </p:cNvSpPr>
          <p:nvPr/>
        </p:nvSpPr>
        <p:spPr bwMode="auto">
          <a:xfrm flipH="1">
            <a:off x="4539518" y="2052804"/>
            <a:ext cx="69850" cy="7143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" name="Oval 23"/>
          <p:cNvSpPr>
            <a:spLocks noChangeArrowheads="1"/>
          </p:cNvSpPr>
          <p:nvPr/>
        </p:nvSpPr>
        <p:spPr bwMode="auto">
          <a:xfrm flipH="1">
            <a:off x="3093306" y="2989429"/>
            <a:ext cx="69850" cy="7143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" name="Oval 23"/>
          <p:cNvSpPr>
            <a:spLocks noChangeArrowheads="1"/>
          </p:cNvSpPr>
          <p:nvPr/>
        </p:nvSpPr>
        <p:spPr bwMode="auto">
          <a:xfrm flipH="1">
            <a:off x="3963256" y="2065504"/>
            <a:ext cx="69850" cy="71437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" name="Line 200"/>
          <p:cNvSpPr>
            <a:spLocks noChangeShapeType="1"/>
          </p:cNvSpPr>
          <p:nvPr/>
        </p:nvSpPr>
        <p:spPr bwMode="auto">
          <a:xfrm flipH="1" flipV="1">
            <a:off x="1331640" y="1509265"/>
            <a:ext cx="1768016" cy="15008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Arc 192"/>
          <p:cNvSpPr/>
          <p:nvPr/>
        </p:nvSpPr>
        <p:spPr bwMode="auto">
          <a:xfrm rot="16396260">
            <a:off x="2560699" y="2523498"/>
            <a:ext cx="1050925" cy="836612"/>
          </a:xfrm>
          <a:custGeom>
            <a:avLst/>
            <a:gdLst>
              <a:gd name="T0" fmla="*/ 793359 w 20246"/>
              <a:gd name="T1" fmla="*/ -55 h 15263"/>
              <a:gd name="T2" fmla="*/ 1050873 w 20246"/>
              <a:gd name="T3" fmla="*/ 423924 h 15263"/>
              <a:gd name="T4" fmla="*/ 793359 w 20246"/>
              <a:gd name="T5" fmla="*/ -55 h 15263"/>
              <a:gd name="T6" fmla="*/ 1050873 w 20246"/>
              <a:gd name="T7" fmla="*/ 423924 h 15263"/>
              <a:gd name="T8" fmla="*/ 0 w 20246"/>
              <a:gd name="T9" fmla="*/ 836612 h 152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246"/>
              <a:gd name="T16" fmla="*/ 0 h 15263"/>
              <a:gd name="T17" fmla="*/ 20246 w 20246"/>
              <a:gd name="T18" fmla="*/ 15263 h 1526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246" h="15263" fill="none" extrusionOk="0">
                <a:moveTo>
                  <a:pt x="15284" y="-1"/>
                </a:moveTo>
                <a:cubicBezTo>
                  <a:pt x="17473" y="2192"/>
                  <a:pt x="19165" y="4830"/>
                  <a:pt x="20245" y="7734"/>
                </a:cubicBezTo>
              </a:path>
              <a:path w="20246" h="15263" stroke="0" extrusionOk="0">
                <a:moveTo>
                  <a:pt x="15284" y="-1"/>
                </a:moveTo>
                <a:cubicBezTo>
                  <a:pt x="17473" y="2192"/>
                  <a:pt x="19165" y="4830"/>
                  <a:pt x="20245" y="7734"/>
                </a:cubicBezTo>
                <a:lnTo>
                  <a:pt x="0" y="15263"/>
                </a:lnTo>
                <a:lnTo>
                  <a:pt x="15284" y="-1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bevel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" name="Text Box 30"/>
          <p:cNvSpPr txBox="1">
            <a:spLocks noChangeArrowheads="1"/>
          </p:cNvSpPr>
          <p:nvPr/>
        </p:nvSpPr>
        <p:spPr bwMode="auto">
          <a:xfrm rot="20813134">
            <a:off x="2510693" y="2073441"/>
            <a:ext cx="9366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°</a:t>
            </a:r>
            <a:endParaRPr lang="en-US" altLang="zh-CN" sz="24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Text Box 202"/>
          <p:cNvSpPr txBox="1">
            <a:spLocks noChangeArrowheads="1"/>
          </p:cNvSpPr>
          <p:nvPr/>
        </p:nvSpPr>
        <p:spPr bwMode="auto">
          <a:xfrm>
            <a:off x="4574443" y="3668135"/>
            <a:ext cx="3490326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红军阵地在指挥部的北偏西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50°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千米处。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4"/>
          <p:cNvGrpSpPr/>
          <p:nvPr/>
        </p:nvGrpSpPr>
        <p:grpSpPr bwMode="auto">
          <a:xfrm>
            <a:off x="3998181" y="411510"/>
            <a:ext cx="2725997" cy="1038389"/>
            <a:chOff x="2366021" y="1091504"/>
            <a:chExt cx="2990050" cy="667083"/>
          </a:xfrm>
          <a:noFill/>
        </p:grpSpPr>
        <p:sp>
          <p:nvSpPr>
            <p:cNvPr id="58" name="云形标注 82"/>
            <p:cNvSpPr>
              <a:spLocks noChangeArrowheads="1"/>
            </p:cNvSpPr>
            <p:nvPr/>
          </p:nvSpPr>
          <p:spPr bwMode="auto">
            <a:xfrm>
              <a:off x="2366021" y="1091504"/>
              <a:ext cx="2965708" cy="667083"/>
            </a:xfrm>
            <a:prstGeom prst="cloudCallout">
              <a:avLst>
                <a:gd name="adj1" fmla="val 61850"/>
                <a:gd name="adj2" fmla="val 39214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矩形 4"/>
            <p:cNvSpPr>
              <a:spLocks noChangeArrowheads="1"/>
            </p:cNvSpPr>
            <p:nvPr/>
          </p:nvSpPr>
          <p:spPr bwMode="auto">
            <a:xfrm>
              <a:off x="2575264" y="1247179"/>
              <a:ext cx="2780807" cy="4152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你知道红军阵地在指挥部的什么位置？</a:t>
              </a: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1" name="图片 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62851" y="1179852"/>
            <a:ext cx="882898" cy="126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">
                                      <p:cBhvr>
                                        <p:cTn id="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66831E-6 L -0.30486 -0.09626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43" y="-481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2" grpId="1" animBg="1"/>
      <p:bldP spid="53" grpId="0" animBg="1"/>
      <p:bldP spid="54" grpId="0" autoUpdateAnimBg="0"/>
      <p:bldP spid="54" grpId="1" autoUpdateAnimBg="0"/>
      <p:bldP spid="5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436518" y="666821"/>
            <a:ext cx="687178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根据方向和距离，描述行走路线。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40633" y="1316134"/>
            <a:ext cx="6172661" cy="3127824"/>
            <a:chOff x="1640633" y="1159329"/>
            <a:chExt cx="6172661" cy="3127824"/>
          </a:xfrm>
        </p:grpSpPr>
        <p:sp>
          <p:nvSpPr>
            <p:cNvPr id="10" name="MH_SubTitle_1"/>
            <p:cNvSpPr/>
            <p:nvPr>
              <p:custDataLst>
                <p:tags r:id="rId1"/>
              </p:custDataLst>
            </p:nvPr>
          </p:nvSpPr>
          <p:spPr>
            <a:xfrm>
              <a:off x="4561696" y="1159329"/>
              <a:ext cx="917972" cy="1638471"/>
            </a:xfrm>
            <a:custGeom>
              <a:avLst/>
              <a:gdLst>
                <a:gd name="connsiteX0" fmla="*/ 612000 w 1224000"/>
                <a:gd name="connsiteY0" fmla="*/ 0 h 1872210"/>
                <a:gd name="connsiteX1" fmla="*/ 1224000 w 1224000"/>
                <a:gd name="connsiteY1" fmla="*/ 405622 h 1872210"/>
                <a:gd name="connsiteX2" fmla="*/ 1224000 w 1224000"/>
                <a:gd name="connsiteY2" fmla="*/ 1872210 h 1872210"/>
                <a:gd name="connsiteX3" fmla="*/ 0 w 1224000"/>
                <a:gd name="connsiteY3" fmla="*/ 1872210 h 1872210"/>
                <a:gd name="connsiteX4" fmla="*/ 0 w 1224000"/>
                <a:gd name="connsiteY4" fmla="*/ 405622 h 187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000" h="1872210">
                  <a:moveTo>
                    <a:pt x="612000" y="0"/>
                  </a:moveTo>
                  <a:lnTo>
                    <a:pt x="1224000" y="405622"/>
                  </a:lnTo>
                  <a:lnTo>
                    <a:pt x="1224000" y="1872210"/>
                  </a:lnTo>
                  <a:lnTo>
                    <a:pt x="0" y="1872210"/>
                  </a:lnTo>
                  <a:lnTo>
                    <a:pt x="0" y="405622"/>
                  </a:lnTo>
                  <a:close/>
                </a:path>
              </a:pathLst>
            </a:custGeom>
            <a:solidFill>
              <a:srgbClr val="0DDB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216000" anchor="ctr">
              <a:normAutofit/>
            </a:bodyPr>
            <a:lstStyle/>
            <a:p>
              <a:pPr algn="ctr" eaLnBrk="1" fontAlgn="auto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确定方向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MH_SubTitle_2"/>
            <p:cNvSpPr/>
            <p:nvPr>
              <p:custDataLst>
                <p:tags r:id="rId2"/>
              </p:custDataLst>
            </p:nvPr>
          </p:nvSpPr>
          <p:spPr>
            <a:xfrm>
              <a:off x="4868878" y="2450137"/>
              <a:ext cx="917972" cy="1403747"/>
            </a:xfrm>
            <a:custGeom>
              <a:avLst/>
              <a:gdLst>
                <a:gd name="connsiteX0" fmla="*/ 0 w 1224000"/>
                <a:gd name="connsiteY0" fmla="*/ 0 h 1872209"/>
                <a:gd name="connsiteX1" fmla="*/ 1224000 w 1224000"/>
                <a:gd name="connsiteY1" fmla="*/ 0 h 1872209"/>
                <a:gd name="connsiteX2" fmla="*/ 1224000 w 1224000"/>
                <a:gd name="connsiteY2" fmla="*/ 1466588 h 1872209"/>
                <a:gd name="connsiteX3" fmla="*/ 612000 w 1224000"/>
                <a:gd name="connsiteY3" fmla="*/ 1872209 h 1872209"/>
                <a:gd name="connsiteX4" fmla="*/ 0 w 1224000"/>
                <a:gd name="connsiteY4" fmla="*/ 1466588 h 1872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4000" h="1872209">
                  <a:moveTo>
                    <a:pt x="0" y="0"/>
                  </a:moveTo>
                  <a:lnTo>
                    <a:pt x="1224000" y="0"/>
                  </a:lnTo>
                  <a:lnTo>
                    <a:pt x="1224000" y="1466588"/>
                  </a:lnTo>
                  <a:lnTo>
                    <a:pt x="612000" y="1872209"/>
                  </a:lnTo>
                  <a:lnTo>
                    <a:pt x="0" y="1466588"/>
                  </a:lnTo>
                  <a:close/>
                </a:path>
              </a:pathLst>
            </a:custGeom>
            <a:solidFill>
              <a:srgbClr val="0AAA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35000" anchor="ctr">
              <a:normAutofit/>
            </a:bodyPr>
            <a:lstStyle/>
            <a:p>
              <a:pPr algn="ctr" eaLnBrk="1" fontAlgn="auto" hangingPunct="1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确定距离</a:t>
              </a:r>
              <a:endPara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MH_Other_1"/>
            <p:cNvSpPr/>
            <p:nvPr>
              <p:custDataLst>
                <p:tags r:id="rId3"/>
              </p:custDataLst>
            </p:nvPr>
          </p:nvSpPr>
          <p:spPr>
            <a:xfrm flipH="1">
              <a:off x="4561696" y="2450137"/>
              <a:ext cx="307181" cy="347663"/>
            </a:xfrm>
            <a:prstGeom prst="rtTriangle">
              <a:avLst/>
            </a:prstGeom>
            <a:solidFill>
              <a:srgbClr val="0553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13" name="MH_Other_2"/>
            <p:cNvCxnSpPr/>
            <p:nvPr>
              <p:custDataLst>
                <p:tags r:id="rId4"/>
              </p:custDataLst>
            </p:nvPr>
          </p:nvCxnSpPr>
          <p:spPr>
            <a:xfrm flipH="1">
              <a:off x="6014259" y="3858646"/>
              <a:ext cx="1799035" cy="0"/>
            </a:xfrm>
            <a:prstGeom prst="line">
              <a:avLst/>
            </a:prstGeom>
            <a:ln w="44450">
              <a:solidFill>
                <a:srgbClr val="0AAA8C">
                  <a:alpha val="99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MH_Other_3"/>
            <p:cNvCxnSpPr/>
            <p:nvPr>
              <p:custDataLst>
                <p:tags r:id="rId5"/>
              </p:custDataLst>
            </p:nvPr>
          </p:nvCxnSpPr>
          <p:spPr>
            <a:xfrm flipH="1">
              <a:off x="1812713" y="1386909"/>
              <a:ext cx="2534670" cy="0"/>
            </a:xfrm>
            <a:prstGeom prst="line">
              <a:avLst/>
            </a:prstGeom>
            <a:ln w="44450">
              <a:solidFill>
                <a:srgbClr val="0DDBB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 Box 4"/>
            <p:cNvSpPr txBox="1">
              <a:spLocks noChangeArrowheads="1"/>
            </p:cNvSpPr>
            <p:nvPr/>
          </p:nvSpPr>
          <p:spPr bwMode="auto">
            <a:xfrm>
              <a:off x="1640633" y="1394053"/>
              <a:ext cx="3074653" cy="2893100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以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出发点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为观测点，先观察下一个地点在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观测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点的什么方向，到达以后再以这个地点为观测点，继续确定下一个要到达的地点在观测点的什么方向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直到到达最终目的地。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 Box 4"/>
            <p:cNvSpPr txBox="1">
              <a:spLocks noChangeArrowheads="1"/>
            </p:cNvSpPr>
            <p:nvPr/>
          </p:nvSpPr>
          <p:spPr bwMode="auto">
            <a:xfrm>
              <a:off x="5867400" y="2305624"/>
              <a:ext cx="1768949" cy="1235916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找出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路线图中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相邻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两个地点之间的距离。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436245" y="666750"/>
            <a:ext cx="80384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下面是山东省的地图，请根据下面的地图完成填空。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5036" y="2088510"/>
            <a:ext cx="3832225" cy="2560320"/>
          </a:xfrm>
          <a:prstGeom prst="rect">
            <a:avLst/>
          </a:prstGeom>
        </p:spPr>
      </p:pic>
      <p:sp>
        <p:nvSpPr>
          <p:cNvPr id="4" name="TextBox 12"/>
          <p:cNvSpPr txBox="1">
            <a:spLocks noChangeArrowheads="1"/>
          </p:cNvSpPr>
          <p:nvPr/>
        </p:nvSpPr>
        <p:spPr bwMode="auto">
          <a:xfrm>
            <a:off x="466368" y="1315715"/>
            <a:ext cx="6292215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海滨之城青岛在泉城济南的（  ）面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2"/>
          <p:cNvSpPr txBox="1">
            <a:spLocks noChangeArrowheads="1"/>
          </p:cNvSpPr>
          <p:nvPr/>
        </p:nvSpPr>
        <p:spPr bwMode="auto">
          <a:xfrm>
            <a:off x="478433" y="2111370"/>
            <a:ext cx="6292215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石榴之乡枣庄在聊城的（   ）面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478433" y="2931790"/>
            <a:ext cx="6600825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济宁在威海的（    ）面，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在聊城（    ）面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01868" y="1292855"/>
            <a:ext cx="585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1608" y="2088510"/>
            <a:ext cx="917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33489" y="2927433"/>
            <a:ext cx="917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35696" y="3340844"/>
            <a:ext cx="9175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5536" y="1372618"/>
            <a:ext cx="4654749" cy="3071914"/>
            <a:chOff x="395536" y="1372618"/>
            <a:chExt cx="4654749" cy="3071914"/>
          </a:xfrm>
        </p:grpSpPr>
        <p:pic>
          <p:nvPicPr>
            <p:cNvPr id="66" name="Picture 30" descr="M37OFX5GVTF@3SB4MQ`F1V7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1129" y="1495619"/>
              <a:ext cx="4429156" cy="2948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矩形 2"/>
            <p:cNvSpPr/>
            <p:nvPr/>
          </p:nvSpPr>
          <p:spPr>
            <a:xfrm>
              <a:off x="395536" y="1372618"/>
              <a:ext cx="927327" cy="30437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" name="Picture 30" descr="M37OFX5GVTF@3SB4MQ`F1V7"/>
            <p:cNvPicPr>
              <a:picLocks noChangeAspect="1" noChangeArrowheads="1"/>
            </p:cNvPicPr>
            <p:nvPr/>
          </p:nvPicPr>
          <p:blipFill rotWithShape="1"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3643"/>
            <a:stretch>
              <a:fillRect/>
            </a:stretch>
          </p:blipFill>
          <p:spPr bwMode="auto">
            <a:xfrm>
              <a:off x="733714" y="1496193"/>
              <a:ext cx="724463" cy="2948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4" name="任意多边形 33"/>
          <p:cNvSpPr/>
          <p:nvPr>
            <p:custDataLst>
              <p:tags r:id="rId2"/>
            </p:custDataLst>
          </p:nvPr>
        </p:nvSpPr>
        <p:spPr bwMode="auto">
          <a:xfrm>
            <a:off x="468313" y="-492202"/>
            <a:ext cx="552450" cy="461665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2000" b="1" noProof="1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华康海报体W1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9184" y="669925"/>
            <a:ext cx="25567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填一填，标一标。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7" name="Group 39"/>
          <p:cNvGrpSpPr/>
          <p:nvPr/>
        </p:nvGrpSpPr>
        <p:grpSpPr bwMode="auto">
          <a:xfrm>
            <a:off x="1005167" y="2091484"/>
            <a:ext cx="1039966" cy="830162"/>
            <a:chOff x="0" y="0"/>
            <a:chExt cx="636" cy="510"/>
          </a:xfrm>
        </p:grpSpPr>
        <p:sp>
          <p:nvSpPr>
            <p:cNvPr id="68" name="Text Box 37"/>
            <p:cNvSpPr txBox="1">
              <a:spLocks noChangeArrowheads="1"/>
            </p:cNvSpPr>
            <p:nvPr/>
          </p:nvSpPr>
          <p:spPr bwMode="auto">
            <a:xfrm>
              <a:off x="0" y="0"/>
              <a:ext cx="636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000" b="1" dirty="0">
                  <a:solidFill>
                    <a:srgbClr val="FF0000"/>
                  </a:solidFill>
                  <a:ea typeface="楷体_GB2312" panose="02010609030101010101" pitchFamily="49" charset="-122"/>
                </a:rPr>
                <a:t>.</a:t>
              </a:r>
              <a:endParaRPr lang="en-US" altLang="zh-CN" sz="4000" b="1" dirty="0">
                <a:solidFill>
                  <a:srgbClr val="FF0000"/>
                </a:solidFill>
                <a:ea typeface="楷体_GB2312" panose="02010609030101010101" pitchFamily="49" charset="-122"/>
              </a:endParaRPr>
            </a:p>
          </p:txBody>
        </p:sp>
        <p:sp>
          <p:nvSpPr>
            <p:cNvPr id="69" name="Text Box 38"/>
            <p:cNvSpPr txBox="1">
              <a:spLocks noChangeArrowheads="1"/>
            </p:cNvSpPr>
            <p:nvPr/>
          </p:nvSpPr>
          <p:spPr bwMode="auto">
            <a:xfrm>
              <a:off x="182" y="260"/>
              <a:ext cx="454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C</a:t>
              </a:r>
              <a:endPara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0" name="Group 40"/>
          <p:cNvGrpSpPr/>
          <p:nvPr/>
        </p:nvGrpSpPr>
        <p:grpSpPr bwMode="auto">
          <a:xfrm>
            <a:off x="2275305" y="1610490"/>
            <a:ext cx="1039966" cy="830162"/>
            <a:chOff x="0" y="0"/>
            <a:chExt cx="636" cy="510"/>
          </a:xfrm>
        </p:grpSpPr>
        <p:sp>
          <p:nvSpPr>
            <p:cNvPr id="71" name="Text Box 41"/>
            <p:cNvSpPr txBox="1">
              <a:spLocks noChangeArrowheads="1"/>
            </p:cNvSpPr>
            <p:nvPr/>
          </p:nvSpPr>
          <p:spPr bwMode="auto">
            <a:xfrm>
              <a:off x="0" y="0"/>
              <a:ext cx="636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000" b="1">
                  <a:solidFill>
                    <a:srgbClr val="FF0000"/>
                  </a:solidFill>
                  <a:ea typeface="楷体_GB2312" panose="02010609030101010101" pitchFamily="49" charset="-122"/>
                </a:rPr>
                <a:t>.</a:t>
              </a:r>
              <a:endParaRPr lang="en-US" altLang="zh-CN" sz="4000" b="1">
                <a:solidFill>
                  <a:srgbClr val="FF0000"/>
                </a:solidFill>
                <a:ea typeface="楷体_GB2312" panose="02010609030101010101" pitchFamily="49" charset="-122"/>
              </a:endParaRPr>
            </a:p>
          </p:txBody>
        </p:sp>
        <p:sp>
          <p:nvSpPr>
            <p:cNvPr id="72" name="Text Box 42"/>
            <p:cNvSpPr txBox="1">
              <a:spLocks noChangeArrowheads="1"/>
            </p:cNvSpPr>
            <p:nvPr/>
          </p:nvSpPr>
          <p:spPr bwMode="auto">
            <a:xfrm>
              <a:off x="182" y="260"/>
              <a:ext cx="454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E</a:t>
              </a:r>
              <a:endPara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73" name="Group 43"/>
          <p:cNvGrpSpPr/>
          <p:nvPr/>
        </p:nvGrpSpPr>
        <p:grpSpPr bwMode="auto">
          <a:xfrm>
            <a:off x="3150788" y="2094839"/>
            <a:ext cx="1039966" cy="846440"/>
            <a:chOff x="0" y="0"/>
            <a:chExt cx="636" cy="520"/>
          </a:xfrm>
        </p:grpSpPr>
        <p:sp>
          <p:nvSpPr>
            <p:cNvPr id="75" name="Text Box 44"/>
            <p:cNvSpPr txBox="1">
              <a:spLocks noChangeArrowheads="1"/>
            </p:cNvSpPr>
            <p:nvPr/>
          </p:nvSpPr>
          <p:spPr bwMode="auto">
            <a:xfrm>
              <a:off x="0" y="0"/>
              <a:ext cx="636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000" b="1" dirty="0">
                  <a:solidFill>
                    <a:srgbClr val="FF0000"/>
                  </a:solidFill>
                  <a:ea typeface="楷体_GB2312" panose="02010609030101010101" pitchFamily="49" charset="-122"/>
                </a:rPr>
                <a:t>.</a:t>
              </a:r>
              <a:endParaRPr lang="en-US" altLang="zh-CN" sz="4000" b="1" dirty="0">
                <a:solidFill>
                  <a:srgbClr val="FF0000"/>
                </a:solidFill>
                <a:ea typeface="楷体_GB2312" panose="02010609030101010101" pitchFamily="49" charset="-122"/>
              </a:endParaRPr>
            </a:p>
          </p:txBody>
        </p:sp>
        <p:sp>
          <p:nvSpPr>
            <p:cNvPr id="76" name="Text Box 45"/>
            <p:cNvSpPr txBox="1">
              <a:spLocks noChangeArrowheads="1"/>
            </p:cNvSpPr>
            <p:nvPr/>
          </p:nvSpPr>
          <p:spPr bwMode="auto">
            <a:xfrm>
              <a:off x="182" y="270"/>
              <a:ext cx="454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F</a:t>
              </a:r>
              <a:endPara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77" name="矩形 25"/>
          <p:cNvSpPr>
            <a:spLocks noChangeArrowheads="1"/>
          </p:cNvSpPr>
          <p:nvPr/>
        </p:nvSpPr>
        <p:spPr bwMode="auto">
          <a:xfrm>
            <a:off x="1188409" y="3232822"/>
            <a:ext cx="667148" cy="6625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70C0"/>
                </a:solidFill>
                <a:ea typeface="楷体_GB2312" panose="02010609030101010101" pitchFamily="49" charset="-122"/>
              </a:rPr>
              <a:t>·</a:t>
            </a:r>
            <a:endParaRPr lang="zh-CN" altLang="en-US" sz="3600" b="1" dirty="0">
              <a:solidFill>
                <a:srgbClr val="0070C0"/>
              </a:solidFill>
              <a:ea typeface="楷体_GB2312" panose="02010609030101010101" pitchFamily="49" charset="-122"/>
            </a:endParaRPr>
          </a:p>
        </p:txBody>
      </p:sp>
      <p:sp>
        <p:nvSpPr>
          <p:cNvPr id="78" name="矩形 26"/>
          <p:cNvSpPr>
            <a:spLocks noChangeArrowheads="1"/>
          </p:cNvSpPr>
          <p:nvPr/>
        </p:nvSpPr>
        <p:spPr bwMode="auto">
          <a:xfrm>
            <a:off x="2038244" y="3231757"/>
            <a:ext cx="667148" cy="6625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70C0"/>
                </a:solidFill>
                <a:ea typeface="楷体_GB2312" panose="02010609030101010101" pitchFamily="49" charset="-122"/>
              </a:rPr>
              <a:t>·</a:t>
            </a:r>
            <a:endParaRPr lang="zh-CN" altLang="en-US" sz="3600" b="1" dirty="0">
              <a:solidFill>
                <a:srgbClr val="0070C0"/>
              </a:solidFill>
              <a:ea typeface="楷体_GB2312" panose="02010609030101010101" pitchFamily="49" charset="-122"/>
            </a:endParaRPr>
          </a:p>
        </p:txBody>
      </p:sp>
      <p:sp>
        <p:nvSpPr>
          <p:cNvPr id="79" name="矩形 31"/>
          <p:cNvSpPr>
            <a:spLocks noChangeArrowheads="1"/>
          </p:cNvSpPr>
          <p:nvPr/>
        </p:nvSpPr>
        <p:spPr bwMode="auto">
          <a:xfrm>
            <a:off x="3764401" y="1765965"/>
            <a:ext cx="667148" cy="6641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70C0"/>
                </a:solidFill>
                <a:ea typeface="楷体_GB2312" panose="02010609030101010101" pitchFamily="49" charset="-122"/>
              </a:rPr>
              <a:t>·</a:t>
            </a:r>
            <a:endParaRPr lang="zh-CN" altLang="en-US" sz="3600" b="1" dirty="0">
              <a:solidFill>
                <a:srgbClr val="0070C0"/>
              </a:solidFill>
              <a:ea typeface="楷体_GB2312" panose="02010609030101010101" pitchFamily="49" charset="-122"/>
            </a:endParaRPr>
          </a:p>
        </p:txBody>
      </p:sp>
      <p:sp>
        <p:nvSpPr>
          <p:cNvPr id="80" name="五角星 79"/>
          <p:cNvSpPr/>
          <p:nvPr/>
        </p:nvSpPr>
        <p:spPr>
          <a:xfrm>
            <a:off x="3121459" y="1450069"/>
            <a:ext cx="214314" cy="285752"/>
          </a:xfrm>
          <a:prstGeom prst="star5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五角星 80"/>
          <p:cNvSpPr/>
          <p:nvPr/>
        </p:nvSpPr>
        <p:spPr>
          <a:xfrm>
            <a:off x="3121459" y="1953822"/>
            <a:ext cx="214314" cy="285752"/>
          </a:xfrm>
          <a:prstGeom prst="star5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五角星 81"/>
          <p:cNvSpPr/>
          <p:nvPr/>
        </p:nvSpPr>
        <p:spPr>
          <a:xfrm>
            <a:off x="3121459" y="2418955"/>
            <a:ext cx="214314" cy="285752"/>
          </a:xfrm>
          <a:prstGeom prst="star5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五角星 82"/>
          <p:cNvSpPr/>
          <p:nvPr/>
        </p:nvSpPr>
        <p:spPr>
          <a:xfrm>
            <a:off x="3121459" y="2917919"/>
            <a:ext cx="214314" cy="285752"/>
          </a:xfrm>
          <a:prstGeom prst="star5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五角星 83"/>
          <p:cNvSpPr/>
          <p:nvPr/>
        </p:nvSpPr>
        <p:spPr>
          <a:xfrm>
            <a:off x="3121459" y="3429135"/>
            <a:ext cx="214314" cy="285752"/>
          </a:xfrm>
          <a:prstGeom prst="star5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五角星 84"/>
          <p:cNvSpPr/>
          <p:nvPr/>
        </p:nvSpPr>
        <p:spPr>
          <a:xfrm>
            <a:off x="3121459" y="4000639"/>
            <a:ext cx="214314" cy="285752"/>
          </a:xfrm>
          <a:prstGeom prst="star5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Text Box 31"/>
          <p:cNvSpPr txBox="1">
            <a:spLocks noChangeArrowheads="1"/>
          </p:cNvSpPr>
          <p:nvPr/>
        </p:nvSpPr>
        <p:spPr bwMode="auto">
          <a:xfrm>
            <a:off x="5201491" y="3554643"/>
            <a:ext cx="3421981" cy="8617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ts val="3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）用   标出可能是（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）的点。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 Box 33"/>
          <p:cNvSpPr txBox="1">
            <a:spLocks noChangeArrowheads="1"/>
          </p:cNvSpPr>
          <p:nvPr/>
        </p:nvSpPr>
        <p:spPr bwMode="auto">
          <a:xfrm>
            <a:off x="4880679" y="1187952"/>
            <a:ext cx="1655762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1 , 1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Text Box 35"/>
          <p:cNvSpPr txBox="1">
            <a:spLocks noChangeArrowheads="1"/>
          </p:cNvSpPr>
          <p:nvPr/>
        </p:nvSpPr>
        <p:spPr bwMode="auto">
          <a:xfrm>
            <a:off x="5347885" y="1577875"/>
            <a:ext cx="165576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3 , 1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 Box 36"/>
          <p:cNvSpPr txBox="1">
            <a:spLocks noChangeArrowheads="1"/>
          </p:cNvSpPr>
          <p:nvPr/>
        </p:nvSpPr>
        <p:spPr bwMode="auto">
          <a:xfrm>
            <a:off x="5798752" y="1961454"/>
            <a:ext cx="1655762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7 , 4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 Box 31"/>
          <p:cNvSpPr txBox="1">
            <a:spLocks noChangeArrowheads="1"/>
          </p:cNvSpPr>
          <p:nvPr/>
        </p:nvSpPr>
        <p:spPr bwMode="auto">
          <a:xfrm>
            <a:off x="5104277" y="770945"/>
            <a:ext cx="3519195" cy="1631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ts val="3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）点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的位置可用数对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（  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）表示，点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的位置可用数对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（  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）表示，点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的位置可用数对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（   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表示。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Text Box 31"/>
          <p:cNvSpPr txBox="1">
            <a:spLocks noChangeArrowheads="1"/>
          </p:cNvSpPr>
          <p:nvPr/>
        </p:nvSpPr>
        <p:spPr bwMode="auto">
          <a:xfrm>
            <a:off x="5089688" y="2371694"/>
            <a:ext cx="3645585" cy="11892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ts val="3000"/>
              </a:lnSpc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）点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G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的位置分别是（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1,3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）、（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4,4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6,3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）、（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9,5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），请你在图中标出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它们。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五角星 35"/>
          <p:cNvSpPr/>
          <p:nvPr/>
        </p:nvSpPr>
        <p:spPr>
          <a:xfrm>
            <a:off x="6208258" y="3638744"/>
            <a:ext cx="214314" cy="285752"/>
          </a:xfrm>
          <a:prstGeom prst="star5">
            <a:avLst/>
          </a:prstGeom>
          <a:solidFill>
            <a:srgbClr val="0099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37" name="Group 43"/>
          <p:cNvGrpSpPr/>
          <p:nvPr/>
        </p:nvGrpSpPr>
        <p:grpSpPr bwMode="auto">
          <a:xfrm>
            <a:off x="4411569" y="1131590"/>
            <a:ext cx="1039966" cy="846440"/>
            <a:chOff x="0" y="0"/>
            <a:chExt cx="636" cy="520"/>
          </a:xfrm>
        </p:grpSpPr>
        <p:sp>
          <p:nvSpPr>
            <p:cNvPr id="38" name="Text Box 44"/>
            <p:cNvSpPr txBox="1">
              <a:spLocks noChangeArrowheads="1"/>
            </p:cNvSpPr>
            <p:nvPr/>
          </p:nvSpPr>
          <p:spPr bwMode="auto">
            <a:xfrm>
              <a:off x="0" y="0"/>
              <a:ext cx="636" cy="44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4000" b="1" dirty="0">
                  <a:solidFill>
                    <a:srgbClr val="FF0000"/>
                  </a:solidFill>
                  <a:ea typeface="楷体_GB2312" panose="02010609030101010101" pitchFamily="49" charset="-122"/>
                </a:rPr>
                <a:t>.</a:t>
              </a:r>
              <a:endParaRPr lang="en-US" altLang="zh-CN" sz="4000" b="1" dirty="0">
                <a:solidFill>
                  <a:srgbClr val="FF0000"/>
                </a:solidFill>
                <a:ea typeface="楷体_GB2312" panose="02010609030101010101" pitchFamily="49" charset="-122"/>
              </a:endParaRPr>
            </a:p>
          </p:txBody>
        </p:sp>
        <p:sp>
          <p:nvSpPr>
            <p:cNvPr id="39" name="Text Box 45"/>
            <p:cNvSpPr txBox="1">
              <a:spLocks noChangeArrowheads="1"/>
            </p:cNvSpPr>
            <p:nvPr/>
          </p:nvSpPr>
          <p:spPr bwMode="auto">
            <a:xfrm>
              <a:off x="182" y="270"/>
              <a:ext cx="454" cy="2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G</a:t>
              </a:r>
              <a:endParaRPr lang="en-US" altLang="zh-CN" sz="2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85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8" grpId="0" autoUpdateAnimBg="0"/>
      <p:bldP spid="89" grpId="0" autoUpdateAnimBg="0"/>
      <p:bldP spid="90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1067512" y="627534"/>
            <a:ext cx="3720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下面是某栋楼报箱平面图。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Freeform 43"/>
          <p:cNvSpPr/>
          <p:nvPr/>
        </p:nvSpPr>
        <p:spPr bwMode="auto">
          <a:xfrm>
            <a:off x="-389876" y="770945"/>
            <a:ext cx="4068220" cy="2925528"/>
          </a:xfrm>
          <a:custGeom>
            <a:avLst/>
            <a:gdLst>
              <a:gd name="T0" fmla="*/ 2147483647 w 2760"/>
              <a:gd name="T1" fmla="*/ 2147483647 h 2086"/>
              <a:gd name="T2" fmla="*/ 2147483647 w 2760"/>
              <a:gd name="T3" fmla="*/ 2147483647 h 2086"/>
              <a:gd name="T4" fmla="*/ 2147483647 w 2760"/>
              <a:gd name="T5" fmla="*/ 2147483647 h 2086"/>
              <a:gd name="T6" fmla="*/ 2147483647 w 2760"/>
              <a:gd name="T7" fmla="*/ 2147483647 h 2086"/>
              <a:gd name="T8" fmla="*/ 2147483647 w 2760"/>
              <a:gd name="T9" fmla="*/ 2147483647 h 2086"/>
              <a:gd name="T10" fmla="*/ 2147483647 w 2760"/>
              <a:gd name="T11" fmla="*/ 2147483647 h 2086"/>
              <a:gd name="T12" fmla="*/ 2147483647 w 2760"/>
              <a:gd name="T13" fmla="*/ 2147483647 h 2086"/>
              <a:gd name="T14" fmla="*/ 2147483647 w 2760"/>
              <a:gd name="T15" fmla="*/ 2147483647 h 2086"/>
              <a:gd name="T16" fmla="*/ 2147483647 w 2760"/>
              <a:gd name="T17" fmla="*/ 2147483647 h 2086"/>
              <a:gd name="T18" fmla="*/ 2147483647 w 2760"/>
              <a:gd name="T19" fmla="*/ 2147483647 h 2086"/>
              <a:gd name="T20" fmla="*/ 2147483647 w 2760"/>
              <a:gd name="T21" fmla="*/ 2147483647 h 2086"/>
              <a:gd name="T22" fmla="*/ 2147483647 w 2760"/>
              <a:gd name="T23" fmla="*/ 2147483647 h 2086"/>
              <a:gd name="T24" fmla="*/ 2147483647 w 2760"/>
              <a:gd name="T25" fmla="*/ 2147483647 h 2086"/>
              <a:gd name="T26" fmla="*/ 2147483647 w 2760"/>
              <a:gd name="T27" fmla="*/ 2147483647 h 2086"/>
              <a:gd name="T28" fmla="*/ 2147483647 w 2760"/>
              <a:gd name="T29" fmla="*/ 2147483647 h 2086"/>
              <a:gd name="T30" fmla="*/ 2147483647 w 2760"/>
              <a:gd name="T31" fmla="*/ 2147483647 h 2086"/>
              <a:gd name="T32" fmla="*/ 2147483647 w 2760"/>
              <a:gd name="T33" fmla="*/ 2147483647 h 2086"/>
              <a:gd name="T34" fmla="*/ 2147483647 w 2760"/>
              <a:gd name="T35" fmla="*/ 2147483647 h 2086"/>
              <a:gd name="T36" fmla="*/ 2147483647 w 2760"/>
              <a:gd name="T37" fmla="*/ 2147483647 h 2086"/>
              <a:gd name="T38" fmla="*/ 2147483647 w 2760"/>
              <a:gd name="T39" fmla="*/ 2147483647 h 2086"/>
              <a:gd name="T40" fmla="*/ 2147483647 w 2760"/>
              <a:gd name="T41" fmla="*/ 2147483647 h 2086"/>
              <a:gd name="T42" fmla="*/ 2147483647 w 2760"/>
              <a:gd name="T43" fmla="*/ 2147483647 h 2086"/>
              <a:gd name="T44" fmla="*/ 2147483647 w 2760"/>
              <a:gd name="T45" fmla="*/ 2147483647 h 2086"/>
              <a:gd name="T46" fmla="*/ 2147483647 w 2760"/>
              <a:gd name="T47" fmla="*/ 2147483647 h 2086"/>
              <a:gd name="T48" fmla="*/ 2147483647 w 2760"/>
              <a:gd name="T49" fmla="*/ 2147483647 h 2086"/>
              <a:gd name="T50" fmla="*/ 2147483647 w 2760"/>
              <a:gd name="T51" fmla="*/ 2147483647 h 2086"/>
              <a:gd name="T52" fmla="*/ 2147483647 w 2760"/>
              <a:gd name="T53" fmla="*/ 2147483647 h 2086"/>
              <a:gd name="T54" fmla="*/ 2147483647 w 2760"/>
              <a:gd name="T55" fmla="*/ 2147483647 h 2086"/>
              <a:gd name="T56" fmla="*/ 2147483647 w 2760"/>
              <a:gd name="T57" fmla="*/ 2147483647 h 208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760"/>
              <a:gd name="T88" fmla="*/ 0 h 2086"/>
              <a:gd name="T89" fmla="*/ 2760 w 2760"/>
              <a:gd name="T90" fmla="*/ 2086 h 208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760" h="2086">
                <a:moveTo>
                  <a:pt x="164" y="37"/>
                </a:moveTo>
                <a:cubicBezTo>
                  <a:pt x="714" y="42"/>
                  <a:pt x="1147" y="60"/>
                  <a:pt x="1663" y="46"/>
                </a:cubicBezTo>
                <a:cubicBezTo>
                  <a:pt x="1665" y="45"/>
                  <a:pt x="1714" y="33"/>
                  <a:pt x="1709" y="19"/>
                </a:cubicBezTo>
                <a:cubicBezTo>
                  <a:pt x="1706" y="10"/>
                  <a:pt x="1681" y="0"/>
                  <a:pt x="1681" y="10"/>
                </a:cubicBezTo>
                <a:cubicBezTo>
                  <a:pt x="1681" y="24"/>
                  <a:pt x="1813" y="69"/>
                  <a:pt x="1828" y="74"/>
                </a:cubicBezTo>
                <a:cubicBezTo>
                  <a:pt x="2124" y="169"/>
                  <a:pt x="2449" y="74"/>
                  <a:pt x="2760" y="74"/>
                </a:cubicBezTo>
                <a:cubicBezTo>
                  <a:pt x="2742" y="100"/>
                  <a:pt x="2725" y="117"/>
                  <a:pt x="2714" y="147"/>
                </a:cubicBezTo>
                <a:cubicBezTo>
                  <a:pt x="2717" y="159"/>
                  <a:pt x="2720" y="172"/>
                  <a:pt x="2724" y="184"/>
                </a:cubicBezTo>
                <a:cubicBezTo>
                  <a:pt x="2730" y="202"/>
                  <a:pt x="2742" y="238"/>
                  <a:pt x="2742" y="238"/>
                </a:cubicBezTo>
                <a:cubicBezTo>
                  <a:pt x="2752" y="726"/>
                  <a:pt x="2751" y="519"/>
                  <a:pt x="2751" y="860"/>
                </a:cubicBezTo>
                <a:cubicBezTo>
                  <a:pt x="2495" y="860"/>
                  <a:pt x="2239" y="860"/>
                  <a:pt x="1983" y="860"/>
                </a:cubicBezTo>
                <a:cubicBezTo>
                  <a:pt x="1978" y="965"/>
                  <a:pt x="1983" y="1013"/>
                  <a:pt x="1956" y="1098"/>
                </a:cubicBezTo>
                <a:cubicBezTo>
                  <a:pt x="1953" y="1284"/>
                  <a:pt x="1937" y="1507"/>
                  <a:pt x="1937" y="1701"/>
                </a:cubicBezTo>
                <a:cubicBezTo>
                  <a:pt x="1443" y="2086"/>
                  <a:pt x="678" y="1747"/>
                  <a:pt x="63" y="1747"/>
                </a:cubicBezTo>
                <a:cubicBezTo>
                  <a:pt x="64" y="1734"/>
                  <a:pt x="61" y="1719"/>
                  <a:pt x="67" y="1707"/>
                </a:cubicBezTo>
                <a:cubicBezTo>
                  <a:pt x="69" y="1703"/>
                  <a:pt x="131" y="1660"/>
                  <a:pt x="136" y="1656"/>
                </a:cubicBezTo>
                <a:cubicBezTo>
                  <a:pt x="168" y="1557"/>
                  <a:pt x="117" y="1704"/>
                  <a:pt x="164" y="1601"/>
                </a:cubicBezTo>
                <a:cubicBezTo>
                  <a:pt x="188" y="1547"/>
                  <a:pt x="177" y="1552"/>
                  <a:pt x="191" y="1500"/>
                </a:cubicBezTo>
                <a:cubicBezTo>
                  <a:pt x="196" y="1481"/>
                  <a:pt x="209" y="1445"/>
                  <a:pt x="209" y="1445"/>
                </a:cubicBezTo>
                <a:cubicBezTo>
                  <a:pt x="202" y="1332"/>
                  <a:pt x="232" y="1330"/>
                  <a:pt x="173" y="1281"/>
                </a:cubicBezTo>
                <a:cubicBezTo>
                  <a:pt x="148" y="1260"/>
                  <a:pt x="110" y="1246"/>
                  <a:pt x="81" y="1235"/>
                </a:cubicBezTo>
                <a:cubicBezTo>
                  <a:pt x="63" y="1228"/>
                  <a:pt x="26" y="1217"/>
                  <a:pt x="26" y="1217"/>
                </a:cubicBezTo>
                <a:cubicBezTo>
                  <a:pt x="8" y="1161"/>
                  <a:pt x="0" y="1095"/>
                  <a:pt x="45" y="1052"/>
                </a:cubicBezTo>
                <a:cubicBezTo>
                  <a:pt x="61" y="1019"/>
                  <a:pt x="74" y="1004"/>
                  <a:pt x="100" y="979"/>
                </a:cubicBezTo>
                <a:cubicBezTo>
                  <a:pt x="134" y="876"/>
                  <a:pt x="99" y="990"/>
                  <a:pt x="118" y="723"/>
                </a:cubicBezTo>
                <a:cubicBezTo>
                  <a:pt x="120" y="698"/>
                  <a:pt x="131" y="675"/>
                  <a:pt x="136" y="650"/>
                </a:cubicBezTo>
                <a:cubicBezTo>
                  <a:pt x="139" y="616"/>
                  <a:pt x="139" y="582"/>
                  <a:pt x="145" y="549"/>
                </a:cubicBezTo>
                <a:cubicBezTo>
                  <a:pt x="148" y="530"/>
                  <a:pt x="164" y="494"/>
                  <a:pt x="164" y="494"/>
                </a:cubicBezTo>
                <a:cubicBezTo>
                  <a:pt x="182" y="263"/>
                  <a:pt x="174" y="415"/>
                  <a:pt x="164" y="37"/>
                </a:cubicBezTo>
                <a:close/>
              </a:path>
            </a:pathLst>
          </a:custGeom>
          <a:noFill/>
          <a:ln w="9525">
            <a:noFill/>
            <a:round/>
          </a:ln>
        </p:spPr>
        <p:txBody>
          <a:bodyPr/>
          <a:lstStyle/>
          <a:p>
            <a:endParaRPr lang="zh-CN" altLang="en-US" sz="24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5" name="Picture 26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7071" y="1120925"/>
            <a:ext cx="3210356" cy="3539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 Box 33"/>
          <p:cNvSpPr txBox="1">
            <a:spLocks noChangeArrowheads="1"/>
          </p:cNvSpPr>
          <p:nvPr/>
        </p:nvSpPr>
        <p:spPr bwMode="auto">
          <a:xfrm>
            <a:off x="2710138" y="3136915"/>
            <a:ext cx="80332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陈军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4142483" y="1316797"/>
            <a:ext cx="421163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）你能用数对表示出王强家、张东家报箱的位置吗？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29"/>
          <p:cNvSpPr txBox="1">
            <a:spLocks noChangeArrowheads="1"/>
          </p:cNvSpPr>
          <p:nvPr/>
        </p:nvSpPr>
        <p:spPr bwMode="auto">
          <a:xfrm>
            <a:off x="4250433" y="3428178"/>
            <a:ext cx="482441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）陈军家报箱的位置是（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4,2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你能在图中标出来吗？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31"/>
          <p:cNvSpPr txBox="1">
            <a:spLocks noChangeArrowheads="1"/>
          </p:cNvSpPr>
          <p:nvPr/>
        </p:nvSpPr>
        <p:spPr bwMode="auto">
          <a:xfrm>
            <a:off x="5002911" y="2285170"/>
            <a:ext cx="221457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(1,2)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32"/>
          <p:cNvSpPr txBox="1">
            <a:spLocks noChangeArrowheads="1"/>
          </p:cNvSpPr>
          <p:nvPr/>
        </p:nvSpPr>
        <p:spPr bwMode="auto">
          <a:xfrm>
            <a:off x="5431539" y="2856674"/>
            <a:ext cx="14414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(5,1)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85" y="79909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utoUpdateAnimBg="0"/>
      <p:bldP spid="24" grpId="0"/>
      <p:bldP spid="25" grpId="0"/>
      <p:bldP spid="26" grpId="0" autoUpdateAnimBg="0"/>
      <p:bldP spid="2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Oval 2"/>
          <p:cNvSpPr>
            <a:spLocks noChangeArrowheads="1"/>
          </p:cNvSpPr>
          <p:nvPr/>
        </p:nvSpPr>
        <p:spPr bwMode="auto">
          <a:xfrm>
            <a:off x="792130" y="2682782"/>
            <a:ext cx="93662" cy="93663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Line 3"/>
          <p:cNvSpPr>
            <a:spLocks noChangeShapeType="1"/>
          </p:cNvSpPr>
          <p:nvPr/>
        </p:nvSpPr>
        <p:spPr bwMode="auto">
          <a:xfrm>
            <a:off x="865155" y="2747870"/>
            <a:ext cx="14033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Oval 4"/>
          <p:cNvSpPr>
            <a:spLocks noChangeArrowheads="1"/>
          </p:cNvSpPr>
          <p:nvPr/>
        </p:nvSpPr>
        <p:spPr bwMode="auto">
          <a:xfrm>
            <a:off x="2214530" y="2689132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Line 5"/>
          <p:cNvSpPr>
            <a:spLocks noChangeShapeType="1"/>
          </p:cNvSpPr>
          <p:nvPr/>
        </p:nvSpPr>
        <p:spPr bwMode="auto">
          <a:xfrm flipV="1">
            <a:off x="2306605" y="1641382"/>
            <a:ext cx="1223962" cy="10810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Oval 6"/>
          <p:cNvSpPr>
            <a:spLocks noChangeArrowheads="1"/>
          </p:cNvSpPr>
          <p:nvPr/>
        </p:nvSpPr>
        <p:spPr bwMode="auto">
          <a:xfrm>
            <a:off x="3500405" y="156994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3602005" y="1641382"/>
            <a:ext cx="25923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Oval 8"/>
          <p:cNvSpPr>
            <a:spLocks noChangeArrowheads="1"/>
          </p:cNvSpPr>
          <p:nvPr/>
        </p:nvSpPr>
        <p:spPr bwMode="auto">
          <a:xfrm>
            <a:off x="6159467" y="1569945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Line 9"/>
          <p:cNvSpPr>
            <a:spLocks noChangeShapeType="1"/>
          </p:cNvSpPr>
          <p:nvPr/>
        </p:nvSpPr>
        <p:spPr bwMode="auto">
          <a:xfrm>
            <a:off x="6265830" y="1646145"/>
            <a:ext cx="1584325" cy="10810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Oval 10"/>
          <p:cNvSpPr>
            <a:spLocks noChangeArrowheads="1"/>
          </p:cNvSpPr>
          <p:nvPr/>
        </p:nvSpPr>
        <p:spPr bwMode="auto">
          <a:xfrm>
            <a:off x="7778717" y="2651032"/>
            <a:ext cx="107950" cy="107950"/>
          </a:xfrm>
          <a:prstGeom prst="ellipse">
            <a:avLst/>
          </a:prstGeom>
          <a:solidFill>
            <a:srgbClr val="FF0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 Box 11"/>
          <p:cNvSpPr txBox="1">
            <a:spLocks noChangeArrowheads="1"/>
          </p:cNvSpPr>
          <p:nvPr/>
        </p:nvSpPr>
        <p:spPr bwMode="auto">
          <a:xfrm>
            <a:off x="680977" y="2289083"/>
            <a:ext cx="195896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向东走</a:t>
            </a:r>
            <a:r>
              <a:rPr lang="en-US" altLang="zh-CN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300m</a:t>
            </a:r>
            <a:endParaRPr lang="en-US" altLang="zh-CN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 Box 12"/>
          <p:cNvSpPr txBox="1">
            <a:spLocks noChangeArrowheads="1"/>
          </p:cNvSpPr>
          <p:nvPr/>
        </p:nvSpPr>
        <p:spPr bwMode="auto">
          <a:xfrm rot="19077435">
            <a:off x="2583616" y="1587742"/>
            <a:ext cx="849443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320m</a:t>
            </a:r>
            <a:endParaRPr lang="en-US" altLang="zh-CN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 Box 14"/>
          <p:cNvSpPr txBox="1">
            <a:spLocks noChangeArrowheads="1"/>
          </p:cNvSpPr>
          <p:nvPr/>
        </p:nvSpPr>
        <p:spPr bwMode="auto">
          <a:xfrm>
            <a:off x="3962367" y="1282607"/>
            <a:ext cx="2016125" cy="366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向东走</a:t>
            </a:r>
            <a:r>
              <a:rPr lang="en-US" altLang="zh-CN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600m</a:t>
            </a:r>
            <a:endParaRPr lang="en-US" altLang="zh-CN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 Box 15"/>
          <p:cNvSpPr txBox="1">
            <a:spLocks noChangeArrowheads="1"/>
          </p:cNvSpPr>
          <p:nvPr/>
        </p:nvSpPr>
        <p:spPr bwMode="auto">
          <a:xfrm>
            <a:off x="361917" y="2722470"/>
            <a:ext cx="122396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学校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 Box 16"/>
          <p:cNvSpPr txBox="1">
            <a:spLocks noChangeArrowheads="1"/>
          </p:cNvSpPr>
          <p:nvPr/>
        </p:nvSpPr>
        <p:spPr bwMode="auto">
          <a:xfrm>
            <a:off x="1823985" y="2789149"/>
            <a:ext cx="122396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书店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 Box 17"/>
          <p:cNvSpPr txBox="1">
            <a:spLocks noChangeArrowheads="1"/>
          </p:cNvSpPr>
          <p:nvPr/>
        </p:nvSpPr>
        <p:spPr bwMode="auto">
          <a:xfrm>
            <a:off x="3198780" y="1101632"/>
            <a:ext cx="1223962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电厂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 Box 18"/>
          <p:cNvSpPr txBox="1">
            <a:spLocks noChangeArrowheads="1"/>
          </p:cNvSpPr>
          <p:nvPr/>
        </p:nvSpPr>
        <p:spPr bwMode="auto">
          <a:xfrm>
            <a:off x="5719730" y="1080995"/>
            <a:ext cx="1223962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公园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 Box 19"/>
          <p:cNvSpPr txBox="1">
            <a:spLocks noChangeArrowheads="1"/>
          </p:cNvSpPr>
          <p:nvPr/>
        </p:nvSpPr>
        <p:spPr bwMode="auto">
          <a:xfrm>
            <a:off x="7346917" y="2938370"/>
            <a:ext cx="122396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少年宫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Line 20"/>
          <p:cNvSpPr>
            <a:spLocks noChangeShapeType="1"/>
          </p:cNvSpPr>
          <p:nvPr/>
        </p:nvSpPr>
        <p:spPr bwMode="auto">
          <a:xfrm flipV="1">
            <a:off x="8281955" y="1112745"/>
            <a:ext cx="0" cy="5762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lg" len="lg"/>
          </a:ln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 Box 21"/>
          <p:cNvSpPr txBox="1">
            <a:spLocks noChangeArrowheads="1"/>
          </p:cNvSpPr>
          <p:nvPr/>
        </p:nvSpPr>
        <p:spPr bwMode="auto">
          <a:xfrm>
            <a:off x="8281955" y="1209582"/>
            <a:ext cx="35877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Line 22"/>
          <p:cNvSpPr>
            <a:spLocks noChangeShapeType="1"/>
          </p:cNvSpPr>
          <p:nvPr/>
        </p:nvSpPr>
        <p:spPr bwMode="auto">
          <a:xfrm>
            <a:off x="2278030" y="1693770"/>
            <a:ext cx="0" cy="10080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Line 23"/>
          <p:cNvSpPr>
            <a:spLocks noChangeShapeType="1"/>
          </p:cNvSpPr>
          <p:nvPr/>
        </p:nvSpPr>
        <p:spPr bwMode="auto">
          <a:xfrm>
            <a:off x="6199155" y="1652495"/>
            <a:ext cx="0" cy="10080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</a:ln>
        </p:spPr>
        <p:txBody>
          <a:bodyPr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86" name="Object 24"/>
          <p:cNvGraphicFramePr>
            <a:graphicFrameLocks noChangeAspect="1"/>
          </p:cNvGraphicFramePr>
          <p:nvPr/>
        </p:nvGraphicFramePr>
        <p:xfrm>
          <a:off x="2378042" y="2074770"/>
          <a:ext cx="4032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" name="" r:id="rId1" imgW="5791200" imgH="4876800" progId="Equation.3">
                  <p:embed/>
                </p:oleObj>
              </mc:Choice>
              <mc:Fallback>
                <p:oleObj name="" r:id="rId1" imgW="5791200" imgH="4876800" progId="Equation.3">
                  <p:embed/>
                  <p:pic>
                    <p:nvPicPr>
                      <p:cNvPr id="0" name="图片 10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8042" y="2074770"/>
                        <a:ext cx="403225" cy="339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8" name="Object 25"/>
          <p:cNvGraphicFramePr>
            <a:graphicFrameLocks noChangeAspect="1"/>
          </p:cNvGraphicFramePr>
          <p:nvPr/>
        </p:nvGraphicFramePr>
        <p:xfrm>
          <a:off x="6265830" y="1863632"/>
          <a:ext cx="4318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" r:id="rId3" imgW="5791200" imgH="4876800" progId="Equation.3">
                  <p:embed/>
                </p:oleObj>
              </mc:Choice>
              <mc:Fallback>
                <p:oleObj name="" r:id="rId3" imgW="5791200" imgH="4876800" progId="Equation.3">
                  <p:embed/>
                  <p:pic>
                    <p:nvPicPr>
                      <p:cNvPr id="0" name="图片 10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5830" y="1863632"/>
                        <a:ext cx="431800" cy="361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" name="Arc 27"/>
          <p:cNvSpPr/>
          <p:nvPr/>
        </p:nvSpPr>
        <p:spPr bwMode="auto">
          <a:xfrm>
            <a:off x="2085942" y="2362107"/>
            <a:ext cx="484188" cy="431800"/>
          </a:xfrm>
          <a:custGeom>
            <a:avLst/>
            <a:gdLst>
              <a:gd name="T0" fmla="*/ 202449 w 16610"/>
              <a:gd name="T1" fmla="*/ 0 h 20453"/>
              <a:gd name="T2" fmla="*/ 484188 w 16610"/>
              <a:gd name="T3" fmla="*/ 140267 h 20453"/>
              <a:gd name="T4" fmla="*/ 202449 w 16610"/>
              <a:gd name="T5" fmla="*/ 0 h 20453"/>
              <a:gd name="T6" fmla="*/ 484188 w 16610"/>
              <a:gd name="T7" fmla="*/ 140267 h 20453"/>
              <a:gd name="T8" fmla="*/ 0 w 16610"/>
              <a:gd name="T9" fmla="*/ 431800 h 204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610"/>
              <a:gd name="T16" fmla="*/ 0 h 20453"/>
              <a:gd name="T17" fmla="*/ 16610 w 16610"/>
              <a:gd name="T18" fmla="*/ 20453 h 204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610" h="20453" fill="none" extrusionOk="0">
                <a:moveTo>
                  <a:pt x="6945" y="0"/>
                </a:moveTo>
                <a:cubicBezTo>
                  <a:pt x="10718" y="1281"/>
                  <a:pt x="14063" y="3581"/>
                  <a:pt x="16610" y="6644"/>
                </a:cubicBezTo>
              </a:path>
              <a:path w="16610" h="20453" stroke="0" extrusionOk="0">
                <a:moveTo>
                  <a:pt x="6945" y="0"/>
                </a:moveTo>
                <a:cubicBezTo>
                  <a:pt x="10718" y="1281"/>
                  <a:pt x="14063" y="3581"/>
                  <a:pt x="16610" y="6644"/>
                </a:cubicBezTo>
                <a:lnTo>
                  <a:pt x="0" y="20453"/>
                </a:lnTo>
                <a:lnTo>
                  <a:pt x="6945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bevel/>
          </a:ln>
        </p:spPr>
        <p:txBody>
          <a:bodyPr wrap="none" anchor="ctr"/>
          <a:lstStyle/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 Box 32"/>
          <p:cNvSpPr txBox="1">
            <a:spLocks noChangeArrowheads="1"/>
          </p:cNvSpPr>
          <p:nvPr/>
        </p:nvSpPr>
        <p:spPr bwMode="auto">
          <a:xfrm>
            <a:off x="711112" y="3387645"/>
            <a:ext cx="792961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行走路线：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张平从学校出发向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300m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到达书店，然后再沿着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北偏东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320m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到达电厂，再向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600m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到达公园，最后再沿着</a:t>
            </a:r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南偏东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方向走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450m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到达少年宫。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87624" y="597917"/>
            <a:ext cx="64761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说一说张平从学校到少年宫的行走路线。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20104" y="4134158"/>
            <a:ext cx="1046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309608" y="3765742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24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1" name="Text Box 12"/>
          <p:cNvSpPr txBox="1">
            <a:spLocks noChangeArrowheads="1"/>
          </p:cNvSpPr>
          <p:nvPr/>
        </p:nvSpPr>
        <p:spPr bwMode="auto">
          <a:xfrm rot="2056832">
            <a:off x="6256062" y="1925967"/>
            <a:ext cx="2087563" cy="366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南偏东</a:t>
            </a:r>
            <a:r>
              <a:rPr lang="en-US" altLang="zh-CN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50°450m</a:t>
            </a:r>
            <a:endParaRPr lang="en-US" altLang="zh-CN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5" presetClass="emph" presetSubtype="0" repeatCount="2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35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35" presetClass="emph" presetSubtype="0" repeatCount="indefinite" fill="hold" grpId="1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12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 autoUpdateAnimBg="0"/>
      <p:bldP spid="37" grpId="0" animBg="1"/>
      <p:bldP spid="66" grpId="0" animBg="1" autoUpdateAnimBg="0"/>
      <p:bldP spid="66" grpId="1" animBg="1" autoUpdateAnimBg="0"/>
      <p:bldP spid="67" grpId="0" animBg="1"/>
      <p:bldP spid="68" grpId="0" animBg="1" autoUpdateAnimBg="0"/>
      <p:bldP spid="68" grpId="1" animBg="1" autoUpdateAnimBg="0"/>
      <p:bldP spid="69" grpId="0" animBg="1"/>
      <p:bldP spid="70" grpId="0" animBg="1" autoUpdateAnimBg="0"/>
      <p:bldP spid="70" grpId="1" animBg="1" autoUpdateAnimBg="0"/>
      <p:bldP spid="71" grpId="0" animBg="1"/>
      <p:bldP spid="72" grpId="0" animBg="1" autoUpdateAnimBg="0"/>
      <p:bldP spid="72" grpId="1" animBg="1" autoUpdateAnimBg="0"/>
      <p:bldP spid="73" grpId="0" autoUpdateAnimBg="0"/>
      <p:bldP spid="75" grpId="0" autoUpdateAnimBg="0"/>
      <p:bldP spid="76" grpId="0" autoUpdateAnimBg="0"/>
      <p:bldP spid="77" grpId="0" autoUpdateAnimBg="0"/>
      <p:bldP spid="78" grpId="0" autoUpdateAnimBg="0"/>
      <p:bldP spid="78" grpId="1" autoUpdateAnimBg="0"/>
      <p:bldP spid="79" grpId="0" autoUpdateAnimBg="0"/>
      <p:bldP spid="79" grpId="1" autoUpdateAnimBg="0"/>
      <p:bldP spid="80" grpId="0" autoUpdateAnimBg="0"/>
      <p:bldP spid="80" grpId="1" autoUpdateAnimBg="0"/>
      <p:bldP spid="81" grpId="0" autoUpdateAnimBg="0"/>
      <p:bldP spid="82" grpId="0" animBg="1"/>
      <p:bldP spid="83" grpId="0" autoUpdateAnimBg="0"/>
      <p:bldP spid="84" grpId="0" animBg="1"/>
      <p:bldP spid="85" grpId="0" animBg="1"/>
      <p:bldP spid="89" grpId="0" animBg="1"/>
      <p:bldP spid="91" grpId="0" autoUpdateAnimBg="0"/>
      <p:bldP spid="3" grpId="0"/>
      <p:bldP spid="42" grpId="0"/>
      <p:bldP spid="3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27584" y="767225"/>
            <a:ext cx="4472513" cy="1903824"/>
            <a:chOff x="457234" y="1015156"/>
            <a:chExt cx="4472513" cy="1903824"/>
          </a:xfrm>
        </p:grpSpPr>
        <p:pic>
          <p:nvPicPr>
            <p:cNvPr id="46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57234" y="1400539"/>
              <a:ext cx="1276276" cy="1518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8" name="云形标注 82"/>
            <p:cNvSpPr>
              <a:spLocks noChangeArrowheads="1"/>
            </p:cNvSpPr>
            <p:nvPr/>
          </p:nvSpPr>
          <p:spPr bwMode="auto">
            <a:xfrm>
              <a:off x="1756222" y="1015156"/>
              <a:ext cx="3173525" cy="1144604"/>
            </a:xfrm>
            <a:prstGeom prst="cloudCallout">
              <a:avLst>
                <a:gd name="adj1" fmla="val -58467"/>
                <a:gd name="adj2" fmla="val 43765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30"/>
            <p:cNvSpPr>
              <a:spLocks noChangeArrowheads="1"/>
            </p:cNvSpPr>
            <p:nvPr/>
          </p:nvSpPr>
          <p:spPr bwMode="auto">
            <a:xfrm>
              <a:off x="2124179" y="1212243"/>
              <a:ext cx="2678925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在平面上表示物体位置的方向有哪些？</a:t>
              </a:r>
              <a:endPara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19877" y="1621736"/>
            <a:ext cx="2703800" cy="1203815"/>
            <a:chOff x="4719877" y="1621736"/>
            <a:chExt cx="2703800" cy="1203815"/>
          </a:xfrm>
        </p:grpSpPr>
        <p:sp>
          <p:nvSpPr>
            <p:cNvPr id="53" name="云形标注 82"/>
            <p:cNvSpPr>
              <a:spLocks noChangeArrowheads="1"/>
            </p:cNvSpPr>
            <p:nvPr/>
          </p:nvSpPr>
          <p:spPr bwMode="auto">
            <a:xfrm>
              <a:off x="4719877" y="1621736"/>
              <a:ext cx="2703800" cy="1203815"/>
            </a:xfrm>
            <a:prstGeom prst="cloudCallout">
              <a:avLst>
                <a:gd name="adj1" fmla="val 71081"/>
                <a:gd name="adj2" fmla="val 21190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983502" y="1782189"/>
              <a:ext cx="228993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那我们就来复习用数对，方向和距离，确定物体的位置。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AutoShape 5"/>
          <p:cNvSpPr/>
          <p:nvPr/>
        </p:nvSpPr>
        <p:spPr bwMode="auto">
          <a:xfrm>
            <a:off x="3198215" y="2498725"/>
            <a:ext cx="288925" cy="1873250"/>
          </a:xfrm>
          <a:prstGeom prst="leftBrace">
            <a:avLst>
              <a:gd name="adj1" fmla="val 54029"/>
              <a:gd name="adj2" fmla="val 50000"/>
            </a:avLst>
          </a:prstGeom>
          <a:noFill/>
          <a:ln w="25400">
            <a:solidFill>
              <a:srgbClr val="0000FF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zh-CN" altLang="zh-CN" sz="2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3637949" y="2365515"/>
            <a:ext cx="151288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数对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3566511" y="4008589"/>
            <a:ext cx="252095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方向和距离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99566" y="3235295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物体位置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97647" y="2127801"/>
            <a:ext cx="882898" cy="126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479021" y="480345"/>
            <a:ext cx="4412583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用数对表示物体的位置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462797" y="1121757"/>
          <a:ext cx="8143932" cy="3387117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2410198"/>
                <a:gridCol w="2876214"/>
                <a:gridCol w="2857520"/>
              </a:tblGrid>
              <a:tr h="8572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25298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899592" y="1264633"/>
            <a:ext cx="114300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意义</a:t>
            </a:r>
            <a:endParaRPr lang="zh-CN" altLang="en-US" sz="2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3347864" y="1264633"/>
            <a:ext cx="2214578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表示方法</a:t>
            </a:r>
            <a:endParaRPr lang="zh-CN" altLang="en-US" sz="2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5580112" y="1264633"/>
            <a:ext cx="314327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数对中相同的数字</a:t>
            </a:r>
            <a:endParaRPr lang="zh-CN" altLang="en-US" sz="2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566989" y="2139702"/>
            <a:ext cx="2428892" cy="23237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确定位置时竖排叫列，横排叫行，确定第几列一般要从左往右数，确定第几行一般要从前往后数。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099157" y="2140206"/>
            <a:ext cx="2714644" cy="19518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用数对表示位置时，要按照先列数再行数的顺序表示，中间用逗号隔开。表示为：  （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列数</a:t>
            </a:r>
            <a:r>
              <a: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， 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行数</a:t>
            </a:r>
            <a:r>
              <a: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5940152" y="2132759"/>
            <a:ext cx="2650968" cy="224676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如果两个数对的第一个数字相同，说明两个物体在同一列；如果两个数对的第二个数字相同，说明两个物体在同一行。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 build="p"/>
      <p:bldP spid="25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2"/>
          <p:cNvSpPr txBox="1">
            <a:spLocks noChangeArrowheads="1"/>
          </p:cNvSpPr>
          <p:nvPr/>
        </p:nvSpPr>
        <p:spPr bwMode="auto">
          <a:xfrm>
            <a:off x="2051720" y="466541"/>
            <a:ext cx="4568061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+mn-ea"/>
                <a:ea typeface="+mn-ea"/>
              </a:rPr>
              <a:t>1.</a:t>
            </a:r>
            <a:r>
              <a:rPr lang="zh-CN" altLang="en-US" sz="2800" b="1" dirty="0">
                <a:latin typeface="+mn-ea"/>
                <a:ea typeface="+mn-ea"/>
              </a:rPr>
              <a:t>用数对表示物体的位置</a:t>
            </a:r>
            <a:endParaRPr lang="zh-CN" altLang="en-US" sz="2800" b="1" dirty="0">
              <a:latin typeface="+mn-ea"/>
              <a:ea typeface="+mn-ea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785786" y="3833346"/>
            <a:ext cx="7786742" cy="8986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物体的位置可以用方格上的点来表示，再用数对描述点的位置，如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）表示这个物体在第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列，第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214414" y="992890"/>
            <a:ext cx="6835775" cy="2808287"/>
            <a:chOff x="755650" y="1881188"/>
            <a:chExt cx="6835775" cy="2808287"/>
          </a:xfrm>
        </p:grpSpPr>
        <p:sp>
          <p:nvSpPr>
            <p:cNvPr id="54" name="Oval 6"/>
            <p:cNvSpPr>
              <a:spLocks noChangeArrowheads="1"/>
            </p:cNvSpPr>
            <p:nvPr/>
          </p:nvSpPr>
          <p:spPr bwMode="auto">
            <a:xfrm>
              <a:off x="1985963" y="3792538"/>
              <a:ext cx="325437" cy="307975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Oval 7"/>
            <p:cNvSpPr>
              <a:spLocks noChangeArrowheads="1"/>
            </p:cNvSpPr>
            <p:nvPr/>
          </p:nvSpPr>
          <p:spPr bwMode="auto">
            <a:xfrm>
              <a:off x="1984375" y="3311525"/>
              <a:ext cx="327025" cy="309563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Oval 8"/>
            <p:cNvSpPr>
              <a:spLocks noChangeArrowheads="1"/>
            </p:cNvSpPr>
            <p:nvPr/>
          </p:nvSpPr>
          <p:spPr bwMode="auto">
            <a:xfrm>
              <a:off x="1984375" y="2819400"/>
              <a:ext cx="327025" cy="306388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Oval 9"/>
            <p:cNvSpPr>
              <a:spLocks noChangeArrowheads="1"/>
            </p:cNvSpPr>
            <p:nvPr/>
          </p:nvSpPr>
          <p:spPr bwMode="auto">
            <a:xfrm>
              <a:off x="1984375" y="2374900"/>
              <a:ext cx="327025" cy="306388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Oval 10"/>
            <p:cNvSpPr>
              <a:spLocks noChangeArrowheads="1"/>
            </p:cNvSpPr>
            <p:nvPr/>
          </p:nvSpPr>
          <p:spPr bwMode="auto">
            <a:xfrm>
              <a:off x="1966913" y="1916113"/>
              <a:ext cx="327025" cy="307975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Oval 11"/>
            <p:cNvSpPr>
              <a:spLocks noChangeArrowheads="1"/>
            </p:cNvSpPr>
            <p:nvPr/>
          </p:nvSpPr>
          <p:spPr bwMode="auto">
            <a:xfrm>
              <a:off x="2914650" y="3789363"/>
              <a:ext cx="325438" cy="307975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Oval 12"/>
            <p:cNvSpPr>
              <a:spLocks noChangeArrowheads="1"/>
            </p:cNvSpPr>
            <p:nvPr/>
          </p:nvSpPr>
          <p:spPr bwMode="auto">
            <a:xfrm>
              <a:off x="2914650" y="3325813"/>
              <a:ext cx="325438" cy="306387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Oval 13"/>
            <p:cNvSpPr>
              <a:spLocks noChangeArrowheads="1"/>
            </p:cNvSpPr>
            <p:nvPr/>
          </p:nvSpPr>
          <p:spPr bwMode="auto">
            <a:xfrm>
              <a:off x="2908300" y="2820988"/>
              <a:ext cx="325438" cy="307975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Oval 14"/>
            <p:cNvSpPr>
              <a:spLocks noChangeArrowheads="1"/>
            </p:cNvSpPr>
            <p:nvPr/>
          </p:nvSpPr>
          <p:spPr bwMode="auto">
            <a:xfrm>
              <a:off x="2914650" y="2379663"/>
              <a:ext cx="325438" cy="307975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Oval 15"/>
            <p:cNvSpPr>
              <a:spLocks noChangeArrowheads="1"/>
            </p:cNvSpPr>
            <p:nvPr/>
          </p:nvSpPr>
          <p:spPr bwMode="auto">
            <a:xfrm>
              <a:off x="2905125" y="1916113"/>
              <a:ext cx="327025" cy="307975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" name="Oval 16"/>
            <p:cNvSpPr>
              <a:spLocks noChangeArrowheads="1"/>
            </p:cNvSpPr>
            <p:nvPr/>
          </p:nvSpPr>
          <p:spPr bwMode="auto">
            <a:xfrm>
              <a:off x="3941763" y="3816350"/>
              <a:ext cx="327025" cy="307975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Oval 17"/>
            <p:cNvSpPr>
              <a:spLocks noChangeArrowheads="1"/>
            </p:cNvSpPr>
            <p:nvPr/>
          </p:nvSpPr>
          <p:spPr bwMode="auto">
            <a:xfrm>
              <a:off x="3941763" y="3325813"/>
              <a:ext cx="327025" cy="306387"/>
            </a:xfrm>
            <a:prstGeom prst="ellipse">
              <a:avLst/>
            </a:prstGeom>
            <a:solidFill>
              <a:srgbClr val="0070C0"/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Oval 18"/>
            <p:cNvSpPr>
              <a:spLocks noChangeArrowheads="1"/>
            </p:cNvSpPr>
            <p:nvPr/>
          </p:nvSpPr>
          <p:spPr bwMode="auto">
            <a:xfrm>
              <a:off x="3941763" y="2820988"/>
              <a:ext cx="327025" cy="307975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7" name="Oval 19"/>
            <p:cNvSpPr>
              <a:spLocks noChangeArrowheads="1"/>
            </p:cNvSpPr>
            <p:nvPr/>
          </p:nvSpPr>
          <p:spPr bwMode="auto">
            <a:xfrm>
              <a:off x="3941763" y="2374900"/>
              <a:ext cx="327025" cy="306388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8" name="Oval 20"/>
            <p:cNvSpPr>
              <a:spLocks noChangeArrowheads="1"/>
            </p:cNvSpPr>
            <p:nvPr/>
          </p:nvSpPr>
          <p:spPr bwMode="auto">
            <a:xfrm>
              <a:off x="3929063" y="1916113"/>
              <a:ext cx="327025" cy="307975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" name="Oval 21"/>
            <p:cNvSpPr>
              <a:spLocks noChangeArrowheads="1"/>
            </p:cNvSpPr>
            <p:nvPr/>
          </p:nvSpPr>
          <p:spPr bwMode="auto">
            <a:xfrm>
              <a:off x="4926013" y="3816350"/>
              <a:ext cx="327025" cy="307975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" name="Oval 22"/>
            <p:cNvSpPr>
              <a:spLocks noChangeArrowheads="1"/>
            </p:cNvSpPr>
            <p:nvPr/>
          </p:nvSpPr>
          <p:spPr bwMode="auto">
            <a:xfrm>
              <a:off x="4927600" y="3325813"/>
              <a:ext cx="327025" cy="306387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" name="Oval 23"/>
            <p:cNvSpPr>
              <a:spLocks noChangeArrowheads="1"/>
            </p:cNvSpPr>
            <p:nvPr/>
          </p:nvSpPr>
          <p:spPr bwMode="auto">
            <a:xfrm>
              <a:off x="4926013" y="2820988"/>
              <a:ext cx="327025" cy="307975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" name="Oval 24"/>
            <p:cNvSpPr>
              <a:spLocks noChangeArrowheads="1"/>
            </p:cNvSpPr>
            <p:nvPr/>
          </p:nvSpPr>
          <p:spPr bwMode="auto">
            <a:xfrm>
              <a:off x="4926013" y="2374900"/>
              <a:ext cx="327025" cy="306388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" name="Oval 25"/>
            <p:cNvSpPr>
              <a:spLocks noChangeArrowheads="1"/>
            </p:cNvSpPr>
            <p:nvPr/>
          </p:nvSpPr>
          <p:spPr bwMode="auto">
            <a:xfrm>
              <a:off x="4913313" y="1916113"/>
              <a:ext cx="327025" cy="307975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" name="Oval 26"/>
            <p:cNvSpPr>
              <a:spLocks noChangeArrowheads="1"/>
            </p:cNvSpPr>
            <p:nvPr/>
          </p:nvSpPr>
          <p:spPr bwMode="auto">
            <a:xfrm>
              <a:off x="5897563" y="3816350"/>
              <a:ext cx="325437" cy="307975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" name="Oval 27"/>
            <p:cNvSpPr>
              <a:spLocks noChangeArrowheads="1"/>
            </p:cNvSpPr>
            <p:nvPr/>
          </p:nvSpPr>
          <p:spPr bwMode="auto">
            <a:xfrm>
              <a:off x="5897563" y="3308350"/>
              <a:ext cx="325437" cy="306388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" name="Oval 28"/>
            <p:cNvSpPr>
              <a:spLocks noChangeArrowheads="1"/>
            </p:cNvSpPr>
            <p:nvPr/>
          </p:nvSpPr>
          <p:spPr bwMode="auto">
            <a:xfrm>
              <a:off x="5897563" y="2813050"/>
              <a:ext cx="325437" cy="306388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" name="Oval 29"/>
            <p:cNvSpPr>
              <a:spLocks noChangeArrowheads="1"/>
            </p:cNvSpPr>
            <p:nvPr/>
          </p:nvSpPr>
          <p:spPr bwMode="auto">
            <a:xfrm>
              <a:off x="5897563" y="2374900"/>
              <a:ext cx="325437" cy="306388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9" name="Oval 30"/>
            <p:cNvSpPr>
              <a:spLocks noChangeArrowheads="1"/>
            </p:cNvSpPr>
            <p:nvPr/>
          </p:nvSpPr>
          <p:spPr bwMode="auto">
            <a:xfrm>
              <a:off x="5888038" y="1916113"/>
              <a:ext cx="327025" cy="307975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0" name="Oval 31"/>
            <p:cNvSpPr>
              <a:spLocks noChangeArrowheads="1"/>
            </p:cNvSpPr>
            <p:nvPr/>
          </p:nvSpPr>
          <p:spPr bwMode="auto">
            <a:xfrm>
              <a:off x="6883400" y="1916113"/>
              <a:ext cx="327025" cy="307975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1" name="Oval 32"/>
            <p:cNvSpPr>
              <a:spLocks noChangeArrowheads="1"/>
            </p:cNvSpPr>
            <p:nvPr/>
          </p:nvSpPr>
          <p:spPr bwMode="auto">
            <a:xfrm>
              <a:off x="6891338" y="2373313"/>
              <a:ext cx="327025" cy="306387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2" name="Oval 33"/>
            <p:cNvSpPr>
              <a:spLocks noChangeArrowheads="1"/>
            </p:cNvSpPr>
            <p:nvPr/>
          </p:nvSpPr>
          <p:spPr bwMode="auto">
            <a:xfrm>
              <a:off x="6891338" y="2820988"/>
              <a:ext cx="327025" cy="307975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5" name="Oval 34"/>
            <p:cNvSpPr>
              <a:spLocks noChangeArrowheads="1"/>
            </p:cNvSpPr>
            <p:nvPr/>
          </p:nvSpPr>
          <p:spPr bwMode="auto">
            <a:xfrm>
              <a:off x="6891338" y="3325813"/>
              <a:ext cx="327025" cy="306387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6" name="Oval 35"/>
            <p:cNvSpPr>
              <a:spLocks noChangeArrowheads="1"/>
            </p:cNvSpPr>
            <p:nvPr/>
          </p:nvSpPr>
          <p:spPr bwMode="auto">
            <a:xfrm>
              <a:off x="6891338" y="3816350"/>
              <a:ext cx="325437" cy="307975"/>
            </a:xfrm>
            <a:prstGeom prst="ellipse">
              <a:avLst/>
            </a:prstGeom>
            <a:solidFill>
              <a:srgbClr val="DE0000">
                <a:alpha val="83136"/>
              </a:srgbClr>
            </a:solidFill>
            <a:ln w="9525" cap="rnd">
              <a:solidFill>
                <a:schemeClr val="tx1"/>
              </a:solidFill>
              <a:prstDash val="sysDot"/>
              <a:round/>
            </a:ln>
          </p:spPr>
          <p:txBody>
            <a:bodyPr wrap="none"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7" name="Text Box 39"/>
            <p:cNvSpPr txBox="1">
              <a:spLocks noChangeArrowheads="1"/>
            </p:cNvSpPr>
            <p:nvPr/>
          </p:nvSpPr>
          <p:spPr bwMode="auto">
            <a:xfrm>
              <a:off x="1547813" y="4292600"/>
              <a:ext cx="1008062" cy="3968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列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8" name="Text Box 40"/>
            <p:cNvSpPr txBox="1">
              <a:spLocks noChangeArrowheads="1"/>
            </p:cNvSpPr>
            <p:nvPr/>
          </p:nvSpPr>
          <p:spPr bwMode="auto">
            <a:xfrm>
              <a:off x="2555875" y="4292600"/>
              <a:ext cx="1008063" cy="3968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列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9" name="Text Box 41"/>
            <p:cNvSpPr txBox="1">
              <a:spLocks noChangeArrowheads="1"/>
            </p:cNvSpPr>
            <p:nvPr/>
          </p:nvSpPr>
          <p:spPr bwMode="auto">
            <a:xfrm>
              <a:off x="3635375" y="4292600"/>
              <a:ext cx="1008063" cy="3968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列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0" name="Text Box 42"/>
            <p:cNvSpPr txBox="1">
              <a:spLocks noChangeArrowheads="1"/>
            </p:cNvSpPr>
            <p:nvPr/>
          </p:nvSpPr>
          <p:spPr bwMode="auto">
            <a:xfrm>
              <a:off x="4643438" y="4292600"/>
              <a:ext cx="1008062" cy="3968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列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1" name="Text Box 43"/>
            <p:cNvSpPr txBox="1">
              <a:spLocks noChangeArrowheads="1"/>
            </p:cNvSpPr>
            <p:nvPr/>
          </p:nvSpPr>
          <p:spPr bwMode="auto">
            <a:xfrm>
              <a:off x="5638800" y="4292600"/>
              <a:ext cx="1008063" cy="3968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列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2" name="Text Box 44"/>
            <p:cNvSpPr txBox="1">
              <a:spLocks noChangeArrowheads="1"/>
            </p:cNvSpPr>
            <p:nvPr/>
          </p:nvSpPr>
          <p:spPr bwMode="auto">
            <a:xfrm>
              <a:off x="6583363" y="4279900"/>
              <a:ext cx="1008062" cy="3968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列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3" name="Text Box 45"/>
            <p:cNvSpPr txBox="1">
              <a:spLocks noChangeArrowheads="1"/>
            </p:cNvSpPr>
            <p:nvPr/>
          </p:nvSpPr>
          <p:spPr bwMode="auto">
            <a:xfrm>
              <a:off x="755650" y="3752850"/>
              <a:ext cx="1008063" cy="3968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4" name="Text Box 46"/>
            <p:cNvSpPr txBox="1">
              <a:spLocks noChangeArrowheads="1"/>
            </p:cNvSpPr>
            <p:nvPr/>
          </p:nvSpPr>
          <p:spPr bwMode="auto">
            <a:xfrm>
              <a:off x="755650" y="3249613"/>
              <a:ext cx="1008063" cy="3968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5" name="Text Box 47"/>
            <p:cNvSpPr txBox="1">
              <a:spLocks noChangeArrowheads="1"/>
            </p:cNvSpPr>
            <p:nvPr/>
          </p:nvSpPr>
          <p:spPr bwMode="auto">
            <a:xfrm>
              <a:off x="755650" y="2817813"/>
              <a:ext cx="1008063" cy="3968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6" name="Text Box 48"/>
            <p:cNvSpPr txBox="1">
              <a:spLocks noChangeArrowheads="1"/>
            </p:cNvSpPr>
            <p:nvPr/>
          </p:nvSpPr>
          <p:spPr bwMode="auto">
            <a:xfrm>
              <a:off x="755650" y="2349500"/>
              <a:ext cx="1008063" cy="3968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7" name="Text Box 49"/>
            <p:cNvSpPr txBox="1">
              <a:spLocks noChangeArrowheads="1"/>
            </p:cNvSpPr>
            <p:nvPr/>
          </p:nvSpPr>
          <p:spPr bwMode="auto">
            <a:xfrm>
              <a:off x="755650" y="1881188"/>
              <a:ext cx="1008063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第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行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4286248" y="3286124"/>
              <a:ext cx="314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chemeClr val="accent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411760" y="346439"/>
            <a:ext cx="505671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用数对表示物体的位置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075364" y="1654642"/>
            <a:ext cx="6002010" cy="3221364"/>
            <a:chOff x="1356681" y="2857496"/>
            <a:chExt cx="6002010" cy="3221364"/>
          </a:xfrm>
        </p:grpSpPr>
        <p:grpSp>
          <p:nvGrpSpPr>
            <p:cNvPr id="29" name="Group 76"/>
            <p:cNvGrpSpPr/>
            <p:nvPr/>
          </p:nvGrpSpPr>
          <p:grpSpPr bwMode="auto">
            <a:xfrm>
              <a:off x="1695425" y="2928934"/>
              <a:ext cx="4948277" cy="2817804"/>
              <a:chOff x="0" y="0"/>
              <a:chExt cx="3554" cy="2103"/>
            </a:xfrm>
          </p:grpSpPr>
          <p:sp>
            <p:nvSpPr>
              <p:cNvPr id="38" name="Line 77"/>
              <p:cNvSpPr>
                <a:spLocks noChangeShapeType="1"/>
              </p:cNvSpPr>
              <p:nvPr/>
            </p:nvSpPr>
            <p:spPr bwMode="auto">
              <a:xfrm>
                <a:off x="0" y="8"/>
                <a:ext cx="3538" cy="0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Line 78"/>
              <p:cNvSpPr>
                <a:spLocks noChangeShapeType="1"/>
              </p:cNvSpPr>
              <p:nvPr/>
            </p:nvSpPr>
            <p:spPr bwMode="auto">
              <a:xfrm>
                <a:off x="8" y="8"/>
                <a:ext cx="0" cy="2095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Line 79"/>
              <p:cNvSpPr>
                <a:spLocks noChangeShapeType="1"/>
              </p:cNvSpPr>
              <p:nvPr/>
            </p:nvSpPr>
            <p:spPr bwMode="auto">
              <a:xfrm>
                <a:off x="597" y="8"/>
                <a:ext cx="0" cy="2087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Line 80"/>
              <p:cNvSpPr>
                <a:spLocks noChangeShapeType="1"/>
              </p:cNvSpPr>
              <p:nvPr/>
            </p:nvSpPr>
            <p:spPr bwMode="auto">
              <a:xfrm>
                <a:off x="1187" y="8"/>
                <a:ext cx="0" cy="2087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Line 81"/>
              <p:cNvSpPr>
                <a:spLocks noChangeShapeType="1"/>
              </p:cNvSpPr>
              <p:nvPr/>
            </p:nvSpPr>
            <p:spPr bwMode="auto">
              <a:xfrm>
                <a:off x="1773" y="8"/>
                <a:ext cx="4" cy="2087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Line 82"/>
              <p:cNvSpPr>
                <a:spLocks noChangeShapeType="1"/>
              </p:cNvSpPr>
              <p:nvPr/>
            </p:nvSpPr>
            <p:spPr bwMode="auto">
              <a:xfrm>
                <a:off x="2366" y="8"/>
                <a:ext cx="0" cy="2087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Line 83"/>
              <p:cNvSpPr>
                <a:spLocks noChangeShapeType="1"/>
              </p:cNvSpPr>
              <p:nvPr/>
            </p:nvSpPr>
            <p:spPr bwMode="auto">
              <a:xfrm>
                <a:off x="2956" y="8"/>
                <a:ext cx="0" cy="2087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5" name="Line 84"/>
              <p:cNvSpPr>
                <a:spLocks noChangeShapeType="1"/>
              </p:cNvSpPr>
              <p:nvPr/>
            </p:nvSpPr>
            <p:spPr bwMode="auto">
              <a:xfrm flipH="1">
                <a:off x="3538" y="0"/>
                <a:ext cx="8" cy="2095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6" name="Line 85"/>
              <p:cNvSpPr>
                <a:spLocks noChangeShapeType="1"/>
              </p:cNvSpPr>
              <p:nvPr/>
            </p:nvSpPr>
            <p:spPr bwMode="auto">
              <a:xfrm>
                <a:off x="16" y="416"/>
                <a:ext cx="3538" cy="0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7" name="Line 86"/>
              <p:cNvSpPr>
                <a:spLocks noChangeShapeType="1"/>
              </p:cNvSpPr>
              <p:nvPr/>
            </p:nvSpPr>
            <p:spPr bwMode="auto">
              <a:xfrm>
                <a:off x="13" y="825"/>
                <a:ext cx="3538" cy="0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Line 87"/>
              <p:cNvSpPr>
                <a:spLocks noChangeShapeType="1"/>
              </p:cNvSpPr>
              <p:nvPr/>
            </p:nvSpPr>
            <p:spPr bwMode="auto">
              <a:xfrm>
                <a:off x="8" y="1254"/>
                <a:ext cx="3538" cy="0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Line 88"/>
              <p:cNvSpPr>
                <a:spLocks noChangeShapeType="1"/>
              </p:cNvSpPr>
              <p:nvPr/>
            </p:nvSpPr>
            <p:spPr bwMode="auto">
              <a:xfrm>
                <a:off x="8" y="1686"/>
                <a:ext cx="3538" cy="0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" name="Line 89"/>
              <p:cNvSpPr>
                <a:spLocks noChangeShapeType="1"/>
              </p:cNvSpPr>
              <p:nvPr/>
            </p:nvSpPr>
            <p:spPr bwMode="auto">
              <a:xfrm>
                <a:off x="8" y="2095"/>
                <a:ext cx="3538" cy="0"/>
              </a:xfrm>
              <a:prstGeom prst="line">
                <a:avLst/>
              </a:prstGeom>
              <a:noFill/>
              <a:ln w="38100">
                <a:solidFill>
                  <a:srgbClr val="0070C0"/>
                </a:solidFill>
                <a:round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0" name="Rectangle 92"/>
            <p:cNvSpPr>
              <a:spLocks noChangeArrowheads="1"/>
            </p:cNvSpPr>
            <p:nvPr/>
          </p:nvSpPr>
          <p:spPr bwMode="auto">
            <a:xfrm>
              <a:off x="1356681" y="5604569"/>
              <a:ext cx="6002010" cy="474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pPr eaLnBrk="1" hangingPunct="1">
                <a:lnSpc>
                  <a:spcPct val="95000"/>
                </a:lnSpc>
                <a:buFont typeface="Arial" panose="020B0604020202020204" pitchFamily="34" charset="0"/>
                <a:buNone/>
              </a:pPr>
              <a:r>
                <a:rPr lang="en-US" altLang="zh-CN" sz="2000" b="1">
                  <a:solidFill>
                    <a:srgbClr val="DE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 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      1      2     3     4      5     6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 Box 100"/>
            <p:cNvSpPr txBox="1">
              <a:spLocks noChangeArrowheads="1"/>
            </p:cNvSpPr>
            <p:nvPr/>
          </p:nvSpPr>
          <p:spPr bwMode="auto">
            <a:xfrm>
              <a:off x="3357554" y="4286256"/>
              <a:ext cx="2000264" cy="307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ct val="70000"/>
                </a:lnSpc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小刚（</a:t>
              </a:r>
              <a:r>
                <a:rPr lang="en-US" altLang="zh-CN" sz="20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0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solidFill>
                    <a:schemeClr val="tx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Rectangle 102"/>
            <p:cNvSpPr>
              <a:spLocks noChangeArrowheads="1"/>
            </p:cNvSpPr>
            <p:nvPr/>
          </p:nvSpPr>
          <p:spPr bwMode="auto">
            <a:xfrm>
              <a:off x="3929058" y="4357694"/>
              <a:ext cx="514890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CC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·</a:t>
              </a:r>
              <a:endParaRPr lang="zh-CN" altLang="en-US" sz="2000" b="1" dirty="0">
                <a:solidFill>
                  <a:srgbClr val="CC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357290" y="5000636"/>
              <a:ext cx="314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357290" y="4429132"/>
              <a:ext cx="314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357290" y="3857628"/>
              <a:ext cx="314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357290" y="3286124"/>
              <a:ext cx="314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1357290" y="2857496"/>
              <a:ext cx="314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1" name="Text Box 5"/>
          <p:cNvSpPr txBox="1">
            <a:spLocks noChangeArrowheads="1"/>
          </p:cNvSpPr>
          <p:nvPr/>
        </p:nvSpPr>
        <p:spPr bwMode="auto">
          <a:xfrm>
            <a:off x="395537" y="844096"/>
            <a:ext cx="8352928" cy="8986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用数对确定物体的位置，看数对中的两个数分别表示哪一列、哪一行，列和行交叉点就是物体所在的位置。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Rectangle 11"/>
          <p:cNvSpPr>
            <a:spLocks noChangeArrowheads="1"/>
          </p:cNvSpPr>
          <p:nvPr/>
        </p:nvSpPr>
        <p:spPr bwMode="auto">
          <a:xfrm>
            <a:off x="6488772" y="2116899"/>
            <a:ext cx="2115676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如：小刚的位置用数对表示是（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 rot="16200000" flipH="1">
            <a:off x="3888246" y="933263"/>
            <a:ext cx="1588" cy="492600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873833" y="1746335"/>
            <a:ext cx="0" cy="2797549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Box 20"/>
          <p:cNvSpPr txBox="1">
            <a:spLocks noChangeArrowheads="1"/>
          </p:cNvSpPr>
          <p:nvPr/>
        </p:nvSpPr>
        <p:spPr bwMode="auto">
          <a:xfrm>
            <a:off x="3829850" y="1188197"/>
            <a:ext cx="5164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22"/>
          <p:cNvSpPr txBox="1">
            <a:spLocks noChangeArrowheads="1"/>
          </p:cNvSpPr>
          <p:nvPr/>
        </p:nvSpPr>
        <p:spPr bwMode="auto">
          <a:xfrm>
            <a:off x="1187624" y="4074626"/>
            <a:ext cx="255127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 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20000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68" name="直接箭头连接符 67"/>
          <p:cNvCxnSpPr/>
          <p:nvPr/>
        </p:nvCxnSpPr>
        <p:spPr>
          <a:xfrm flipV="1">
            <a:off x="4075792" y="1532896"/>
            <a:ext cx="0" cy="541337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9" name="表格 68"/>
          <p:cNvGraphicFramePr>
            <a:graphicFrameLocks noGrp="1"/>
          </p:cNvGraphicFramePr>
          <p:nvPr/>
        </p:nvGraphicFramePr>
        <p:xfrm>
          <a:off x="1015891" y="1273158"/>
          <a:ext cx="2700946" cy="2620075"/>
        </p:xfrm>
        <a:graphic>
          <a:graphicData uri="http://schemas.openxmlformats.org/drawingml/2006/table">
            <a:tbl>
              <a:tblPr/>
              <a:tblGrid>
                <a:gridCol w="385849"/>
                <a:gridCol w="385850"/>
                <a:gridCol w="385849"/>
                <a:gridCol w="385850"/>
                <a:gridCol w="385849"/>
                <a:gridCol w="385850"/>
                <a:gridCol w="385849"/>
              </a:tblGrid>
              <a:tr h="374296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97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96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97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96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97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96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0" name="椭圆 69"/>
          <p:cNvSpPr/>
          <p:nvPr/>
        </p:nvSpPr>
        <p:spPr>
          <a:xfrm>
            <a:off x="2901708" y="1973685"/>
            <a:ext cx="79988" cy="8087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2907775" y="3086833"/>
            <a:ext cx="79988" cy="799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1358765" y="1973685"/>
            <a:ext cx="79988" cy="8087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2144915" y="2725803"/>
            <a:ext cx="79988" cy="8087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椭圆 75"/>
          <p:cNvSpPr/>
          <p:nvPr/>
        </p:nvSpPr>
        <p:spPr>
          <a:xfrm>
            <a:off x="1740955" y="3082899"/>
            <a:ext cx="80876" cy="799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椭圆 76"/>
          <p:cNvSpPr/>
          <p:nvPr/>
        </p:nvSpPr>
        <p:spPr>
          <a:xfrm>
            <a:off x="2522929" y="3469100"/>
            <a:ext cx="80878" cy="8087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1357875" y="3457950"/>
            <a:ext cx="80878" cy="8087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4"/>
          <p:cNvSpPr txBox="1">
            <a:spLocks noChangeArrowheads="1"/>
          </p:cNvSpPr>
          <p:nvPr/>
        </p:nvSpPr>
        <p:spPr bwMode="auto">
          <a:xfrm>
            <a:off x="2877399" y="1734628"/>
            <a:ext cx="54036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公园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14"/>
          <p:cNvSpPr txBox="1">
            <a:spLocks noChangeArrowheads="1"/>
          </p:cNvSpPr>
          <p:nvPr/>
        </p:nvSpPr>
        <p:spPr bwMode="auto">
          <a:xfrm>
            <a:off x="1353650" y="2006933"/>
            <a:ext cx="72071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银行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15"/>
          <p:cNvSpPr txBox="1">
            <a:spLocks noChangeArrowheads="1"/>
          </p:cNvSpPr>
          <p:nvPr/>
        </p:nvSpPr>
        <p:spPr bwMode="auto">
          <a:xfrm>
            <a:off x="2092557" y="2483630"/>
            <a:ext cx="7594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小明家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16"/>
          <p:cNvSpPr txBox="1">
            <a:spLocks noChangeArrowheads="1"/>
          </p:cNvSpPr>
          <p:nvPr/>
        </p:nvSpPr>
        <p:spPr bwMode="auto">
          <a:xfrm>
            <a:off x="2874322" y="2836742"/>
            <a:ext cx="540367" cy="307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医院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17"/>
          <p:cNvSpPr txBox="1">
            <a:spLocks noChangeArrowheads="1"/>
          </p:cNvSpPr>
          <p:nvPr/>
        </p:nvSpPr>
        <p:spPr bwMode="auto">
          <a:xfrm>
            <a:off x="2472288" y="3215442"/>
            <a:ext cx="60490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超市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18"/>
          <p:cNvSpPr txBox="1">
            <a:spLocks noChangeArrowheads="1"/>
          </p:cNvSpPr>
          <p:nvPr/>
        </p:nvSpPr>
        <p:spPr bwMode="auto">
          <a:xfrm>
            <a:off x="1706178" y="2842172"/>
            <a:ext cx="61695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邮局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19"/>
          <p:cNvSpPr txBox="1">
            <a:spLocks noChangeArrowheads="1"/>
          </p:cNvSpPr>
          <p:nvPr/>
        </p:nvSpPr>
        <p:spPr bwMode="auto">
          <a:xfrm>
            <a:off x="964623" y="3519754"/>
            <a:ext cx="66810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AutoShape 27"/>
          <p:cNvSpPr>
            <a:spLocks noChangeArrowheads="1"/>
          </p:cNvSpPr>
          <p:nvPr/>
        </p:nvSpPr>
        <p:spPr bwMode="auto">
          <a:xfrm>
            <a:off x="539552" y="627534"/>
            <a:ext cx="7128792" cy="510778"/>
          </a:xfrm>
          <a:prstGeom prst="wedgeRoundRectCallout">
            <a:avLst>
              <a:gd name="adj1" fmla="val 27592"/>
              <a:gd name="adj2" fmla="val 8848"/>
              <a:gd name="adj3" fmla="val 16667"/>
            </a:avLst>
          </a:prstGeom>
          <a:solidFill>
            <a:schemeClr val="bg1"/>
          </a:solidFill>
          <a:ln w="19050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如果以学校为中心，用数对表示图中各点的位置。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718325" y="1258849"/>
            <a:ext cx="18886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银行（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504275" y="1258849"/>
            <a:ext cx="18886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公园（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4718325" y="1973229"/>
            <a:ext cx="18886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邮局（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6575713" y="1973229"/>
            <a:ext cx="18886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超市（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718325" y="2687609"/>
            <a:ext cx="18886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医院（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6575713" y="2687609"/>
            <a:ext cx="188865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716016" y="3330551"/>
            <a:ext cx="2198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小明家（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5" grpId="0"/>
      <p:bldP spid="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>
            <p:custDataLst>
              <p:tags r:id="rId1"/>
            </p:custDataLst>
          </p:nvPr>
        </p:nvSpPr>
        <p:spPr bwMode="auto">
          <a:xfrm>
            <a:off x="957269" y="-184774"/>
            <a:ext cx="554037" cy="461665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2000" b="1" noProof="1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华康海报体W12"/>
            </a:endParaRP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1001937" y="751533"/>
            <a:ext cx="6629309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在平面图中确定方位，通常是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上北</a:t>
            </a:r>
            <a:r>
              <a:rPr lang="zh-CN" altLang="en-US" sz="20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下南</a:t>
            </a:r>
            <a:r>
              <a:rPr lang="zh-CN" altLang="en-US" sz="20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左西</a:t>
            </a:r>
            <a:r>
              <a:rPr lang="zh-CN" altLang="en-US" sz="20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右东</a:t>
            </a:r>
            <a:r>
              <a:rPr lang="zh-CN" altLang="en-US" sz="20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2" name="直接连接符 28"/>
          <p:cNvCxnSpPr>
            <a:cxnSpLocks noChangeShapeType="1"/>
          </p:cNvCxnSpPr>
          <p:nvPr/>
        </p:nvCxnSpPr>
        <p:spPr bwMode="auto">
          <a:xfrm>
            <a:off x="2736834" y="3106563"/>
            <a:ext cx="3600450" cy="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</a:ln>
        </p:spPr>
      </p:cxnSp>
      <p:cxnSp>
        <p:nvCxnSpPr>
          <p:cNvPr id="43" name="直接连接符 29"/>
          <p:cNvCxnSpPr>
            <a:cxnSpLocks noChangeShapeType="1"/>
          </p:cNvCxnSpPr>
          <p:nvPr/>
        </p:nvCxnSpPr>
        <p:spPr bwMode="auto">
          <a:xfrm rot="5400000" flipH="1" flipV="1">
            <a:off x="2951146" y="3035126"/>
            <a:ext cx="3000375" cy="0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</a:ln>
        </p:spPr>
      </p:cxnSp>
      <p:grpSp>
        <p:nvGrpSpPr>
          <p:cNvPr id="44" name="Group 4"/>
          <p:cNvGrpSpPr/>
          <p:nvPr/>
        </p:nvGrpSpPr>
        <p:grpSpPr bwMode="auto">
          <a:xfrm>
            <a:off x="2254495" y="2730331"/>
            <a:ext cx="4694728" cy="694525"/>
            <a:chOff x="232038" y="-90482"/>
            <a:chExt cx="4694760" cy="694524"/>
          </a:xfrm>
        </p:grpSpPr>
        <p:sp>
          <p:nvSpPr>
            <p:cNvPr id="45" name="Rectangle 4"/>
            <p:cNvSpPr>
              <a:spLocks noChangeArrowheads="1"/>
            </p:cNvSpPr>
            <p:nvPr/>
          </p:nvSpPr>
          <p:spPr bwMode="auto">
            <a:xfrm>
              <a:off x="4283855" y="-90482"/>
              <a:ext cx="642943" cy="6365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东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Rectangle 4"/>
            <p:cNvSpPr>
              <a:spLocks noChangeArrowheads="1"/>
            </p:cNvSpPr>
            <p:nvPr/>
          </p:nvSpPr>
          <p:spPr bwMode="auto">
            <a:xfrm>
              <a:off x="232038" y="-32544"/>
              <a:ext cx="642941" cy="6365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西</a:t>
              </a:r>
              <a:r>
                <a:rPr lang="zh-CN" altLang="en-US" sz="28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7" name="Group 7"/>
          <p:cNvGrpSpPr/>
          <p:nvPr/>
        </p:nvGrpSpPr>
        <p:grpSpPr bwMode="auto">
          <a:xfrm>
            <a:off x="4181350" y="1050151"/>
            <a:ext cx="677177" cy="3912446"/>
            <a:chOff x="15766" y="86713"/>
            <a:chExt cx="677182" cy="3912468"/>
          </a:xfrm>
        </p:grpSpPr>
        <p:sp>
          <p:nvSpPr>
            <p:cNvPr id="48" name="Rectangle 4"/>
            <p:cNvSpPr>
              <a:spLocks noChangeArrowheads="1"/>
            </p:cNvSpPr>
            <p:nvPr/>
          </p:nvSpPr>
          <p:spPr bwMode="auto">
            <a:xfrm>
              <a:off x="15766" y="86713"/>
              <a:ext cx="642942" cy="6365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北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Rectangle 4"/>
            <p:cNvSpPr>
              <a:spLocks noChangeArrowheads="1"/>
            </p:cNvSpPr>
            <p:nvPr/>
          </p:nvSpPr>
          <p:spPr bwMode="auto">
            <a:xfrm>
              <a:off x="50006" y="3362589"/>
              <a:ext cx="642942" cy="6365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南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0" name="Group 14"/>
          <p:cNvGrpSpPr/>
          <p:nvPr/>
        </p:nvGrpSpPr>
        <p:grpSpPr bwMode="auto">
          <a:xfrm>
            <a:off x="2268161" y="1683136"/>
            <a:ext cx="4487090" cy="2992127"/>
            <a:chOff x="0" y="315271"/>
            <a:chExt cx="4486675" cy="2991564"/>
          </a:xfrm>
        </p:grpSpPr>
        <p:sp>
          <p:nvSpPr>
            <p:cNvPr id="51" name="矩形 16"/>
            <p:cNvSpPr>
              <a:spLocks noChangeArrowheads="1"/>
            </p:cNvSpPr>
            <p:nvPr/>
          </p:nvSpPr>
          <p:spPr bwMode="auto">
            <a:xfrm>
              <a:off x="3580742" y="2783713"/>
              <a:ext cx="905933" cy="5231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东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南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矩形 17"/>
            <p:cNvSpPr>
              <a:spLocks noChangeArrowheads="1"/>
            </p:cNvSpPr>
            <p:nvPr/>
          </p:nvSpPr>
          <p:spPr bwMode="auto">
            <a:xfrm>
              <a:off x="0" y="315271"/>
              <a:ext cx="905933" cy="52312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西北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Group 17"/>
          <p:cNvGrpSpPr/>
          <p:nvPr/>
        </p:nvGrpSpPr>
        <p:grpSpPr bwMode="auto">
          <a:xfrm>
            <a:off x="2227151" y="1596850"/>
            <a:ext cx="4463701" cy="3061574"/>
            <a:chOff x="157053" y="0"/>
            <a:chExt cx="4463295" cy="3060958"/>
          </a:xfrm>
        </p:grpSpPr>
        <p:sp>
          <p:nvSpPr>
            <p:cNvPr id="54" name="矩形 52"/>
            <p:cNvSpPr>
              <a:spLocks noChangeArrowheads="1"/>
            </p:cNvSpPr>
            <p:nvPr/>
          </p:nvSpPr>
          <p:spPr bwMode="auto">
            <a:xfrm>
              <a:off x="3714413" y="0"/>
              <a:ext cx="905935" cy="5231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东北</a:t>
              </a:r>
              <a:endPara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矩形 18"/>
            <p:cNvSpPr>
              <a:spLocks noChangeArrowheads="1"/>
            </p:cNvSpPr>
            <p:nvPr/>
          </p:nvSpPr>
          <p:spPr bwMode="auto">
            <a:xfrm>
              <a:off x="157053" y="2537843"/>
              <a:ext cx="905935" cy="52311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西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南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56" name="直接连接符 51"/>
          <p:cNvCxnSpPr>
            <a:cxnSpLocks noChangeShapeType="1"/>
          </p:cNvCxnSpPr>
          <p:nvPr/>
        </p:nvCxnSpPr>
        <p:spPr bwMode="auto">
          <a:xfrm flipV="1">
            <a:off x="2951153" y="1963557"/>
            <a:ext cx="2928958" cy="2286016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</a:ln>
        </p:spPr>
      </p:cxnSp>
      <p:cxnSp>
        <p:nvCxnSpPr>
          <p:cNvPr id="57" name="直接连接符 12"/>
          <p:cNvCxnSpPr>
            <a:cxnSpLocks noChangeShapeType="1"/>
          </p:cNvCxnSpPr>
          <p:nvPr/>
        </p:nvCxnSpPr>
        <p:spPr bwMode="auto">
          <a:xfrm rot="10800000">
            <a:off x="3094029" y="1963557"/>
            <a:ext cx="2786082" cy="2286015"/>
          </a:xfrm>
          <a:prstGeom prst="line">
            <a:avLst/>
          </a:prstGeom>
          <a:noFill/>
          <a:ln w="34925">
            <a:solidFill>
              <a:schemeClr val="tx1"/>
            </a:solidFill>
            <a:round/>
          </a:ln>
        </p:spPr>
      </p:cxnSp>
      <p:sp>
        <p:nvSpPr>
          <p:cNvPr id="58" name="TextBox 12"/>
          <p:cNvSpPr txBox="1">
            <a:spLocks noChangeArrowheads="1"/>
          </p:cNvSpPr>
          <p:nvPr/>
        </p:nvSpPr>
        <p:spPr bwMode="auto">
          <a:xfrm>
            <a:off x="3275856" y="312951"/>
            <a:ext cx="2387748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</a:rPr>
              <a:t>辨认方向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1237255" y="1428146"/>
            <a:ext cx="370252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出观测点。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1200358" y="2877941"/>
            <a:ext cx="381381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出距离。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4"/>
          <p:cNvSpPr txBox="1">
            <a:spLocks noChangeArrowheads="1"/>
          </p:cNvSpPr>
          <p:nvPr/>
        </p:nvSpPr>
        <p:spPr bwMode="auto">
          <a:xfrm>
            <a:off x="1218726" y="2178700"/>
            <a:ext cx="415018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定方向。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1233540" y="3762384"/>
            <a:ext cx="6878274" cy="464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观测点、角度和距离，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述物体的准确位置。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12"/>
          <p:cNvSpPr txBox="1">
            <a:spLocks noChangeArrowheads="1"/>
          </p:cNvSpPr>
          <p:nvPr/>
        </p:nvSpPr>
        <p:spPr bwMode="auto">
          <a:xfrm>
            <a:off x="539552" y="684510"/>
            <a:ext cx="7992888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根据方向和距离，确定物体位置的一般步骤。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任意多边形 96"/>
          <p:cNvSpPr/>
          <p:nvPr>
            <p:custDataLst>
              <p:tags r:id="rId1"/>
            </p:custDataLst>
          </p:nvPr>
        </p:nvSpPr>
        <p:spPr>
          <a:xfrm>
            <a:off x="755576" y="1461737"/>
            <a:ext cx="420291" cy="486966"/>
          </a:xfrm>
          <a:custGeom>
            <a:avLst/>
            <a:gdLst>
              <a:gd name="connsiteX0" fmla="*/ 282768 w 561608"/>
              <a:gd name="connsiteY0" fmla="*/ 0 h 649318"/>
              <a:gd name="connsiteX1" fmla="*/ 561608 w 561608"/>
              <a:gd name="connsiteY1" fmla="*/ 159711 h 649318"/>
              <a:gd name="connsiteX2" fmla="*/ 561608 w 561608"/>
              <a:gd name="connsiteY2" fmla="*/ 485680 h 649318"/>
              <a:gd name="connsiteX3" fmla="*/ 282768 w 561608"/>
              <a:gd name="connsiteY3" fmla="*/ 649318 h 649318"/>
              <a:gd name="connsiteX4" fmla="*/ 0 w 561608"/>
              <a:gd name="connsiteY4" fmla="*/ 485680 h 649318"/>
              <a:gd name="connsiteX5" fmla="*/ 0 w 561608"/>
              <a:gd name="connsiteY5" fmla="*/ 159711 h 64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close/>
              </a:path>
            </a:pathLst>
          </a:custGeom>
          <a:solidFill>
            <a:srgbClr val="D0294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kern="0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任意多边形 97"/>
          <p:cNvSpPr/>
          <p:nvPr>
            <p:custDataLst>
              <p:tags r:id="rId2"/>
            </p:custDataLst>
          </p:nvPr>
        </p:nvSpPr>
        <p:spPr>
          <a:xfrm>
            <a:off x="755576" y="2185172"/>
            <a:ext cx="420291" cy="486966"/>
          </a:xfrm>
          <a:custGeom>
            <a:avLst/>
            <a:gdLst>
              <a:gd name="connsiteX0" fmla="*/ 282768 w 561608"/>
              <a:gd name="connsiteY0" fmla="*/ 0 h 649318"/>
              <a:gd name="connsiteX1" fmla="*/ 561608 w 561608"/>
              <a:gd name="connsiteY1" fmla="*/ 159711 h 649318"/>
              <a:gd name="connsiteX2" fmla="*/ 561608 w 561608"/>
              <a:gd name="connsiteY2" fmla="*/ 485680 h 649318"/>
              <a:gd name="connsiteX3" fmla="*/ 282768 w 561608"/>
              <a:gd name="connsiteY3" fmla="*/ 649318 h 649318"/>
              <a:gd name="connsiteX4" fmla="*/ 0 w 561608"/>
              <a:gd name="connsiteY4" fmla="*/ 485680 h 649318"/>
              <a:gd name="connsiteX5" fmla="*/ 0 w 561608"/>
              <a:gd name="connsiteY5" fmla="*/ 159711 h 64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close/>
              </a:path>
            </a:pathLst>
          </a:custGeom>
          <a:solidFill>
            <a:srgbClr val="D0294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kern="0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任意多边形 98"/>
          <p:cNvSpPr/>
          <p:nvPr>
            <p:custDataLst>
              <p:tags r:id="rId3"/>
            </p:custDataLst>
          </p:nvPr>
        </p:nvSpPr>
        <p:spPr>
          <a:xfrm>
            <a:off x="755576" y="2914620"/>
            <a:ext cx="420291" cy="486966"/>
          </a:xfrm>
          <a:custGeom>
            <a:avLst/>
            <a:gdLst>
              <a:gd name="connsiteX0" fmla="*/ 282768 w 561608"/>
              <a:gd name="connsiteY0" fmla="*/ 0 h 649318"/>
              <a:gd name="connsiteX1" fmla="*/ 561608 w 561608"/>
              <a:gd name="connsiteY1" fmla="*/ 159711 h 649318"/>
              <a:gd name="connsiteX2" fmla="*/ 561608 w 561608"/>
              <a:gd name="connsiteY2" fmla="*/ 485680 h 649318"/>
              <a:gd name="connsiteX3" fmla="*/ 282768 w 561608"/>
              <a:gd name="connsiteY3" fmla="*/ 649318 h 649318"/>
              <a:gd name="connsiteX4" fmla="*/ 0 w 561608"/>
              <a:gd name="connsiteY4" fmla="*/ 485680 h 649318"/>
              <a:gd name="connsiteX5" fmla="*/ 0 w 561608"/>
              <a:gd name="connsiteY5" fmla="*/ 159711 h 64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close/>
              </a:path>
            </a:pathLst>
          </a:custGeom>
          <a:solidFill>
            <a:srgbClr val="D0294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kern="0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任意多边形 99"/>
          <p:cNvSpPr/>
          <p:nvPr>
            <p:custDataLst>
              <p:tags r:id="rId4"/>
            </p:custDataLst>
          </p:nvPr>
        </p:nvSpPr>
        <p:spPr>
          <a:xfrm>
            <a:off x="755576" y="3740968"/>
            <a:ext cx="420291" cy="486966"/>
          </a:xfrm>
          <a:custGeom>
            <a:avLst/>
            <a:gdLst>
              <a:gd name="connsiteX0" fmla="*/ 282768 w 561608"/>
              <a:gd name="connsiteY0" fmla="*/ 0 h 649318"/>
              <a:gd name="connsiteX1" fmla="*/ 561608 w 561608"/>
              <a:gd name="connsiteY1" fmla="*/ 159711 h 649318"/>
              <a:gd name="connsiteX2" fmla="*/ 561608 w 561608"/>
              <a:gd name="connsiteY2" fmla="*/ 485680 h 649318"/>
              <a:gd name="connsiteX3" fmla="*/ 282768 w 561608"/>
              <a:gd name="connsiteY3" fmla="*/ 649318 h 649318"/>
              <a:gd name="connsiteX4" fmla="*/ 0 w 561608"/>
              <a:gd name="connsiteY4" fmla="*/ 485680 h 649318"/>
              <a:gd name="connsiteX5" fmla="*/ 0 w 561608"/>
              <a:gd name="connsiteY5" fmla="*/ 159711 h 649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1608" h="649318">
                <a:moveTo>
                  <a:pt x="282768" y="0"/>
                </a:moveTo>
                <a:lnTo>
                  <a:pt x="561608" y="159711"/>
                </a:lnTo>
                <a:lnTo>
                  <a:pt x="561608" y="485680"/>
                </a:lnTo>
                <a:lnTo>
                  <a:pt x="282768" y="649318"/>
                </a:lnTo>
                <a:lnTo>
                  <a:pt x="0" y="485680"/>
                </a:lnTo>
                <a:lnTo>
                  <a:pt x="0" y="159711"/>
                </a:lnTo>
                <a:close/>
              </a:path>
            </a:pathLst>
          </a:custGeom>
          <a:solidFill>
            <a:srgbClr val="D0294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kern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kern="0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1" grpId="0" autoUpdateAnimBg="0"/>
      <p:bldP spid="42" grpId="0" autoUpdateAnimBg="0"/>
      <p:bldP spid="43" grpId="0" autoUpdateAnimBg="0"/>
      <p:bldP spid="97" grpId="0" animBg="1"/>
      <p:bldP spid="98" grpId="0" animBg="1"/>
      <p:bldP spid="99" grpId="0" animBg="1"/>
      <p:bldP spid="10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523228" y="627534"/>
            <a:ext cx="656905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根据方向和距离确定物体位置。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1307714" y="1432975"/>
            <a:ext cx="7486407" cy="907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在描述物体位置时，一般以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为主要方向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北偏东（西）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南偏东（西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多少度来描述。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202"/>
          <p:cNvSpPr txBox="1">
            <a:spLocks noChangeArrowheads="1"/>
          </p:cNvSpPr>
          <p:nvPr/>
        </p:nvSpPr>
        <p:spPr bwMode="auto">
          <a:xfrm>
            <a:off x="1307714" y="3004611"/>
            <a:ext cx="6864685" cy="907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只有将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方向和距离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结合起来才能准确地确定物体的位置。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11559" y="1382764"/>
            <a:ext cx="864098" cy="667330"/>
            <a:chOff x="1693938" y="1928603"/>
            <a:chExt cx="440336" cy="340519"/>
          </a:xfrm>
        </p:grpSpPr>
        <p:sp>
          <p:nvSpPr>
            <p:cNvPr id="11" name="菱形 10"/>
            <p:cNvSpPr/>
            <p:nvPr>
              <p:custDataLst>
                <p:tags r:id="rId1"/>
              </p:custDataLst>
            </p:nvPr>
          </p:nvSpPr>
          <p:spPr>
            <a:xfrm>
              <a:off x="1693938" y="1952624"/>
              <a:ext cx="280988" cy="280988"/>
            </a:xfrm>
            <a:prstGeom prst="diamond">
              <a:avLst/>
            </a:prstGeom>
            <a:solidFill>
              <a:srgbClr val="FACA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259B7F"/>
                </a:solidFill>
              </a:endParaRPr>
            </a:p>
          </p:txBody>
        </p:sp>
        <p:sp>
          <p:nvSpPr>
            <p:cNvPr id="12" name="文本框 84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1743749" y="1928603"/>
              <a:ext cx="390525" cy="340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latin typeface="华文细黑" panose="02010600040101010101" pitchFamily="2" charset="-122"/>
                  <a:ea typeface="华文细黑" panose="02010600040101010101" pitchFamily="2" charset="-122"/>
                </a:rPr>
                <a:t>1</a:t>
              </a:r>
              <a:endParaRPr lang="zh-CN" altLang="en-US" sz="1200" b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1558" y="2903391"/>
            <a:ext cx="864098" cy="667330"/>
            <a:chOff x="1693938" y="1928603"/>
            <a:chExt cx="440336" cy="340519"/>
          </a:xfrm>
        </p:grpSpPr>
        <p:sp>
          <p:nvSpPr>
            <p:cNvPr id="14" name="菱形 13"/>
            <p:cNvSpPr/>
            <p:nvPr>
              <p:custDataLst>
                <p:tags r:id="rId3"/>
              </p:custDataLst>
            </p:nvPr>
          </p:nvSpPr>
          <p:spPr>
            <a:xfrm>
              <a:off x="1693938" y="1952624"/>
              <a:ext cx="280988" cy="280988"/>
            </a:xfrm>
            <a:prstGeom prst="diamond">
              <a:avLst/>
            </a:prstGeom>
            <a:solidFill>
              <a:srgbClr val="FACA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259B7F"/>
                </a:solidFill>
              </a:endParaRPr>
            </a:p>
          </p:txBody>
        </p:sp>
        <p:sp>
          <p:nvSpPr>
            <p:cNvPr id="15" name="文本框 84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1743749" y="1928603"/>
              <a:ext cx="390525" cy="340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 dirty="0">
                  <a:latin typeface="华文细黑" panose="02010600040101010101" pitchFamily="2" charset="-122"/>
                  <a:ea typeface="华文细黑" panose="02010600040101010101" pitchFamily="2" charset="-122"/>
                </a:rPr>
                <a:t>2</a:t>
              </a:r>
              <a:endParaRPr lang="zh-CN" altLang="en-US" sz="1200" b="1" dirty="0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tags/tag1.xml><?xml version="1.0" encoding="utf-8"?>
<p:tagLst xmlns:p="http://schemas.openxmlformats.org/presentationml/2006/main">
  <p:tag name="KSO_WM_UNIT_TABLE_BEAUTIFY" val="smartTable{dd59c2b2-eb03-49bb-8851-be4dfd55c00d}"/>
</p:tagLst>
</file>

<file path=ppt/tags/tag10.xml><?xml version="1.0" encoding="utf-8"?>
<p:tagLst xmlns:p="http://schemas.openxmlformats.org/presentationml/2006/main">
  <p:tag name="MH" val="20180801142448"/>
  <p:tag name="MH_LIBRARY" val="GRAPHIC"/>
  <p:tag name="MH_ORDER" val="文本框 84"/>
</p:tagLst>
</file>

<file path=ppt/tags/tag11.xml><?xml version="1.0" encoding="utf-8"?>
<p:tagLst xmlns:p="http://schemas.openxmlformats.org/presentationml/2006/main">
  <p:tag name="MH" val="20180801142803"/>
  <p:tag name="MH_LIBRARY" val="GRAPHIC"/>
  <p:tag name="MH_TYPE" val="SubTitle"/>
  <p:tag name="MH_ORDER" val="1"/>
</p:tagLst>
</file>

<file path=ppt/tags/tag12.xml><?xml version="1.0" encoding="utf-8"?>
<p:tagLst xmlns:p="http://schemas.openxmlformats.org/presentationml/2006/main">
  <p:tag name="MH" val="20180801142803"/>
  <p:tag name="MH_LIBRARY" val="GRAPHIC"/>
  <p:tag name="MH_TYPE" val="SubTitle"/>
  <p:tag name="MH_ORDER" val="2"/>
</p:tagLst>
</file>

<file path=ppt/tags/tag13.xml><?xml version="1.0" encoding="utf-8"?>
<p:tagLst xmlns:p="http://schemas.openxmlformats.org/presentationml/2006/main">
  <p:tag name="MH" val="20180801142803"/>
  <p:tag name="MH_LIBRARY" val="GRAPHIC"/>
  <p:tag name="MH_TYPE" val="Other"/>
  <p:tag name="MH_ORDER" val="1"/>
</p:tagLst>
</file>

<file path=ppt/tags/tag14.xml><?xml version="1.0" encoding="utf-8"?>
<p:tagLst xmlns:p="http://schemas.openxmlformats.org/presentationml/2006/main">
  <p:tag name="MH" val="20180801142803"/>
  <p:tag name="MH_LIBRARY" val="GRAPHIC"/>
  <p:tag name="MH_TYPE" val="Other"/>
  <p:tag name="MH_ORDER" val="2"/>
</p:tagLst>
</file>

<file path=ppt/tags/tag15.xml><?xml version="1.0" encoding="utf-8"?>
<p:tagLst xmlns:p="http://schemas.openxmlformats.org/presentationml/2006/main">
  <p:tag name="MH" val="20180801142803"/>
  <p:tag name="MH_LIBRARY" val="GRAPHIC"/>
  <p:tag name="MH_TYPE" val="Other"/>
  <p:tag name="MH_ORDER" val="3"/>
</p:tagLst>
</file>

<file path=ppt/tags/tag16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17.xml><?xml version="1.0" encoding="utf-8"?>
<p:tagLst xmlns:p="http://schemas.openxmlformats.org/presentationml/2006/main">
  <p:tag name="COMMONDATA" val="eyJoZGlkIjoiN2YxOGMyNDFkMTQxMWJhZTVlZDhiNDQyZGU2OTYwOWEifQ=="/>
</p:tagLst>
</file>

<file path=ppt/tags/tag2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3.xml><?xml version="1.0" encoding="utf-8"?>
<p:tagLst xmlns:p="http://schemas.openxmlformats.org/presentationml/2006/main">
  <p:tag name="MH" val="20180801141759"/>
  <p:tag name="MH_LIBRARY" val="GRAPHIC"/>
  <p:tag name="MH_ORDER" val="Freeform 21"/>
</p:tagLst>
</file>

<file path=ppt/tags/tag4.xml><?xml version="1.0" encoding="utf-8"?>
<p:tagLst xmlns:p="http://schemas.openxmlformats.org/presentationml/2006/main">
  <p:tag name="MH" val="20180801141759"/>
  <p:tag name="MH_LIBRARY" val="GRAPHIC"/>
  <p:tag name="MH_ORDER" val="Freeform 21"/>
</p:tagLst>
</file>

<file path=ppt/tags/tag5.xml><?xml version="1.0" encoding="utf-8"?>
<p:tagLst xmlns:p="http://schemas.openxmlformats.org/presentationml/2006/main">
  <p:tag name="MH" val="20180801141759"/>
  <p:tag name="MH_LIBRARY" val="GRAPHIC"/>
  <p:tag name="MH_ORDER" val="Freeform 21"/>
</p:tagLst>
</file>

<file path=ppt/tags/tag6.xml><?xml version="1.0" encoding="utf-8"?>
<p:tagLst xmlns:p="http://schemas.openxmlformats.org/presentationml/2006/main">
  <p:tag name="MH" val="20180801141759"/>
  <p:tag name="MH_LIBRARY" val="GRAPHIC"/>
  <p:tag name="MH_ORDER" val="Freeform 21"/>
</p:tagLst>
</file>

<file path=ppt/tags/tag7.xml><?xml version="1.0" encoding="utf-8"?>
<p:tagLst xmlns:p="http://schemas.openxmlformats.org/presentationml/2006/main">
  <p:tag name="MH" val="20180801142448"/>
  <p:tag name="MH_LIBRARY" val="GRAPHIC"/>
  <p:tag name="MH_ORDER" val="Diamond 82"/>
</p:tagLst>
</file>

<file path=ppt/tags/tag8.xml><?xml version="1.0" encoding="utf-8"?>
<p:tagLst xmlns:p="http://schemas.openxmlformats.org/presentationml/2006/main">
  <p:tag name="MH" val="20180801142448"/>
  <p:tag name="MH_LIBRARY" val="GRAPHIC"/>
  <p:tag name="MH_ORDER" val="文本框 84"/>
</p:tagLst>
</file>

<file path=ppt/tags/tag9.xml><?xml version="1.0" encoding="utf-8"?>
<p:tagLst xmlns:p="http://schemas.openxmlformats.org/presentationml/2006/main">
  <p:tag name="MH" val="20180801142448"/>
  <p:tag name="MH_LIBRARY" val="GRAPHIC"/>
  <p:tag name="MH_ORDER" val="Diamond 82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1425</Words>
  <Application>WPS 演示</Application>
  <PresentationFormat>全屏显示(16:9)</PresentationFormat>
  <Paragraphs>286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4" baseType="lpstr">
      <vt:lpstr>Arial</vt:lpstr>
      <vt:lpstr>宋体</vt:lpstr>
      <vt:lpstr>Wingdings</vt:lpstr>
      <vt:lpstr>黑体</vt:lpstr>
      <vt:lpstr>等线</vt:lpstr>
      <vt:lpstr>楷体</vt:lpstr>
      <vt:lpstr>Calibri</vt:lpstr>
      <vt:lpstr>Times New Roman</vt:lpstr>
      <vt:lpstr>Times New Roman</vt:lpstr>
      <vt:lpstr>华康海报体W12</vt:lpstr>
      <vt:lpstr>Calibri</vt:lpstr>
      <vt:lpstr>华文细黑</vt:lpstr>
      <vt:lpstr>微软雅黑</vt:lpstr>
      <vt:lpstr>楷体_GB2312</vt:lpstr>
      <vt:lpstr>Arial Unicode MS</vt:lpstr>
      <vt:lpstr>Segoe Print</vt:lpstr>
      <vt:lpstr>1_Office 主题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45</cp:revision>
  <dcterms:created xsi:type="dcterms:W3CDTF">2018-09-11T05:46:00Z</dcterms:created>
  <dcterms:modified xsi:type="dcterms:W3CDTF">2023-10-10T01:51:15Z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43A2DA6C74EC42D5B554B7D6C066BAF9_12</vt:lpwstr>
  </property>
</Properties>
</file>