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diagrams/colors1.xml" ContentType="application/vnd.openxmlformats-officedocument.drawingml.diagramColors+xml"/>
  <Override PartName="/ppt/diagrams/data1.xml" ContentType="application/vnd.openxmlformats-officedocument.drawingml.diagramData+xml"/>
  <Override PartName="/ppt/diagrams/drawing1.xml" ContentType="application/vnd.ms-office.drawingml.diagramDrawing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7" r:id="rId3"/>
    <p:sldId id="297" r:id="rId4"/>
    <p:sldId id="298" r:id="rId5"/>
    <p:sldId id="278" r:id="rId6"/>
    <p:sldId id="279" r:id="rId7"/>
    <p:sldId id="280" r:id="rId8"/>
    <p:sldId id="281" r:id="rId9"/>
    <p:sldId id="282" r:id="rId10"/>
    <p:sldId id="299" r:id="rId11"/>
    <p:sldId id="300" r:id="rId12"/>
    <p:sldId id="283" r:id="rId13"/>
    <p:sldId id="301" r:id="rId14"/>
    <p:sldId id="287" r:id="rId15"/>
    <p:sldId id="288" r:id="rId16"/>
    <p:sldId id="289" r:id="rId17"/>
    <p:sldId id="302" r:id="rId18"/>
    <p:sldId id="303" r:id="rId19"/>
    <p:sldId id="290" r:id="rId20"/>
    <p:sldId id="292" r:id="rId21"/>
    <p:sldId id="293" r:id="rId22"/>
    <p:sldId id="294" r:id="rId23"/>
    <p:sldId id="295" r:id="rId24"/>
  </p:sldIdLst>
  <p:sldSz cx="9144000" cy="5143500" type="screen16x9"/>
  <p:notesSz cx="6858000" cy="9144000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主题样式 1 - 强调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00" autoAdjust="0"/>
    <p:restoredTop sz="99852" autoAdjust="0"/>
  </p:normalViewPr>
  <p:slideViewPr>
    <p:cSldViewPr showGuides="1">
      <p:cViewPr varScale="1">
        <p:scale>
          <a:sx n="57" d="100"/>
          <a:sy n="57" d="100"/>
        </p:scale>
        <p:origin x="-156" y="-888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1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70FB775-1CEE-4175-A839-FD263C079FA3}" type="doc">
      <dgm:prSet loTypeId="urn:microsoft.com/office/officeart/2005/8/layout/chart3" loCatId="cycle" qsTypeId="urn:microsoft.com/office/officeart/2005/8/quickstyle/3d1" qsCatId="3D" csTypeId="urn:microsoft.com/office/officeart/2005/8/colors/accent2_2" csCatId="accent2" phldr="1"/>
      <dgm:spPr/>
    </dgm:pt>
    <dgm:pt modelId="{8FA0B41D-EFE1-44F4-AC66-E0D41562FA59}">
      <dgm:prSet phldrT="[文本]" custT="1"/>
      <dgm:spPr>
        <a:xfrm>
          <a:off x="688546" y="199962"/>
          <a:ext cx="1895250" cy="1895250"/>
        </a:xfrm>
        <a:gradFill rotWithShape="0">
          <a:gsLst>
            <a:gs pos="0">
              <a:srgbClr val="333399">
                <a:hueOff val="0"/>
                <a:satOff val="0"/>
                <a:lumOff val="0"/>
                <a:alphaOff val="0"/>
                <a:shade val="51000"/>
                <a:satMod val="130000"/>
              </a:srgbClr>
            </a:gs>
            <a:gs pos="80000">
              <a:srgbClr val="333399">
                <a:hueOff val="0"/>
                <a:satOff val="0"/>
                <a:lumOff val="0"/>
                <a:alphaOff val="0"/>
                <a:shade val="93000"/>
                <a:satMod val="130000"/>
              </a:srgbClr>
            </a:gs>
            <a:gs pos="100000">
              <a:srgbClr val="333399">
                <a:hueOff val="0"/>
                <a:satOff val="0"/>
                <a:lumOff val="0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gm:spPr>
      <dgm:t>
        <a:bodyPr/>
        <a:lstStyle/>
        <a:p>
          <a:r>
            <a:rPr lang="zh-CN" altLang="en-US" sz="2000" b="1" dirty="0">
              <a:solidFill>
                <a:srgbClr val="FFFFFF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rPr>
            <a:t>负数</a:t>
          </a:r>
        </a:p>
      </dgm:t>
    </dgm:pt>
    <dgm:pt modelId="{A13233D0-E61E-417B-8AA4-E5F31E1D8121}" cxnId="{568119F8-F2AB-4D35-9BCC-8123ADA59969}" type="parTrans">
      <dgm:prSet/>
      <dgm:spPr/>
      <dgm:t>
        <a:bodyPr/>
        <a:lstStyle/>
        <a:p>
          <a:endParaRPr lang="zh-CN" altLang="en-US"/>
        </a:p>
      </dgm:t>
    </dgm:pt>
    <dgm:pt modelId="{EFA7F143-53C4-4C52-8287-83AEB4F2DEA0}" cxnId="{568119F8-F2AB-4D35-9BCC-8123ADA59969}" type="sibTrans">
      <dgm:prSet/>
      <dgm:spPr/>
      <dgm:t>
        <a:bodyPr/>
        <a:lstStyle/>
        <a:p>
          <a:endParaRPr lang="zh-CN" altLang="en-US"/>
        </a:p>
      </dgm:t>
    </dgm:pt>
    <dgm:pt modelId="{D1AEF1C0-5A27-44A8-BBB6-E804E82C206E}">
      <dgm:prSet phldrT="[文本]" custT="1"/>
      <dgm:spPr>
        <a:xfrm>
          <a:off x="695715" y="208703"/>
          <a:ext cx="1895250" cy="1895250"/>
        </a:xfrm>
        <a:gradFill rotWithShape="0">
          <a:gsLst>
            <a:gs pos="0">
              <a:srgbClr val="333399">
                <a:hueOff val="0"/>
                <a:satOff val="0"/>
                <a:lumOff val="0"/>
                <a:alphaOff val="0"/>
                <a:shade val="51000"/>
                <a:satMod val="130000"/>
              </a:srgbClr>
            </a:gs>
            <a:gs pos="80000">
              <a:srgbClr val="333399">
                <a:hueOff val="0"/>
                <a:satOff val="0"/>
                <a:lumOff val="0"/>
                <a:alphaOff val="0"/>
                <a:shade val="93000"/>
                <a:satMod val="130000"/>
              </a:srgbClr>
            </a:gs>
            <a:gs pos="100000">
              <a:srgbClr val="333399">
                <a:hueOff val="0"/>
                <a:satOff val="0"/>
                <a:lumOff val="0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gm:spPr>
      <dgm:t>
        <a:bodyPr/>
        <a:lstStyle/>
        <a:p>
          <a:r>
            <a:rPr lang="en-US" altLang="zh-CN" sz="2000" b="1" dirty="0">
              <a:solidFill>
                <a:srgbClr val="FFFFFF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rPr>
            <a:t>0</a:t>
          </a:r>
          <a:endParaRPr lang="zh-CN" altLang="en-US" sz="2000" b="1" dirty="0">
            <a:solidFill>
              <a:srgbClr val="FFFFFF"/>
            </a:solidFill>
            <a:latin typeface="楷体" panose="02010609060101010101" pitchFamily="49" charset="-122"/>
            <a:ea typeface="楷体" panose="02010609060101010101" pitchFamily="49" charset="-122"/>
            <a:cs typeface="+mn-cs"/>
          </a:endParaRPr>
        </a:p>
      </dgm:t>
    </dgm:pt>
    <dgm:pt modelId="{43C364E1-A7BF-43E8-98FD-CA0CDF2E8177}" cxnId="{093BEB2F-06B0-46D0-B79D-31885A06DC71}" type="parTrans">
      <dgm:prSet/>
      <dgm:spPr/>
      <dgm:t>
        <a:bodyPr/>
        <a:lstStyle/>
        <a:p>
          <a:endParaRPr lang="zh-CN" altLang="en-US"/>
        </a:p>
      </dgm:t>
    </dgm:pt>
    <dgm:pt modelId="{6AEDA0A6-F38E-48DA-A6BF-ADA6A687257D}" cxnId="{093BEB2F-06B0-46D0-B79D-31885A06DC71}" type="sibTrans">
      <dgm:prSet/>
      <dgm:spPr/>
      <dgm:t>
        <a:bodyPr/>
        <a:lstStyle/>
        <a:p>
          <a:endParaRPr lang="zh-CN" altLang="en-US"/>
        </a:p>
      </dgm:t>
    </dgm:pt>
    <dgm:pt modelId="{DB5C0094-41A6-4F28-93E3-D0D0804B80BE}">
      <dgm:prSet phldrT="[文本]" custT="1"/>
      <dgm:spPr>
        <a:xfrm>
          <a:off x="695715" y="208703"/>
          <a:ext cx="1895250" cy="1895250"/>
        </a:xfrm>
        <a:gradFill rotWithShape="0">
          <a:gsLst>
            <a:gs pos="0">
              <a:srgbClr val="333399">
                <a:hueOff val="0"/>
                <a:satOff val="0"/>
                <a:lumOff val="0"/>
                <a:alphaOff val="0"/>
                <a:shade val="51000"/>
                <a:satMod val="130000"/>
              </a:srgbClr>
            </a:gs>
            <a:gs pos="80000">
              <a:srgbClr val="333399">
                <a:hueOff val="0"/>
                <a:satOff val="0"/>
                <a:lumOff val="0"/>
                <a:alphaOff val="0"/>
                <a:shade val="93000"/>
                <a:satMod val="130000"/>
              </a:srgbClr>
            </a:gs>
            <a:gs pos="100000">
              <a:srgbClr val="333399">
                <a:hueOff val="0"/>
                <a:satOff val="0"/>
                <a:lumOff val="0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gm:spPr>
      <dgm:t>
        <a:bodyPr/>
        <a:lstStyle/>
        <a:p>
          <a:r>
            <a:rPr lang="zh-CN" altLang="en-US" sz="2000" b="1" dirty="0">
              <a:solidFill>
                <a:srgbClr val="FFFFFF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rPr>
            <a:t>正数</a:t>
          </a:r>
        </a:p>
      </dgm:t>
    </dgm:pt>
    <dgm:pt modelId="{F01E3B99-16CB-46E9-AF1C-9DD4248F17F1}" cxnId="{8DCD0356-54E2-49AB-8135-13AF950AD329}" type="parTrans">
      <dgm:prSet/>
      <dgm:spPr/>
      <dgm:t>
        <a:bodyPr/>
        <a:lstStyle/>
        <a:p>
          <a:endParaRPr lang="zh-CN" altLang="en-US"/>
        </a:p>
      </dgm:t>
    </dgm:pt>
    <dgm:pt modelId="{C9731CD0-15B8-415F-8EF3-7099C6B35012}" cxnId="{8DCD0356-54E2-49AB-8135-13AF950AD329}" type="sibTrans">
      <dgm:prSet/>
      <dgm:spPr/>
      <dgm:t>
        <a:bodyPr/>
        <a:lstStyle/>
        <a:p>
          <a:endParaRPr lang="zh-CN" altLang="en-US"/>
        </a:p>
      </dgm:t>
    </dgm:pt>
    <dgm:pt modelId="{C8631F48-798C-49A5-B253-1C8C04903140}" type="pres">
      <dgm:prSet presAssocID="{270FB775-1CEE-4175-A839-FD263C079FA3}" presName="compositeShape" presStyleCnt="0">
        <dgm:presLayoutVars>
          <dgm:chMax val="7"/>
          <dgm:dir/>
          <dgm:resizeHandles val="exact"/>
        </dgm:presLayoutVars>
      </dgm:prSet>
      <dgm:spPr/>
    </dgm:pt>
    <dgm:pt modelId="{A1A1BC8F-01F5-4AFD-8180-92CDDEF4B148}" type="pres">
      <dgm:prSet presAssocID="{270FB775-1CEE-4175-A839-FD263C079FA3}" presName="wedge1" presStyleLbl="node1" presStyleIdx="0" presStyleCnt="3" custLinFactNeighborX="-28362" custLinFactNeighborY="3620"/>
      <dgm:spPr>
        <a:prstGeom prst="pie">
          <a:avLst>
            <a:gd name="adj1" fmla="val 16200000"/>
            <a:gd name="adj2" fmla="val 1800000"/>
          </a:avLst>
        </a:prstGeom>
      </dgm:spPr>
      <dgm:t>
        <a:bodyPr/>
        <a:lstStyle/>
        <a:p>
          <a:endParaRPr lang="zh-CN" altLang="en-US"/>
        </a:p>
      </dgm:t>
    </dgm:pt>
    <dgm:pt modelId="{DE5FEFA3-1DC4-4189-ADAB-6DEDB6D19267}" type="pres">
      <dgm:prSet presAssocID="{270FB775-1CEE-4175-A839-FD263C079FA3}" presName="wedge1Tx" presStyleLbl="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5B96B17-83BA-4362-A1ED-AF42FF12797E}" type="pres">
      <dgm:prSet presAssocID="{270FB775-1CEE-4175-A839-FD263C079FA3}" presName="wedge2" presStyleLbl="node1" presStyleIdx="1" presStyleCnt="3" custLinFactNeighborX="-22673" custLinFactNeighborY="-1464"/>
      <dgm:spPr>
        <a:prstGeom prst="pie">
          <a:avLst>
            <a:gd name="adj1" fmla="val 1800000"/>
            <a:gd name="adj2" fmla="val 9000000"/>
          </a:avLst>
        </a:prstGeom>
      </dgm:spPr>
      <dgm:t>
        <a:bodyPr/>
        <a:lstStyle/>
        <a:p>
          <a:endParaRPr lang="zh-CN" altLang="en-US"/>
        </a:p>
      </dgm:t>
    </dgm:pt>
    <dgm:pt modelId="{7495E218-8ADE-4547-B330-A2E12D8DA6CA}" type="pres">
      <dgm:prSet presAssocID="{270FB775-1CEE-4175-A839-FD263C079FA3}" presName="wedge2Tx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17B64E5-7FBA-4A14-A4B0-6FC1223F63A8}" type="pres">
      <dgm:prSet presAssocID="{270FB775-1CEE-4175-A839-FD263C079FA3}" presName="wedge3" presStyleLbl="node1" presStyleIdx="2" presStyleCnt="3" custLinFactNeighborX="-20089" custLinFactNeighborY="1119"/>
      <dgm:spPr>
        <a:prstGeom prst="pie">
          <a:avLst>
            <a:gd name="adj1" fmla="val 9000000"/>
            <a:gd name="adj2" fmla="val 16200000"/>
          </a:avLst>
        </a:prstGeom>
      </dgm:spPr>
      <dgm:t>
        <a:bodyPr/>
        <a:lstStyle/>
        <a:p>
          <a:endParaRPr lang="zh-CN" altLang="en-US"/>
        </a:p>
      </dgm:t>
    </dgm:pt>
    <dgm:pt modelId="{A81014C2-2279-4576-B378-11F8E1C3F6A7}" type="pres">
      <dgm:prSet presAssocID="{270FB775-1CEE-4175-A839-FD263C079FA3}" presName="wedge3Tx" presStyleLbl="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55A37BBC-EE28-4E7E-9E7A-E9A309190997}" type="presOf" srcId="{8FA0B41D-EFE1-44F4-AC66-E0D41562FA59}" destId="{DE5FEFA3-1DC4-4189-ADAB-6DEDB6D19267}" srcOrd="1" destOrd="0" presId="urn:microsoft.com/office/officeart/2005/8/layout/chart3"/>
    <dgm:cxn modelId="{6A28C70F-37C7-428C-8F4B-4683F3EF443B}" type="presOf" srcId="{270FB775-1CEE-4175-A839-FD263C079FA3}" destId="{C8631F48-798C-49A5-B253-1C8C04903140}" srcOrd="0" destOrd="0" presId="urn:microsoft.com/office/officeart/2005/8/layout/chart3"/>
    <dgm:cxn modelId="{9DF037F2-4E39-4878-A06E-A0D5276135FA}" type="presOf" srcId="{DB5C0094-41A6-4F28-93E3-D0D0804B80BE}" destId="{A81014C2-2279-4576-B378-11F8E1C3F6A7}" srcOrd="1" destOrd="0" presId="urn:microsoft.com/office/officeart/2005/8/layout/chart3"/>
    <dgm:cxn modelId="{76C2A170-4E61-4399-8A04-91CC4285B96B}" type="presOf" srcId="{D1AEF1C0-5A27-44A8-BBB6-E804E82C206E}" destId="{7495E218-8ADE-4547-B330-A2E12D8DA6CA}" srcOrd="1" destOrd="0" presId="urn:microsoft.com/office/officeart/2005/8/layout/chart3"/>
    <dgm:cxn modelId="{933034F2-6385-42CB-825C-1C4B00353901}" type="presOf" srcId="{8FA0B41D-EFE1-44F4-AC66-E0D41562FA59}" destId="{A1A1BC8F-01F5-4AFD-8180-92CDDEF4B148}" srcOrd="0" destOrd="0" presId="urn:microsoft.com/office/officeart/2005/8/layout/chart3"/>
    <dgm:cxn modelId="{54164101-FB4F-4923-964D-877902459840}" type="presOf" srcId="{DB5C0094-41A6-4F28-93E3-D0D0804B80BE}" destId="{117B64E5-7FBA-4A14-A4B0-6FC1223F63A8}" srcOrd="0" destOrd="0" presId="urn:microsoft.com/office/officeart/2005/8/layout/chart3"/>
    <dgm:cxn modelId="{15CFAADE-BB0A-4972-89D0-589E8F0A8AA8}" type="presOf" srcId="{D1AEF1C0-5A27-44A8-BBB6-E804E82C206E}" destId="{75B96B17-83BA-4362-A1ED-AF42FF12797E}" srcOrd="0" destOrd="0" presId="urn:microsoft.com/office/officeart/2005/8/layout/chart3"/>
    <dgm:cxn modelId="{568119F8-F2AB-4D35-9BCC-8123ADA59969}" srcId="{270FB775-1CEE-4175-A839-FD263C079FA3}" destId="{8FA0B41D-EFE1-44F4-AC66-E0D41562FA59}" srcOrd="0" destOrd="0" parTransId="{A13233D0-E61E-417B-8AA4-E5F31E1D8121}" sibTransId="{EFA7F143-53C4-4C52-8287-83AEB4F2DEA0}"/>
    <dgm:cxn modelId="{8DCD0356-54E2-49AB-8135-13AF950AD329}" srcId="{270FB775-1CEE-4175-A839-FD263C079FA3}" destId="{DB5C0094-41A6-4F28-93E3-D0D0804B80BE}" srcOrd="2" destOrd="0" parTransId="{F01E3B99-16CB-46E9-AF1C-9DD4248F17F1}" sibTransId="{C9731CD0-15B8-415F-8EF3-7099C6B35012}"/>
    <dgm:cxn modelId="{093BEB2F-06B0-46D0-B79D-31885A06DC71}" srcId="{270FB775-1CEE-4175-A839-FD263C079FA3}" destId="{D1AEF1C0-5A27-44A8-BBB6-E804E82C206E}" srcOrd="1" destOrd="0" parTransId="{43C364E1-A7BF-43E8-98FD-CA0CDF2E8177}" sibTransId="{6AEDA0A6-F38E-48DA-A6BF-ADA6A687257D}"/>
    <dgm:cxn modelId="{AB5F6CE8-F152-48B1-9A74-199628016E0F}" type="presParOf" srcId="{C8631F48-798C-49A5-B253-1C8C04903140}" destId="{A1A1BC8F-01F5-4AFD-8180-92CDDEF4B148}" srcOrd="0" destOrd="0" presId="urn:microsoft.com/office/officeart/2005/8/layout/chart3"/>
    <dgm:cxn modelId="{F6CAE86B-60E8-4108-8691-A9F1954DA358}" type="presParOf" srcId="{C8631F48-798C-49A5-B253-1C8C04903140}" destId="{DE5FEFA3-1DC4-4189-ADAB-6DEDB6D19267}" srcOrd="1" destOrd="0" presId="urn:microsoft.com/office/officeart/2005/8/layout/chart3"/>
    <dgm:cxn modelId="{D7BF4ED2-A7B8-43A2-8EA5-7E87364C4DF1}" type="presParOf" srcId="{C8631F48-798C-49A5-B253-1C8C04903140}" destId="{75B96B17-83BA-4362-A1ED-AF42FF12797E}" srcOrd="2" destOrd="0" presId="urn:microsoft.com/office/officeart/2005/8/layout/chart3"/>
    <dgm:cxn modelId="{735B8B78-E2EC-45C2-B3C8-2497AC376173}" type="presParOf" srcId="{C8631F48-798C-49A5-B253-1C8C04903140}" destId="{7495E218-8ADE-4547-B330-A2E12D8DA6CA}" srcOrd="3" destOrd="0" presId="urn:microsoft.com/office/officeart/2005/8/layout/chart3"/>
    <dgm:cxn modelId="{0877AD64-924F-4839-8930-916247CE24D7}" type="presParOf" srcId="{C8631F48-798C-49A5-B253-1C8C04903140}" destId="{117B64E5-7FBA-4A14-A4B0-6FC1223F63A8}" srcOrd="4" destOrd="0" presId="urn:microsoft.com/office/officeart/2005/8/layout/chart3"/>
    <dgm:cxn modelId="{6F8C5799-6AFA-40E8-9DD6-FD48D39DD368}" type="presParOf" srcId="{C8631F48-798C-49A5-B253-1C8C04903140}" destId="{A81014C2-2279-4576-B378-11F8E1C3F6A7}" srcOrd="5" destOrd="0" presId="urn:microsoft.com/office/officeart/2005/8/layout/char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2256250" cy="2256250"/>
        <a:chOff x="0" y="0"/>
        <a:chExt cx="2256250" cy="2256250"/>
      </a:xfrm>
    </dsp:grpSpPr>
    <dsp:sp modelId="{A1A1BC8F-01F5-4AFD-8180-92CDDEF4B148}">
      <dsp:nvSpPr>
        <dsp:cNvPr id="3" name="饼形 2"/>
        <dsp:cNvSpPr/>
      </dsp:nvSpPr>
      <dsp:spPr bwMode="white">
        <a:xfrm>
          <a:off x="255880" y="220905"/>
          <a:ext cx="1895250" cy="1895250"/>
        </a:xfrm>
        <a:prstGeom prst="pie">
          <a:avLst>
            <a:gd name="adj1" fmla="val 16200000"/>
            <a:gd name="adj2" fmla="val 1800000"/>
          </a:avLst>
        </a:prstGeom>
        <a:gradFill rotWithShape="0">
          <a:gsLst>
            <a:gs pos="0">
              <a:srgbClr val="333399">
                <a:hueOff val="0"/>
                <a:satOff val="0"/>
                <a:lumOff val="0"/>
                <a:alphaOff val="0"/>
                <a:shade val="51000"/>
                <a:satMod val="130000"/>
              </a:srgbClr>
            </a:gs>
            <a:gs pos="80000">
              <a:srgbClr val="333399">
                <a:hueOff val="0"/>
                <a:satOff val="0"/>
                <a:lumOff val="0"/>
                <a:alphaOff val="0"/>
                <a:shade val="93000"/>
                <a:satMod val="130000"/>
              </a:srgbClr>
            </a:gs>
            <a:gs pos="100000">
              <a:srgbClr val="333399">
                <a:hueOff val="0"/>
                <a:satOff val="0"/>
                <a:lumOff val="0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hemeClr val="lt1"/>
        </a:lnRef>
        <a:fillRef idx="3">
          <a:schemeClr val="accent2"/>
        </a:fillRef>
        <a:effectRef idx="2">
          <a:scrgbClr r="0" g="0" b="0"/>
        </a:effectRef>
        <a:fontRef idx="minor">
          <a:schemeClr val="lt1"/>
        </a:fontRef>
      </dsp:style>
      <dsp:txBody>
        <a:bodyPr lIns="25400" tIns="25400" rIns="25400" bIns="2540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b="1" dirty="0">
              <a:solidFill>
                <a:srgbClr val="FFFFFF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rPr>
            <a:t>负数</a:t>
          </a:r>
        </a:p>
      </dsp:txBody>
      <dsp:txXfrm>
        <a:off x="255880" y="220905"/>
        <a:ext cx="1895250" cy="1895250"/>
      </dsp:txXfrm>
    </dsp:sp>
    <dsp:sp modelId="{75B96B17-83BA-4362-A1ED-AF42FF12797E}">
      <dsp:nvSpPr>
        <dsp:cNvPr id="4" name="饼形 3"/>
        <dsp:cNvSpPr/>
      </dsp:nvSpPr>
      <dsp:spPr bwMode="white">
        <a:xfrm>
          <a:off x="266005" y="180957"/>
          <a:ext cx="1895250" cy="1895250"/>
        </a:xfrm>
        <a:prstGeom prst="pie">
          <a:avLst>
            <a:gd name="adj1" fmla="val 1800000"/>
            <a:gd name="adj2" fmla="val 9000000"/>
          </a:avLst>
        </a:prstGeom>
        <a:gradFill rotWithShape="0">
          <a:gsLst>
            <a:gs pos="0">
              <a:srgbClr val="333399">
                <a:hueOff val="0"/>
                <a:satOff val="0"/>
                <a:lumOff val="0"/>
                <a:alphaOff val="0"/>
                <a:shade val="51000"/>
                <a:satMod val="130000"/>
              </a:srgbClr>
            </a:gs>
            <a:gs pos="80000">
              <a:srgbClr val="333399">
                <a:hueOff val="0"/>
                <a:satOff val="0"/>
                <a:lumOff val="0"/>
                <a:alphaOff val="0"/>
                <a:shade val="93000"/>
                <a:satMod val="130000"/>
              </a:srgbClr>
            </a:gs>
            <a:gs pos="100000">
              <a:srgbClr val="333399">
                <a:hueOff val="0"/>
                <a:satOff val="0"/>
                <a:lumOff val="0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hemeClr val="lt1"/>
        </a:lnRef>
        <a:fillRef idx="3">
          <a:schemeClr val="accent2"/>
        </a:fillRef>
        <a:effectRef idx="2">
          <a:scrgbClr r="0" g="0" b="0"/>
        </a:effectRef>
        <a:fontRef idx="minor">
          <a:schemeClr val="lt1"/>
        </a:fontRef>
      </dsp:style>
      <dsp:txBody>
        <a:bodyPr lIns="25400" tIns="25400" rIns="25400" bIns="2540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000" b="1" dirty="0">
              <a:solidFill>
                <a:srgbClr val="FFFFFF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rPr>
            <a:t>0</a:t>
          </a:r>
          <a:endParaRPr lang="zh-CN" altLang="en-US" sz="2000" b="1" dirty="0">
            <a:solidFill>
              <a:srgbClr val="FFFFFF"/>
            </a:solidFill>
            <a:latin typeface="楷体" panose="02010609060101010101" pitchFamily="49" charset="-122"/>
            <a:ea typeface="楷体" panose="02010609060101010101" pitchFamily="49" charset="-122"/>
            <a:cs typeface="+mn-cs"/>
          </a:endParaRPr>
        </a:p>
      </dsp:txBody>
      <dsp:txXfrm>
        <a:off x="266005" y="180957"/>
        <a:ext cx="1895250" cy="1895250"/>
      </dsp:txXfrm>
    </dsp:sp>
    <dsp:sp modelId="{117B64E5-7FBA-4A14-A4B0-6FC1223F63A8}">
      <dsp:nvSpPr>
        <dsp:cNvPr id="5" name="饼形 4"/>
        <dsp:cNvSpPr/>
      </dsp:nvSpPr>
      <dsp:spPr bwMode="white">
        <a:xfrm>
          <a:off x="314978" y="229911"/>
          <a:ext cx="1895250" cy="1895250"/>
        </a:xfrm>
        <a:prstGeom prst="pie">
          <a:avLst>
            <a:gd name="adj1" fmla="val 9000000"/>
            <a:gd name="adj2" fmla="val 16200000"/>
          </a:avLst>
        </a:prstGeom>
        <a:gradFill rotWithShape="0">
          <a:gsLst>
            <a:gs pos="0">
              <a:srgbClr val="333399">
                <a:hueOff val="0"/>
                <a:satOff val="0"/>
                <a:lumOff val="0"/>
                <a:alphaOff val="0"/>
                <a:shade val="51000"/>
                <a:satMod val="130000"/>
              </a:srgbClr>
            </a:gs>
            <a:gs pos="80000">
              <a:srgbClr val="333399">
                <a:hueOff val="0"/>
                <a:satOff val="0"/>
                <a:lumOff val="0"/>
                <a:alphaOff val="0"/>
                <a:shade val="93000"/>
                <a:satMod val="130000"/>
              </a:srgbClr>
            </a:gs>
            <a:gs pos="100000">
              <a:srgbClr val="333399">
                <a:hueOff val="0"/>
                <a:satOff val="0"/>
                <a:lumOff val="0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hemeClr val="lt1"/>
        </a:lnRef>
        <a:fillRef idx="3">
          <a:schemeClr val="accent2"/>
        </a:fillRef>
        <a:effectRef idx="2">
          <a:scrgbClr r="0" g="0" b="0"/>
        </a:effectRef>
        <a:fontRef idx="minor">
          <a:schemeClr val="lt1"/>
        </a:fontRef>
      </dsp:style>
      <dsp:txBody>
        <a:bodyPr lIns="25400" tIns="25400" rIns="25400" bIns="2540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b="1" dirty="0">
              <a:solidFill>
                <a:srgbClr val="FFFFFF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rPr>
            <a:t>正数</a:t>
          </a:r>
        </a:p>
      </dsp:txBody>
      <dsp:txXfrm>
        <a:off x="314978" y="229911"/>
        <a:ext cx="1895250" cy="189525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art3">
  <dgm:title val=""/>
  <dgm:desc val=""/>
  <dgm:catLst>
    <dgm:cat type="relationship" pri="27000"/>
    <dgm:cat type="cycle" pri="8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ar" val="1"/>
      <dgm:param type="vertAlign" val="mid"/>
      <dgm:param type="horzAlign" val="ctr"/>
    </dgm:alg>
    <dgm:presOf/>
    <dgm:shape xmlns:r="http://schemas.openxmlformats.org/officeDocument/2006/relationships" r:blip="">
      <dgm:adjLst/>
    </dgm:shape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wedge1Tx" refType="w" fact="0.205"/>
          <dgm:constr type="t" for="ch" forName="wedge1Tx" refType="h" fact="0.205"/>
          <dgm:constr type="w" for="ch" forName="wedge1Tx" refType="w" fact="0.59"/>
          <dgm:constr type="h" for="ch" forName="wedge1Tx" refType="h" fact="0.59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wedge1Tx" refType="w" fact="0.52"/>
          <dgm:constr type="t" for="ch" forName="wedge1Tx" refType="h" fact="0.205"/>
          <dgm:constr type="w" for="ch" forName="wedge1Tx" refType="w" fact="0.295"/>
          <dgm:constr type="h" for="ch" forName="wedge1Tx" refType="h" fact="0.59"/>
          <dgm:constr type="l" for="ch" forName="wedge2" refType="w" fact="0.08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wedge2Tx" refType="w" fact="0.2"/>
          <dgm:constr type="t" for="ch" forName="wedge2Tx" refType="h" fact="0.205"/>
          <dgm:constr type="w" for="ch" forName="wedge2Tx" refType="w" fact="0.295"/>
          <dgm:constr type="h" for="ch" forName="wedge2Tx" refType="h" fact="0.59"/>
          <dgm:constr type="primFontSz" for="ch" ptType="node" op="equ"/>
        </dgm:constrLst>
      </dgm:if>
      <dgm:if name="Name3" axis="ch" ptType="node" func="cnt" op="equ" val="3">
        <dgm:choose name="Name4">
          <dgm:if name="Name5" func="var" arg="dir" op="equ" val="norm">
            <dgm:constrLst>
              <dgm:constr type="l" for="ch" forName="wedge1" refType="w" fact="0.1233"/>
              <dgm:constr type="t" for="ch" forName="wedge1" refType="w" fact="0.055"/>
              <dgm:constr type="w" for="ch" forName="wedge1" refType="w" fact="0.84"/>
              <dgm:constr type="h" for="ch" forName="wedge1" refType="h" fact="0.84"/>
              <dgm:constr type="l" for="ch" forName="wedge1Tx" refType="w" fact="0.58"/>
              <dgm:constr type="t" for="ch" forName="wedge1Tx" refType="h" fact="0.21"/>
              <dgm:constr type="w" for="ch" forName="wedge1Tx" refType="w" fact="0.285"/>
              <dgm:constr type="h" for="ch" forName="wedge1Tx" refType="h" fact="0.2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31"/>
              <dgm:constr type="t" for="ch" forName="wedge2Tx" refType="h" fact="0.61"/>
              <dgm:constr type="w" for="ch" forName="wedge2Tx" refType="w" fact="0.38"/>
              <dgm:constr type="h" for="ch" forName="wedge2Tx" refType="h" fact="0.26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17"/>
              <dgm:constr type="t" for="ch" forName="wedge3Tx" refType="h" fact="0.245"/>
              <dgm:constr type="w" for="ch" forName="wedge3Tx" refType="w" fact="0.285"/>
              <dgm:constr type="h" for="ch" forName="wedge3Tx" refType="h" fact="0.28"/>
              <dgm:constr type="primFontSz" for="ch" ptType="node" op="equ"/>
            </dgm:constrLst>
          </dgm:if>
          <dgm:else name="Name6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45"/>
              <dgm:constr type="t" for="ch" forName="wedge1Tx" refType="h" fact="0.245"/>
              <dgm:constr type="w" for="ch" forName="wedge1Tx" refType="w" fact="0.285"/>
              <dgm:constr type="h" for="ch" forName="wedge1Tx" refType="h" fact="0.2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31"/>
              <dgm:constr type="t" for="ch" forName="wedge2Tx" refType="h" fact="0.61"/>
              <dgm:constr type="w" for="ch" forName="wedge2Tx" refType="w" fact="0.38"/>
              <dgm:constr type="h" for="ch" forName="wedge2Tx" refType="h" fact="0.26"/>
              <dgm:constr type="l" for="ch" forName="wedge3" refType="w" fact="0.0367"/>
              <dgm:constr type="t" for="ch" forName="wedge3" refType="w" fact="0.055"/>
              <dgm:constr type="w" for="ch" forName="wedge3" refType="w" fact="0.84"/>
              <dgm:constr type="h" for="ch" forName="wedge3" refType="h" fact="0.84"/>
              <dgm:constr type="l" for="ch" forName="wedge3Tx" refType="w" fact="0.14"/>
              <dgm:constr type="t" for="ch" forName="wedge3Tx" refType="h" fact="0.21"/>
              <dgm:constr type="w" for="ch" forName="wedge3Tx" refType="w" fact="0.285"/>
              <dgm:constr type="h" for="ch" forName="wedge3Tx" refType="h" fact="0.28"/>
              <dgm:constr type="primFontSz" for="ch" ptType="node" op="equ"/>
            </dgm:constrLst>
          </dgm:else>
        </dgm:choose>
      </dgm:if>
      <dgm:if name="Name7" axis="ch" ptType="node" func="cnt" op="equ" val="4">
        <dgm:choose name="Name8">
          <dgm:if name="Name9" func="var" arg="dir" op="equ" val="norm">
            <dgm:constrLst>
              <dgm:constr type="l" for="ch" forName="wedge1" refType="w" fact="0.1154"/>
              <dgm:constr type="t" for="ch" forName="wedge1" refType="w" fact="0.0446"/>
              <dgm:constr type="w" for="ch" forName="wedge1" refType="w" fact="0.84"/>
              <dgm:constr type="h" for="ch" forName="wedge1" refType="h" fact="0.84"/>
              <dgm:constr type="l" for="ch" forName="wedge1Tx" refType="w" fact="0.545"/>
              <dgm:constr type="t" for="ch" forName="wedge1Tx" refType="h" fact="0.2"/>
              <dgm:constr type="w" for="ch" forName="wedge1Tx" refType="w" fact="0.31"/>
              <dgm:constr type="h" for="ch" forName="wedge1Tx" refType="h" fact="0.2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515"/>
              <dgm:constr type="t" for="ch" forName="wedge2Tx" refType="h" fact="0.515"/>
              <dgm:constr type="w" for="ch" forName="wedge2Tx" refType="w" fact="0.31"/>
              <dgm:constr type="h" for="ch" forName="wedge2Tx" refType="h" fact="0.2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175"/>
              <dgm:constr type="t" for="ch" forName="wedge3Tx" refType="h" fact="0.515"/>
              <dgm:constr type="w" for="ch" forName="wedge3Tx" refType="w" fact="0.31"/>
              <dgm:constr type="h" for="ch" forName="wedge3Tx" refType="h" fact="0.25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175"/>
              <dgm:constr type="t" for="ch" forName="wedge4Tx" refType="h" fact="0.235"/>
              <dgm:constr type="w" for="ch" forName="wedge4Tx" refType="w" fact="0.31"/>
              <dgm:constr type="h" for="ch" forName="wedge4Tx" refType="h" fact="0.25"/>
              <dgm:constr type="primFontSz" for="ch" ptType="node" op="equ"/>
            </dgm:constrLst>
          </dgm:if>
          <dgm:else name="Name10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15"/>
              <dgm:constr type="t" for="ch" forName="wedge1Tx" refType="h" fact="0.235"/>
              <dgm:constr type="w" for="ch" forName="wedge1Tx" refType="w" fact="0.31"/>
              <dgm:constr type="h" for="ch" forName="wedge1Tx" refType="h" fact="0.2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515"/>
              <dgm:constr type="t" for="ch" forName="wedge2Tx" refType="h" fact="0.515"/>
              <dgm:constr type="w" for="ch" forName="wedge2Tx" refType="w" fact="0.31"/>
              <dgm:constr type="h" for="ch" forName="wedge2Tx" refType="h" fact="0.2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175"/>
              <dgm:constr type="t" for="ch" forName="wedge3Tx" refType="h" fact="0.515"/>
              <dgm:constr type="w" for="ch" forName="wedge3Tx" refType="w" fact="0.31"/>
              <dgm:constr type="h" for="ch" forName="wedge3Tx" refType="h" fact="0.25"/>
              <dgm:constr type="l" for="ch" forName="wedge4" refType="w" fact="0.0446"/>
              <dgm:constr type="t" for="ch" forName="wedge4" refType="h" fact="0.0446"/>
              <dgm:constr type="w" for="ch" forName="wedge4" refType="w" fact="0.84"/>
              <dgm:constr type="h" for="ch" forName="wedge4" refType="h" fact="0.84"/>
              <dgm:constr type="l" for="ch" forName="wedge4Tx" refType="w" fact="0.145"/>
              <dgm:constr type="t" for="ch" forName="wedge4Tx" refType="h" fact="0.2"/>
              <dgm:constr type="w" for="ch" forName="wedge4Tx" refType="w" fact="0.31"/>
              <dgm:constr type="h" for="ch" forName="wedge4Tx" refType="h" fact="0.25"/>
              <dgm:constr type="primFontSz" for="ch" ptType="node" op="equ"/>
            </dgm:constrLst>
          </dgm:else>
        </dgm:choose>
      </dgm:if>
      <dgm:if name="Name11" axis="ch" ptType="node" func="cnt" op="equ" val="5">
        <dgm:choose name="Name12">
          <dgm:if name="Name13" func="var" arg="dir" op="equ" val="norm">
            <dgm:constrLst>
              <dgm:constr type="l" for="ch" forName="wedge1" refType="w" fact="0.1094"/>
              <dgm:constr type="t" for="ch" forName="wedge1" refType="w" fact="0.0395"/>
              <dgm:constr type="w" for="ch" forName="wedge1" refType="w" fact="0.84"/>
              <dgm:constr type="h" for="ch" forName="wedge1" refType="h" fact="0.84"/>
              <dgm:constr type="l" for="ch" forName="wedge1Tx" refType="w" fact="0.54"/>
              <dgm:constr type="t" for="ch" forName="wedge1Tx" refType="h" fact="0.165"/>
              <dgm:constr type="w" for="ch" forName="wedge1Tx" refType="w" fact="0.285"/>
              <dgm:constr type="h" for="ch" forName="wedge1Tx" refType="h" fact="0.19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29"/>
              <dgm:constr type="t" for="ch" forName="wedge2Tx" refType="h" fact="0.46"/>
              <dgm:constr type="w" for="ch" forName="wedge2Tx" refType="w" fact="0.25"/>
              <dgm:constr type="h" for="ch" forName="wedge2Tx" refType="h" fact="0.211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35"/>
              <dgm:constr type="t" for="ch" forName="wedge3Tx" refType="h" fact="0.71"/>
              <dgm:constr type="w" for="ch" forName="wedge3Tx" refType="w" fact="0.3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12"/>
              <dgm:constr type="t" for="ch" forName="wedge4Tx" refType="h" fact="0.46"/>
              <dgm:constr type="w" for="ch" forName="wedge4Tx" refType="w" fact="0.25"/>
              <dgm:constr type="h" for="ch" forName="wedge4Tx" refType="h" fact="0.211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2025"/>
              <dgm:constr type="t" for="ch" forName="wedge5Tx" refType="h" fact="0.208"/>
              <dgm:constr type="w" for="ch" forName="wedge5Tx" refType="w" fact="0.285"/>
              <dgm:constr type="h" for="ch" forName="wedge5Tx" refType="h" fact="0.195"/>
              <dgm:constr type="primFontSz" for="ch" ptType="node" op="equ"/>
            </dgm:constrLst>
          </dgm:if>
          <dgm:else name="Name14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1"/>
              <dgm:constr type="t" for="ch" forName="wedge1Tx" refType="h" fact="0.208"/>
              <dgm:constr type="w" for="ch" forName="wedge1Tx" refType="w" fact="0.285"/>
              <dgm:constr type="h" for="ch" forName="wedge1Tx" refType="h" fact="0.19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29"/>
              <dgm:constr type="t" for="ch" forName="wedge2Tx" refType="h" fact="0.46"/>
              <dgm:constr type="w" for="ch" forName="wedge2Tx" refType="w" fact="0.25"/>
              <dgm:constr type="h" for="ch" forName="wedge2Tx" refType="h" fact="0.211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35"/>
              <dgm:constr type="t" for="ch" forName="wedge3Tx" refType="h" fact="0.71"/>
              <dgm:constr type="w" for="ch" forName="wedge3Tx" refType="w" fact="0.3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12"/>
              <dgm:constr type="t" for="ch" forName="wedge4Tx" refType="h" fact="0.46"/>
              <dgm:constr type="w" for="ch" forName="wedge4Tx" refType="w" fact="0.25"/>
              <dgm:constr type="h" for="ch" forName="wedge4Tx" refType="h" fact="0.211"/>
              <dgm:constr type="l" for="ch" forName="wedge5" refType="w" fact="0.0506"/>
              <dgm:constr type="t" for="ch" forName="wedge5" refType="h" fact="0.0395"/>
              <dgm:constr type="w" for="ch" forName="wedge5" refType="w" fact="0.84"/>
              <dgm:constr type="h" for="ch" forName="wedge5" refType="h" fact="0.84"/>
              <dgm:constr type="l" for="ch" forName="wedge5Tx" refType="w" fact="0.18"/>
              <dgm:constr type="t" for="ch" forName="wedge5Tx" refType="h" fact="0.165"/>
              <dgm:constr type="w" for="ch" forName="wedge5Tx" refType="w" fact="0.285"/>
              <dgm:constr type="h" for="ch" forName="wedge5Tx" refType="h" fact="0.195"/>
              <dgm:constr type="primFontSz" for="ch" ptType="node" op="equ"/>
            </dgm:constrLst>
          </dgm:else>
        </dgm:choose>
      </dgm:if>
      <dgm:if name="Name15" axis="ch" ptType="node" func="cnt" op="equ" val="6">
        <dgm:choose name="Name16">
          <dgm:if name="Name17" func="var" arg="dir" op="equ" val="norm">
            <dgm:constrLst>
              <dgm:constr type="l" for="ch" forName="wedge1" refType="w" fact="0.105"/>
              <dgm:constr type="t" for="ch" forName="wedge1" refType="w" fact="0.0367"/>
              <dgm:constr type="w" for="ch" forName="wedge1" refType="w" fact="0.84"/>
              <dgm:constr type="h" for="ch" forName="wedge1" refType="h" fact="0.84"/>
              <dgm:constr type="l" for="ch" forName="wedge1Tx" refType="w" fact="0.534"/>
              <dgm:constr type="t" for="ch" forName="wedge1Tx" refType="h" fact="0.1267"/>
              <dgm:constr type="w" for="ch" forName="wedge1Tx" refType="w" fact="0.245"/>
              <dgm:constr type="h" for="ch" forName="wedge1Tx" refType="h" fact="0.1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415"/>
              <dgm:constr type="w" for="ch" forName="wedge2Tx" refType="w" fact="0.254"/>
              <dgm:constr type="h" for="ch" forName="wedge2Tx" refType="h" fact="0.17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509"/>
              <dgm:constr type="t" for="ch" forName="wedge3Tx" refType="h" fact="0.65"/>
              <dgm:constr type="w" for="ch" forName="wedge3Tx" refType="w" fact="0.245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246"/>
              <dgm:constr type="t" for="ch" forName="wedge4Tx" refType="h" fact="0.65"/>
              <dgm:constr type="w" for="ch" forName="wedge4Tx" refType="w" fact="0.245"/>
              <dgm:constr type="h" for="ch" forName="wedge4Tx" refType="h" fact="0.18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093"/>
              <dgm:constr type="t" for="ch" forName="wedge5Tx" refType="h" fact="0.415"/>
              <dgm:constr type="w" for="ch" forName="wedge5Tx" refType="w" fact="0.254"/>
              <dgm:constr type="h" for="ch" forName="wedge5Tx" refType="h" fact="0.17"/>
              <dgm:constr type="l" for="ch" forName="wedge6" refType="w" fact="0.08"/>
              <dgm:constr type="t" for="ch" forName="wedge6" refType="h" fact="0.08"/>
              <dgm:constr type="w" for="ch" forName="wedge6" refType="w" fact="0.84"/>
              <dgm:constr type="h" for="ch" forName="wedge6" refType="h" fact="0.84"/>
              <dgm:constr type="l" for="ch" forName="wedge6Tx" refType="w" fact="0.246"/>
              <dgm:constr type="t" for="ch" forName="wedge6Tx" refType="h" fact="0.17"/>
              <dgm:constr type="w" for="ch" forName="wedge6Tx" refType="w" fact="0.245"/>
              <dgm:constr type="h" for="ch" forName="wedge6Tx" refType="h" fact="0.18"/>
              <dgm:constr type="primFontSz" for="ch" ptType="node" op="equ"/>
            </dgm:constrLst>
          </dgm:if>
          <dgm:else name="Name18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09"/>
              <dgm:constr type="t" for="ch" forName="wedge1Tx" refType="h" fact="0.17"/>
              <dgm:constr type="w" for="ch" forName="wedge1Tx" refType="w" fact="0.245"/>
              <dgm:constr type="h" for="ch" forName="wedge1Tx" refType="h" fact="0.1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415"/>
              <dgm:constr type="w" for="ch" forName="wedge2Tx" refType="w" fact="0.254"/>
              <dgm:constr type="h" for="ch" forName="wedge2Tx" refType="h" fact="0.17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509"/>
              <dgm:constr type="t" for="ch" forName="wedge3Tx" refType="h" fact="0.65"/>
              <dgm:constr type="w" for="ch" forName="wedge3Tx" refType="w" fact="0.245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246"/>
              <dgm:constr type="t" for="ch" forName="wedge4Tx" refType="h" fact="0.65"/>
              <dgm:constr type="w" for="ch" forName="wedge4Tx" refType="w" fact="0.245"/>
              <dgm:constr type="h" for="ch" forName="wedge4Tx" refType="h" fact="0.18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093"/>
              <dgm:constr type="t" for="ch" forName="wedge5Tx" refType="h" fact="0.415"/>
              <dgm:constr type="w" for="ch" forName="wedge5Tx" refType="w" fact="0.254"/>
              <dgm:constr type="h" for="ch" forName="wedge5Tx" refType="h" fact="0.17"/>
              <dgm:constr type="l" for="ch" forName="wedge6" refType="w" fact="0.055"/>
              <dgm:constr type="t" for="ch" forName="wedge6" refType="h" fact="0.0367"/>
              <dgm:constr type="w" for="ch" forName="wedge6" refType="w" fact="0.84"/>
              <dgm:constr type="h" for="ch" forName="wedge6" refType="h" fact="0.84"/>
              <dgm:constr type="l" for="ch" forName="wedge6Tx" refType="w" fact="0.221"/>
              <dgm:constr type="t" for="ch" forName="wedge6Tx" refType="h" fact="0.1267"/>
              <dgm:constr type="w" for="ch" forName="wedge6Tx" refType="w" fact="0.245"/>
              <dgm:constr type="h" for="ch" forName="wedge6Tx" refType="h" fact="0.18"/>
              <dgm:constr type="primFontSz" for="ch" ptType="node" op="equ"/>
            </dgm:constrLst>
          </dgm:else>
        </dgm:choose>
      </dgm:if>
      <dgm:else name="Name19">
        <dgm:choose name="Name20">
          <dgm:if name="Name21" func="var" arg="dir" op="equ" val="norm">
            <dgm:constrLst>
              <dgm:constr type="l" for="ch" forName="wedge1" refType="w" fact="0.1017"/>
              <dgm:constr type="t" for="ch" forName="wedge1" refType="w" fact="0.035"/>
              <dgm:constr type="w" for="ch" forName="wedge1" refType="w" fact="0.84"/>
              <dgm:constr type="h" for="ch" forName="wedge1" refType="h" fact="0.84"/>
              <dgm:constr type="l" for="ch" forName="wedge1Tx" refType="w" fact="0.53"/>
              <dgm:constr type="t" for="ch" forName="wedge1Tx" refType="h" fact="0.115"/>
              <dgm:constr type="w" for="ch" forName="wedge1Tx" refType="w" fact="0.23"/>
              <dgm:constr type="h" for="ch" forName="wedge1Tx" refType="h" fact="0.14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38"/>
              <dgm:constr type="w" for="ch" forName="wedge2Tx" refType="w" fact="0.244"/>
              <dgm:constr type="h" for="ch" forName="wedge2Tx" refType="h" fact="0.15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62"/>
              <dgm:constr type="t" for="ch" forName="wedge3Tx" refType="h" fact="0.58"/>
              <dgm:constr type="w" for="ch" forName="wedge3Tx" refType="w" fact="0.22"/>
              <dgm:constr type="h" for="ch" forName="wedge3Tx" refType="h" fact="0.16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3875"/>
              <dgm:constr type="t" for="ch" forName="wedge4Tx" refType="h" fact="0.74"/>
              <dgm:constr type="w" for="ch" forName="wedge4Tx" refType="w" fact="0.225"/>
              <dgm:constr type="h" for="ch" forName="wedge4Tx" refType="h" fact="0.16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16"/>
              <dgm:constr type="t" for="ch" forName="wedge5Tx" refType="h" fact="0.58"/>
              <dgm:constr type="w" for="ch" forName="wedge5Tx" refType="w" fact="0.22"/>
              <dgm:constr type="h" for="ch" forName="wedge5Tx" refType="h" fact="0.16"/>
              <dgm:constr type="l" for="ch" forName="wedge6" refType="w" fact="0.08"/>
              <dgm:constr type="t" for="ch" forName="wedge6" refType="h" fact="0.08"/>
              <dgm:constr type="w" for="ch" forName="wedge6" refType="w" fact="0.84"/>
              <dgm:constr type="h" for="ch" forName="wedge6" refType="h" fact="0.84"/>
              <dgm:constr type="l" for="ch" forName="wedge6Tx" refType="w" fact="0.101"/>
              <dgm:constr type="t" for="ch" forName="wedge6Tx" refType="h" fact="0.38"/>
              <dgm:constr type="w" for="ch" forName="wedge6Tx" refType="w" fact="0.244"/>
              <dgm:constr type="h" for="ch" forName="wedge6Tx" refType="h" fact="0.155"/>
              <dgm:constr type="l" for="ch" forName="wedge7" refType="w" fact="0.08"/>
              <dgm:constr type="t" for="ch" forName="wedge7" refType="h" fact="0.08"/>
              <dgm:constr type="w" for="ch" forName="wedge7" refType="w" fact="0.84"/>
              <dgm:constr type="h" for="ch" forName="wedge7" refType="h" fact="0.84"/>
              <dgm:constr type="l" for="ch" forName="wedge7Tx" refType="w" fact="0.262"/>
              <dgm:constr type="t" for="ch" forName="wedge7Tx" refType="h" fact="0.16"/>
              <dgm:constr type="w" for="ch" forName="wedge7Tx" refType="w" fact="0.23"/>
              <dgm:constr type="h" for="ch" forName="wedge7Tx" refType="h" fact="0.145"/>
              <dgm:constr type="primFontSz" for="ch" ptType="node" op="equ"/>
            </dgm:constrLst>
          </dgm:if>
          <dgm:else name="Name22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08"/>
              <dgm:constr type="t" for="ch" forName="wedge1Tx" refType="h" fact="0.16"/>
              <dgm:constr type="w" for="ch" forName="wedge1Tx" refType="w" fact="0.23"/>
              <dgm:constr type="h" for="ch" forName="wedge1Tx" refType="h" fact="0.14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38"/>
              <dgm:constr type="w" for="ch" forName="wedge2Tx" refType="w" fact="0.244"/>
              <dgm:constr type="h" for="ch" forName="wedge2Tx" refType="h" fact="0.15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62"/>
              <dgm:constr type="t" for="ch" forName="wedge3Tx" refType="h" fact="0.58"/>
              <dgm:constr type="w" for="ch" forName="wedge3Tx" refType="w" fact="0.22"/>
              <dgm:constr type="h" for="ch" forName="wedge3Tx" refType="h" fact="0.16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3875"/>
              <dgm:constr type="t" for="ch" forName="wedge4Tx" refType="h" fact="0.74"/>
              <dgm:constr type="w" for="ch" forName="wedge4Tx" refType="w" fact="0.225"/>
              <dgm:constr type="h" for="ch" forName="wedge4Tx" refType="h" fact="0.16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16"/>
              <dgm:constr type="t" for="ch" forName="wedge5Tx" refType="h" fact="0.58"/>
              <dgm:constr type="w" for="ch" forName="wedge5Tx" refType="w" fact="0.22"/>
              <dgm:constr type="h" for="ch" forName="wedge5Tx" refType="h" fact="0.16"/>
              <dgm:constr type="l" for="ch" forName="wedge6" refType="w" fact="0.08"/>
              <dgm:constr type="t" for="ch" forName="wedge6" refType="h" fact="0.08"/>
              <dgm:constr type="w" for="ch" forName="wedge6" refType="w" fact="0.84"/>
              <dgm:constr type="h" for="ch" forName="wedge6" refType="h" fact="0.84"/>
              <dgm:constr type="l" for="ch" forName="wedge6Tx" refType="w" fact="0.101"/>
              <dgm:constr type="t" for="ch" forName="wedge6Tx" refType="h" fact="0.38"/>
              <dgm:constr type="w" for="ch" forName="wedge6Tx" refType="w" fact="0.244"/>
              <dgm:constr type="h" for="ch" forName="wedge6Tx" refType="h" fact="0.155"/>
              <dgm:constr type="l" for="ch" forName="wedge7" refType="w" fact="0.0583"/>
              <dgm:constr type="t" for="ch" forName="wedge7" refType="h" fact="0.035"/>
              <dgm:constr type="w" for="ch" forName="wedge7" refType="w" fact="0.84"/>
              <dgm:constr type="h" for="ch" forName="wedge7" refType="h" fact="0.84"/>
              <dgm:constr type="l" for="ch" forName="wedge7Tx" refType="w" fact="0.2403"/>
              <dgm:constr type="t" for="ch" forName="wedge7Tx" refType="h" fact="0.115"/>
              <dgm:constr type="w" for="ch" forName="wedge7Tx" refType="w" fact="0.23"/>
              <dgm:constr type="h" for="ch" forName="wedge7Tx" refType="h" fact="0.145"/>
              <dgm:constr type="primFontSz" for="ch" ptType="node" op="equ"/>
            </dgm:constrLst>
          </dgm:else>
        </dgm:choose>
      </dgm:else>
    </dgm:choose>
    <dgm:ruleLst/>
    <dgm:choose name="Name23">
      <dgm:if name="Name24" axis="ch" ptType="node" func="cnt" op="gte" val="1">
        <dgm:layoutNode name="wedge1">
          <dgm:alg type="sp"/>
          <dgm:choose name="Name25">
            <dgm:if name="Name26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27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28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29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30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31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32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33">
            <dgm:if name="Name34" func="var" arg="dir" op="equ" val="norm">
              <dgm:presOf axis="ch desOrSelf" ptType="node node" st="1 1" cnt="1 0"/>
            </dgm:if>
            <dgm:else name="Name35">
              <dgm:choose name="Name36">
                <dgm:if name="Name37" axis="ch" ptType="node" func="cnt" op="equ" val="1">
                  <dgm:presOf axis="ch desOrSelf" ptType="node node" st="1 1" cnt="1 0"/>
                </dgm:if>
                <dgm:if name="Name38" axis="ch" ptType="node" func="cnt" op="equ" val="2">
                  <dgm:presOf axis="ch desOrSelf" ptType="node node" st="2 1" cnt="1 0"/>
                </dgm:if>
                <dgm:if name="Name39" axis="ch" ptType="node" func="cnt" op="equ" val="3">
                  <dgm:presOf axis="ch desOrSelf" ptType="node node" st="3 1" cnt="1 0"/>
                </dgm:if>
                <dgm:if name="Name40" axis="ch" ptType="node" func="cnt" op="equ" val="4">
                  <dgm:presOf axis="ch desOrSelf" ptType="node node" st="4 1" cnt="1 0"/>
                </dgm:if>
                <dgm:if name="Name41" axis="ch" ptType="node" func="cnt" op="equ" val="5">
                  <dgm:presOf axis="ch desOrSelf" ptType="node node" st="5 1" cnt="1 0"/>
                </dgm:if>
                <dgm:if name="Name42" axis="ch" ptType="node" func="cnt" op="equ" val="6">
                  <dgm:presOf axis="ch desOrSelf" ptType="node node" st="6 1" cnt="1 0"/>
                </dgm:if>
                <dgm:else name="Name43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44">
            <dgm:if name="Name45" func="var" arg="dir" op="equ" val="norm">
              <dgm:presOf axis="ch desOrSelf" ptType="node node" st="1 1" cnt="1 0"/>
            </dgm:if>
            <dgm:else name="Name46">
              <dgm:choose name="Name47">
                <dgm:if name="Name48" axis="ch" ptType="node" func="cnt" op="equ" val="1">
                  <dgm:presOf axis="ch desOrSelf" ptType="node node" st="1 1" cnt="1 0"/>
                </dgm:if>
                <dgm:if name="Name49" axis="ch" ptType="node" func="cnt" op="equ" val="2">
                  <dgm:presOf axis="ch desOrSelf" ptType="node node" st="2 1" cnt="1 0"/>
                </dgm:if>
                <dgm:if name="Name50" axis="ch" ptType="node" func="cnt" op="equ" val="3">
                  <dgm:presOf axis="ch desOrSelf" ptType="node node" st="3 1" cnt="1 0"/>
                </dgm:if>
                <dgm:if name="Name51" axis="ch" ptType="node" func="cnt" op="equ" val="4">
                  <dgm:presOf axis="ch desOrSelf" ptType="node node" st="4 1" cnt="1 0"/>
                </dgm:if>
                <dgm:if name="Name52" axis="ch" ptType="node" func="cnt" op="equ" val="5">
                  <dgm:presOf axis="ch desOrSelf" ptType="node node" st="5 1" cnt="1 0"/>
                </dgm:if>
                <dgm:if name="Name53" axis="ch" ptType="node" func="cnt" op="equ" val="6">
                  <dgm:presOf axis="ch desOrSelf" ptType="node node" st="6 1" cnt="1 0"/>
                </dgm:if>
                <dgm:else name="Name54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55"/>
    </dgm:choose>
    <dgm:choose name="Name56">
      <dgm:if name="Name57" axis="ch" ptType="node" func="cnt" op="gte" val="2">
        <dgm:layoutNode name="wedge2">
          <dgm:alg type="sp"/>
          <dgm:choose name="Name58">
            <dgm:if name="Name59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60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61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62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63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64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65">
            <dgm:if name="Name66" func="var" arg="dir" op="equ" val="norm">
              <dgm:presOf axis="ch desOrSelf" ptType="node node" st="2 1" cnt="1 0"/>
            </dgm:if>
            <dgm:else name="Name67">
              <dgm:choose name="Name68">
                <dgm:if name="Name69" axis="ch" ptType="node" func="cnt" op="equ" val="2">
                  <dgm:presOf axis="ch desOrSelf" ptType="node node" st="1 1" cnt="1 0"/>
                </dgm:if>
                <dgm:if name="Name70" axis="ch" ptType="node" func="cnt" op="equ" val="3">
                  <dgm:presOf axis="ch desOrSelf" ptType="node node" st="2 1" cnt="1 0"/>
                </dgm:if>
                <dgm:if name="Name71" axis="ch" ptType="node" func="cnt" op="equ" val="4">
                  <dgm:presOf axis="ch desOrSelf" ptType="node node" st="3 1" cnt="1 0"/>
                </dgm:if>
                <dgm:if name="Name72" axis="ch" ptType="node" func="cnt" op="equ" val="5">
                  <dgm:presOf axis="ch desOrSelf" ptType="node node" st="4 1" cnt="1 0"/>
                </dgm:if>
                <dgm:if name="Name73" axis="ch" ptType="node" func="cnt" op="equ" val="6">
                  <dgm:presOf axis="ch desOrSelf" ptType="node node" st="5 1" cnt="1 0"/>
                </dgm:if>
                <dgm:else name="Name74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75">
            <dgm:if name="Name76" func="var" arg="dir" op="equ" val="norm">
              <dgm:presOf axis="ch desOrSelf" ptType="node node" st="2 1" cnt="1 0"/>
            </dgm:if>
            <dgm:else name="Name77">
              <dgm:choose name="Name78">
                <dgm:if name="Name79" axis="ch" ptType="node" func="cnt" op="equ" val="2">
                  <dgm:presOf axis="ch desOrSelf" ptType="node node" st="1 1" cnt="1 0"/>
                </dgm:if>
                <dgm:if name="Name80" axis="ch" ptType="node" func="cnt" op="equ" val="3">
                  <dgm:presOf axis="ch desOrSelf" ptType="node node" st="2 1" cnt="1 0"/>
                </dgm:if>
                <dgm:if name="Name81" axis="ch" ptType="node" func="cnt" op="equ" val="4">
                  <dgm:presOf axis="ch desOrSelf" ptType="node node" st="3 1" cnt="1 0"/>
                </dgm:if>
                <dgm:if name="Name82" axis="ch" ptType="node" func="cnt" op="equ" val="5">
                  <dgm:presOf axis="ch desOrSelf" ptType="node node" st="4 1" cnt="1 0"/>
                </dgm:if>
                <dgm:if name="Name83" axis="ch" ptType="node" func="cnt" op="equ" val="6">
                  <dgm:presOf axis="ch desOrSelf" ptType="node node" st="5 1" cnt="1 0"/>
                </dgm:if>
                <dgm:else name="Name84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85"/>
    </dgm:choose>
    <dgm:choose name="Name86">
      <dgm:if name="Name87" axis="ch" ptType="node" func="cnt" op="gte" val="3">
        <dgm:layoutNode name="wedge3">
          <dgm:alg type="sp"/>
          <dgm:choose name="Name88">
            <dgm:if name="Name89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90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91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92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93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94">
            <dgm:if name="Name95" func="var" arg="dir" op="equ" val="norm">
              <dgm:presOf axis="ch desOrSelf" ptType="node node" st="3 1" cnt="1 0"/>
            </dgm:if>
            <dgm:else name="Name96">
              <dgm:choose name="Name97">
                <dgm:if name="Name98" axis="ch" ptType="node" func="cnt" op="equ" val="3">
                  <dgm:presOf axis="ch desOrSelf" ptType="node node" st="1 1" cnt="1 0"/>
                </dgm:if>
                <dgm:if name="Name99" axis="ch" ptType="node" func="cnt" op="equ" val="4">
                  <dgm:presOf axis="ch desOrSelf" ptType="node node" st="2 1" cnt="1 0"/>
                </dgm:if>
                <dgm:if name="Name100" axis="ch" ptType="node" func="cnt" op="equ" val="5">
                  <dgm:presOf axis="ch desOrSelf" ptType="node node" st="3 1" cnt="1 0"/>
                </dgm:if>
                <dgm:if name="Name101" axis="ch" ptType="node" func="cnt" op="equ" val="6">
                  <dgm:presOf axis="ch desOrSelf" ptType="node node" st="4 1" cnt="1 0"/>
                </dgm:if>
                <dgm:else name="Name102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03">
            <dgm:if name="Name104" func="var" arg="dir" op="equ" val="norm">
              <dgm:presOf axis="ch desOrSelf" ptType="node node" st="3 1" cnt="1 0"/>
            </dgm:if>
            <dgm:else name="Name105">
              <dgm:choose name="Name106">
                <dgm:if name="Name107" axis="ch" ptType="node" func="cnt" op="equ" val="3">
                  <dgm:presOf axis="ch desOrSelf" ptType="node node" st="1 1" cnt="1 0"/>
                </dgm:if>
                <dgm:if name="Name108" axis="ch" ptType="node" func="cnt" op="equ" val="4">
                  <dgm:presOf axis="ch desOrSelf" ptType="node node" st="2 1" cnt="1 0"/>
                </dgm:if>
                <dgm:if name="Name109" axis="ch" ptType="node" func="cnt" op="equ" val="5">
                  <dgm:presOf axis="ch desOrSelf" ptType="node node" st="3 1" cnt="1 0"/>
                </dgm:if>
                <dgm:if name="Name110" axis="ch" ptType="node" func="cnt" op="equ" val="6">
                  <dgm:presOf axis="ch desOrSelf" ptType="node node" st="4 1" cnt="1 0"/>
                </dgm:if>
                <dgm:else name="Name111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12"/>
    </dgm:choose>
    <dgm:choose name="Name113">
      <dgm:if name="Name114" axis="ch" ptType="node" func="cnt" op="gte" val="4">
        <dgm:layoutNode name="wedge4">
          <dgm:alg type="sp"/>
          <dgm:choose name="Name115">
            <dgm:if name="Name116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17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18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19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20">
            <dgm:if name="Name121" func="var" arg="dir" op="equ" val="norm">
              <dgm:presOf axis="ch desOrSelf" ptType="node node" st="4 1" cnt="1 0"/>
            </dgm:if>
            <dgm:else name="Name122">
              <dgm:choose name="Name123">
                <dgm:if name="Name124" axis="ch" ptType="node" func="cnt" op="equ" val="4">
                  <dgm:presOf axis="ch desOrSelf" ptType="node node" st="1 1" cnt="1 0"/>
                </dgm:if>
                <dgm:if name="Name125" axis="ch" ptType="node" func="cnt" op="equ" val="5">
                  <dgm:presOf axis="ch desOrSelf" ptType="node node" st="2 1" cnt="1 0"/>
                </dgm:if>
                <dgm:if name="Name126" axis="ch" ptType="node" func="cnt" op="equ" val="6">
                  <dgm:presOf axis="ch desOrSelf" ptType="node node" st="3 1" cnt="1 0"/>
                </dgm:if>
                <dgm:else name="Name127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28">
            <dgm:if name="Name129" func="var" arg="dir" op="equ" val="norm">
              <dgm:presOf axis="ch desOrSelf" ptType="node node" st="4 1" cnt="1 0"/>
            </dgm:if>
            <dgm:else name="Name130">
              <dgm:choose name="Name131">
                <dgm:if name="Name132" axis="ch" ptType="node" func="cnt" op="equ" val="4">
                  <dgm:presOf axis="ch desOrSelf" ptType="node node" st="1 1" cnt="1 0"/>
                </dgm:if>
                <dgm:if name="Name133" axis="ch" ptType="node" func="cnt" op="equ" val="5">
                  <dgm:presOf axis="ch desOrSelf" ptType="node node" st="2 1" cnt="1 0"/>
                </dgm:if>
                <dgm:if name="Name134" axis="ch" ptType="node" func="cnt" op="equ" val="6">
                  <dgm:presOf axis="ch desOrSelf" ptType="node node" st="3 1" cnt="1 0"/>
                </dgm:if>
                <dgm:else name="Name135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36"/>
    </dgm:choose>
    <dgm:choose name="Name137">
      <dgm:if name="Name138" axis="ch" ptType="node" func="cnt" op="gte" val="5">
        <dgm:layoutNode name="wedge5">
          <dgm:alg type="sp"/>
          <dgm:choose name="Name139">
            <dgm:if name="Name140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41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42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43">
            <dgm:if name="Name144" func="var" arg="dir" op="equ" val="norm">
              <dgm:presOf axis="ch desOrSelf" ptType="node node" st="5 1" cnt="1 0"/>
            </dgm:if>
            <dgm:else name="Name145">
              <dgm:choose name="Name146">
                <dgm:if name="Name147" axis="ch" ptType="node" func="cnt" op="equ" val="5">
                  <dgm:presOf axis="ch desOrSelf" ptType="node node" st="1 1" cnt="1 0"/>
                </dgm:if>
                <dgm:if name="Name148" axis="ch" ptType="node" func="cnt" op="equ" val="6">
                  <dgm:presOf axis="ch desOrSelf" ptType="node node" st="2 1" cnt="1 0"/>
                </dgm:if>
                <dgm:else name="Name149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0">
            <dgm:if name="Name151" func="var" arg="dir" op="equ" val="norm">
              <dgm:presOf axis="ch desOrSelf" ptType="node node" st="5 1" cnt="1 0"/>
            </dgm:if>
            <dgm:else name="Name152">
              <dgm:choose name="Name153">
                <dgm:if name="Name154" axis="ch" ptType="node" func="cnt" op="equ" val="5">
                  <dgm:presOf axis="ch desOrSelf" ptType="node node" st="1 1" cnt="1 0"/>
                </dgm:if>
                <dgm:if name="Name155" axis="ch" ptType="node" func="cnt" op="equ" val="6">
                  <dgm:presOf axis="ch desOrSelf" ptType="node node" st="2 1" cnt="1 0"/>
                </dgm:if>
                <dgm:else name="Name156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57"/>
    </dgm:choose>
    <dgm:choose name="Name158">
      <dgm:if name="Name159" axis="ch" ptType="node" func="cnt" op="gte" val="6">
        <dgm:layoutNode name="wedge6">
          <dgm:alg type="sp"/>
          <dgm:choose name="Name160">
            <dgm:if name="Name161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62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63">
            <dgm:if name="Name164" func="var" arg="dir" op="equ" val="norm">
              <dgm:presOf axis="ch desOrSelf" ptType="node node" st="6 1" cnt="1 0"/>
            </dgm:if>
            <dgm:else name="Name165">
              <dgm:choose name="Name166">
                <dgm:if name="Name167" axis="ch" ptType="node" func="cnt" op="equ" val="6">
                  <dgm:presOf axis="ch desOrSelf" ptType="node node" st="1 1" cnt="1 0"/>
                </dgm:if>
                <dgm:else name="Name168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9">
            <dgm:if name="Name170" func="var" arg="dir" op="equ" val="norm">
              <dgm:presOf axis="ch desOrSelf" ptType="node node" st="6 1" cnt="1 0"/>
            </dgm:if>
            <dgm:else name="Name171">
              <dgm:choose name="Name172">
                <dgm:if name="Name173" axis="ch" ptType="node" func="cnt" op="equ" val="6">
                  <dgm:presOf axis="ch desOrSelf" ptType="node node" st="1 1" cnt="1 0"/>
                </dgm:if>
                <dgm:else name="Name174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75"/>
    </dgm:choose>
    <dgm:choose name="Name176">
      <dgm:if name="Name177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78">
            <dgm:if name="Name179" func="var" arg="dir" op="equ" val="norm">
              <dgm:presOf axis="ch desOrSelf" ptType="node node" st="7 1" cnt="1 0"/>
            </dgm:if>
            <dgm:else name="Name180">
              <dgm:presOf axis="ch desOrSelf" ptType="node node" st="1 1" cnt="1 0"/>
            </dgm:else>
          </dgm:choose>
          <dgm:constrLst/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81">
            <dgm:if name="Name182" func="var" arg="dir" op="equ" val="norm">
              <dgm:presOf axis="ch desOrSelf" ptType="node node" st="7 1" cnt="1 0"/>
            </dgm:if>
            <dgm:else name="Name183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84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文本框 22"/>
          <p:cNvSpPr txBox="1"/>
          <p:nvPr userDrawn="1"/>
        </p:nvSpPr>
        <p:spPr>
          <a:xfrm>
            <a:off x="311304" y="103521"/>
            <a:ext cx="226215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57200"/>
            <a:r>
              <a:rPr kumimoji="1" lang="zh-CN" altLang="en-US" sz="1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人教版  数学  六年级  下册</a:t>
            </a:r>
            <a:endParaRPr kumimoji="1"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28" name="直线连接符 4"/>
          <p:cNvCxnSpPr/>
          <p:nvPr userDrawn="1"/>
        </p:nvCxnSpPr>
        <p:spPr>
          <a:xfrm flipV="1">
            <a:off x="231783" y="383361"/>
            <a:ext cx="2396001" cy="0"/>
          </a:xfrm>
          <a:prstGeom prst="line">
            <a:avLst/>
          </a:prstGeom>
          <a:ln w="15875" cmpd="sng">
            <a:gradFill flip="none" rotWithShape="1">
              <a:gsLst>
                <a:gs pos="10000">
                  <a:schemeClr val="accent1">
                    <a:lumMod val="0"/>
                    <a:lumOff val="100000"/>
                  </a:schemeClr>
                </a:gs>
                <a:gs pos="65000">
                  <a:schemeClr val="accent1">
                    <a:lumMod val="100000"/>
                  </a:schemeClr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图片 6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grpSp>
        <p:nvGrpSpPr>
          <p:cNvPr id="2" name="组合 1"/>
          <p:cNvGrpSpPr/>
          <p:nvPr userDrawn="1"/>
        </p:nvGrpSpPr>
        <p:grpSpPr>
          <a:xfrm>
            <a:off x="-252536" y="9623"/>
            <a:ext cx="3240360" cy="692300"/>
            <a:chOff x="-252536" y="9623"/>
            <a:chExt cx="3240360" cy="692300"/>
          </a:xfrm>
        </p:grpSpPr>
        <p:sp>
          <p:nvSpPr>
            <p:cNvPr id="7" name="文本框 14"/>
            <p:cNvSpPr txBox="1"/>
            <p:nvPr userDrawn="1"/>
          </p:nvSpPr>
          <p:spPr>
            <a:xfrm>
              <a:off x="455780" y="9623"/>
              <a:ext cx="1847212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defTabSz="457200"/>
              <a:r>
                <a:rPr lang="zh-CN" altLang="en-US" sz="2800" b="1" dirty="0">
                  <a:solidFill>
                    <a:srgbClr val="44546A">
                      <a:lumMod val="50000"/>
                    </a:srgb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情境导入</a:t>
              </a:r>
              <a:endPara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pic>
          <p:nvPicPr>
            <p:cNvPr id="8" name="图片 7" descr="未标题-1.png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52536" y="67567"/>
              <a:ext cx="3240360" cy="634356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grpSp>
        <p:nvGrpSpPr>
          <p:cNvPr id="2" name="组合 1"/>
          <p:cNvGrpSpPr/>
          <p:nvPr userDrawn="1"/>
        </p:nvGrpSpPr>
        <p:grpSpPr>
          <a:xfrm>
            <a:off x="-252536" y="0"/>
            <a:ext cx="3274666" cy="694923"/>
            <a:chOff x="-252536" y="0"/>
            <a:chExt cx="3274666" cy="694923"/>
          </a:xfrm>
        </p:grpSpPr>
        <p:sp>
          <p:nvSpPr>
            <p:cNvPr id="11" name="文本框 14"/>
            <p:cNvSpPr txBox="1"/>
            <p:nvPr userDrawn="1"/>
          </p:nvSpPr>
          <p:spPr>
            <a:xfrm>
              <a:off x="467544" y="0"/>
              <a:ext cx="1847212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defTabSz="457200"/>
              <a:r>
                <a:rPr lang="zh-CN" altLang="en-US" sz="2800" b="1" dirty="0">
                  <a:solidFill>
                    <a:srgbClr val="44546A">
                      <a:lumMod val="50000"/>
                    </a:srgb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探究新知</a:t>
              </a:r>
              <a:endPara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pic>
          <p:nvPicPr>
            <p:cNvPr id="12" name="图片 11" descr="未标题-1.png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52536" y="53851"/>
              <a:ext cx="3274666" cy="641072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grpSp>
        <p:nvGrpSpPr>
          <p:cNvPr id="2" name="组合 1"/>
          <p:cNvGrpSpPr/>
          <p:nvPr userDrawn="1"/>
        </p:nvGrpSpPr>
        <p:grpSpPr>
          <a:xfrm>
            <a:off x="-240896" y="22840"/>
            <a:ext cx="3264092" cy="679083"/>
            <a:chOff x="-240896" y="22840"/>
            <a:chExt cx="3264092" cy="679083"/>
          </a:xfrm>
        </p:grpSpPr>
        <p:sp>
          <p:nvSpPr>
            <p:cNvPr id="9" name="文本框 14"/>
            <p:cNvSpPr txBox="1"/>
            <p:nvPr userDrawn="1"/>
          </p:nvSpPr>
          <p:spPr>
            <a:xfrm>
              <a:off x="467544" y="22840"/>
              <a:ext cx="1847212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defTabSz="457200"/>
              <a:r>
                <a:rPr lang="zh-CN" altLang="en-US" sz="2800" b="1" dirty="0">
                  <a:solidFill>
                    <a:srgbClr val="44546A">
                      <a:lumMod val="50000"/>
                    </a:srgb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课堂练习</a:t>
              </a:r>
              <a:endPara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pic>
          <p:nvPicPr>
            <p:cNvPr id="11" name="图片 10" descr="未标题-1.png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40896" y="62921"/>
              <a:ext cx="3264092" cy="639002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sp>
        <p:nvSpPr>
          <p:cNvPr id="7" name="文本框 14"/>
          <p:cNvSpPr txBox="1"/>
          <p:nvPr userDrawn="1"/>
        </p:nvSpPr>
        <p:spPr>
          <a:xfrm>
            <a:off x="452876" y="9623"/>
            <a:ext cx="1847212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defTabSz="457200"/>
            <a:r>
              <a: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课堂小结</a:t>
            </a:r>
            <a:endParaRPr lang="zh-CN" altLang="en-US" sz="2800" b="1" dirty="0">
              <a:solidFill>
                <a:srgbClr val="44546A">
                  <a:lumMod val="50000"/>
                </a:srgb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8" name="图片 7" descr="未标题-1.pn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2536" y="62921"/>
            <a:ext cx="3264091" cy="63900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UserData\Personal\Tencent Files\604574435\Image\C2C\{54FD782E-1BFD-B06D-8C65-8E8BE77C6135}.png"/>
          <p:cNvPicPr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4562" y="58742"/>
            <a:ext cx="3265200" cy="640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文本框 14"/>
          <p:cNvSpPr txBox="1"/>
          <p:nvPr userDrawn="1"/>
        </p:nvSpPr>
        <p:spPr>
          <a:xfrm>
            <a:off x="455780" y="9623"/>
            <a:ext cx="1847212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defTabSz="457200"/>
            <a:r>
              <a: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拓展延伸</a:t>
            </a:r>
            <a:endParaRPr lang="zh-CN" altLang="en-US" sz="2800" b="1" dirty="0">
              <a:solidFill>
                <a:srgbClr val="44546A">
                  <a:lumMod val="50000"/>
                </a:srgb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" name="图片 3" descr="底图2.pn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pic>
        <p:nvPicPr>
          <p:cNvPr id="10" name="图片 9" descr="七彩课堂4个字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8666" y="125859"/>
            <a:ext cx="962317" cy="377672"/>
          </a:xfrm>
          <a:prstGeom prst="rect">
            <a:avLst/>
          </a:prstGeom>
        </p:spPr>
      </p:pic>
      <p:sp>
        <p:nvSpPr>
          <p:cNvPr id="11" name="矩形 4"/>
          <p:cNvSpPr>
            <a:spLocks noChangeArrowheads="1"/>
          </p:cNvSpPr>
          <p:nvPr userDrawn="1"/>
        </p:nvSpPr>
        <p:spPr bwMode="auto">
          <a:xfrm>
            <a:off x="2142070" y="1672779"/>
            <a:ext cx="4680520" cy="1559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defTabSz="45720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2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32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从教材课后习题中选取；</a:t>
            </a:r>
            <a:endParaRPr lang="zh-CN" altLang="en-US" sz="3200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defTabSz="45720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2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32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从课时练中选取。</a:t>
            </a:r>
            <a:endParaRPr lang="zh-CN" altLang="en-US" sz="3200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" name="组合 1"/>
          <p:cNvGrpSpPr/>
          <p:nvPr userDrawn="1"/>
        </p:nvGrpSpPr>
        <p:grpSpPr>
          <a:xfrm>
            <a:off x="-252536" y="9623"/>
            <a:ext cx="3240360" cy="692300"/>
            <a:chOff x="-252536" y="9623"/>
            <a:chExt cx="3240360" cy="692300"/>
          </a:xfrm>
        </p:grpSpPr>
        <p:pic>
          <p:nvPicPr>
            <p:cNvPr id="12" name="图片 11" descr="未标题-1.png"/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52536" y="67566"/>
              <a:ext cx="3240360" cy="634357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 userDrawn="1"/>
          </p:nvSpPr>
          <p:spPr>
            <a:xfrm>
              <a:off x="452876" y="9623"/>
              <a:ext cx="1847212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defTabSz="457200"/>
              <a:r>
                <a:rPr lang="zh-CN" altLang="en-US" sz="2800" b="1" dirty="0">
                  <a:solidFill>
                    <a:srgbClr val="44546A">
                      <a:lumMod val="50000"/>
                    </a:srgb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课后作业</a:t>
              </a:r>
              <a:endPara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结束页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0" y="0"/>
            <a:ext cx="9135541" cy="51402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3" cstate="print">
            <a:alphaModFix amt="7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54618">
            <a:off x="7567239" y="494503"/>
            <a:ext cx="722742" cy="94338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>
            <a:alphaModFix amt="79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84629">
            <a:off x="7223546" y="1124885"/>
            <a:ext cx="456460" cy="595807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3.png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9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 descr="七彩课堂4个字.png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8666" y="125859"/>
            <a:ext cx="962317" cy="377672"/>
          </a:xfrm>
          <a:prstGeom prst="rect">
            <a:avLst/>
          </a:prstGeom>
        </p:spPr>
      </p:pic>
      <p:sp>
        <p:nvSpPr>
          <p:cNvPr id="24" name="TextBox 9"/>
          <p:cNvSpPr txBox="1"/>
          <p:nvPr userDrawn="1"/>
        </p:nvSpPr>
        <p:spPr>
          <a:xfrm>
            <a:off x="6228184" y="83408"/>
            <a:ext cx="15841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457200"/>
            <a:r>
              <a:rPr lang="zh-CN" altLang="en-US" sz="2000" b="1" dirty="0">
                <a:solidFill>
                  <a:srgbClr val="8064A2">
                    <a:lumMod val="75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负数</a:t>
            </a:r>
            <a:endParaRPr lang="zh-CN" altLang="en-US" sz="2000" b="1" dirty="0">
              <a:solidFill>
                <a:srgbClr val="8064A2">
                  <a:lumMod val="75000"/>
                </a:srgb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4.png"/><Relationship Id="rId1" Type="http://schemas.openxmlformats.org/officeDocument/2006/relationships/image" Target="../media/image28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.xml"/><Relationship Id="rId7" Type="http://schemas.openxmlformats.org/officeDocument/2006/relationships/image" Target="../media/image30.png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image" Target="../media/image2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32.png"/><Relationship Id="rId2" Type="http://schemas.openxmlformats.org/officeDocument/2006/relationships/image" Target="../media/image36.jpeg"/><Relationship Id="rId1" Type="http://schemas.openxmlformats.org/officeDocument/2006/relationships/image" Target="../media/image35.jpe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microsoft.com/office/2007/relationships/hdphoto" Target="../media/image17.wdp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hyperlink" Target="&#22825;&#27668;&#39044;&#25253;.mp4" TargetMode="Externa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2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32.png"/><Relationship Id="rId2" Type="http://schemas.microsoft.com/office/2007/relationships/hdphoto" Target="../media/image38.wdp"/><Relationship Id="rId1" Type="http://schemas.openxmlformats.org/officeDocument/2006/relationships/image" Target="../media/image37.png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.xml"/><Relationship Id="rId8" Type="http://schemas.openxmlformats.org/officeDocument/2006/relationships/tags" Target="../tags/tag10.xml"/><Relationship Id="rId7" Type="http://schemas.openxmlformats.org/officeDocument/2006/relationships/tags" Target="../tags/tag9.xml"/><Relationship Id="rId6" Type="http://schemas.openxmlformats.org/officeDocument/2006/relationships/tags" Target="../tags/tag8.xml"/><Relationship Id="rId5" Type="http://schemas.openxmlformats.org/officeDocument/2006/relationships/tags" Target="../tags/tag7.xml"/><Relationship Id="rId4" Type="http://schemas.openxmlformats.org/officeDocument/2006/relationships/tags" Target="../tags/tag6.xml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tags" Target="../tags/tag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2.png"/><Relationship Id="rId1" Type="http://schemas.openxmlformats.org/officeDocument/2006/relationships/image" Target="../media/image21.jpe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24.png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image" Target="../media/image2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5.png"/><Relationship Id="rId1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067944" y="563637"/>
            <a:ext cx="3491880" cy="4241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2627784" y="1864796"/>
            <a:ext cx="4001737" cy="992579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 defTabSz="457200"/>
            <a:r>
              <a:rPr lang="zh-CN" altLang="en-US" sz="6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负数的认识</a:t>
            </a:r>
            <a:endParaRPr lang="zh-CN" altLang="en-US" sz="60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12693" y="519703"/>
            <a:ext cx="1167627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defTabSz="457200"/>
            <a:r>
              <a:rPr lang="zh-CN" altLang="en-US" sz="4000" b="1" dirty="0">
                <a:solidFill>
                  <a:srgbClr val="0050AA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负数</a:t>
            </a:r>
            <a:endParaRPr lang="zh-CN" altLang="en-US" sz="4000" b="1" dirty="0">
              <a:solidFill>
                <a:srgbClr val="0050AA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5" name="组合 26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7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457200"/>
              <a:r>
                <a:rPr kumimoji="1" lang="en-US" altLang="zh-CN" sz="3500" b="1" dirty="0">
                  <a:solidFill>
                    <a:srgbClr val="0050AA"/>
                  </a:solidFill>
                  <a:latin typeface="等线 Light" panose="02010600030101010101" charset="-122"/>
                  <a:ea typeface="+mj-ea"/>
                </a:rPr>
                <a:t>1</a:t>
              </a:r>
              <a:endParaRPr kumimoji="1" lang="zh-CN" altLang="en-US" sz="3500" b="1" dirty="0">
                <a:solidFill>
                  <a:srgbClr val="0050AA"/>
                </a:solidFill>
                <a:latin typeface="等线 Light" panose="02010600030101010101" charset="-122"/>
                <a:ea typeface="+mj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56"/>
          <p:cNvSpPr>
            <a:spLocks noChangeArrowheads="1"/>
          </p:cNvSpPr>
          <p:nvPr/>
        </p:nvSpPr>
        <p:spPr bwMode="auto">
          <a:xfrm>
            <a:off x="916757" y="2923901"/>
            <a:ext cx="7200800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defTabSz="685800"/>
            <a:r>
              <a:rPr lang="zh-CN" altLang="zh-CN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根据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</a:t>
            </a:r>
            <a:r>
              <a:rPr lang="zh-CN" altLang="zh-CN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图中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zh-CN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信息填写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下表</a:t>
            </a:r>
            <a:r>
              <a:rPr lang="zh-CN" altLang="zh-CN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并</a:t>
            </a:r>
            <a:r>
              <a:rPr lang="zh-CN" altLang="zh-CN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说一说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它们的含义</a:t>
            </a:r>
            <a:r>
              <a:rPr lang="zh-CN" altLang="zh-CN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 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27" name="Group 71"/>
          <p:cNvGraphicFramePr>
            <a:graphicFrameLocks noGrp="1"/>
          </p:cNvGraphicFramePr>
          <p:nvPr/>
        </p:nvGraphicFramePr>
        <p:xfrm>
          <a:off x="923138" y="3471262"/>
          <a:ext cx="6673198" cy="1188720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1344606"/>
                <a:gridCol w="1170219"/>
                <a:gridCol w="1159818"/>
                <a:gridCol w="773684"/>
                <a:gridCol w="773685"/>
                <a:gridCol w="708619"/>
                <a:gridCol w="742567"/>
              </a:tblGrid>
              <a:tr h="37223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城市</a:t>
                      </a:r>
                      <a:endParaRPr kumimoji="0" lang="zh-CN" alt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u="none" strike="noStrike" cap="none" normalizeH="0" baseline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北京</a:t>
                      </a:r>
                      <a:endParaRPr kumimoji="0" lang="zh-CN" altLang="en-US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哈尔滨</a:t>
                      </a:r>
                      <a:endParaRPr kumimoji="0" lang="zh-CN" alt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西安</a:t>
                      </a:r>
                      <a:endParaRPr kumimoji="0" lang="zh-CN" alt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拉萨</a:t>
                      </a:r>
                      <a:endParaRPr kumimoji="0" lang="zh-CN" alt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武汉</a:t>
                      </a:r>
                      <a:endParaRPr kumimoji="0" lang="zh-CN" alt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海口</a:t>
                      </a:r>
                      <a:endParaRPr kumimoji="0" lang="zh-CN" alt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horzOverflow="overflow"/>
                </a:tc>
              </a:tr>
              <a:tr h="37223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最高</a:t>
                      </a:r>
                      <a:r>
                        <a:rPr kumimoji="0" lang="zh-CN" altLang="en-US" sz="20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气温</a:t>
                      </a:r>
                      <a:endParaRPr kumimoji="0" lang="zh-CN" alt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horzOverflow="overflow"/>
                </a:tc>
              </a:tr>
              <a:tr h="37223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最低</a:t>
                      </a:r>
                      <a:r>
                        <a:rPr kumimoji="0" lang="zh-CN" altLang="en-US" sz="20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气温</a:t>
                      </a:r>
                      <a:endParaRPr kumimoji="0" lang="zh-CN" alt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horzOverflow="overflow"/>
                </a:tc>
              </a:tr>
            </a:tbl>
          </a:graphicData>
        </a:graphic>
      </p:graphicFrame>
      <p:sp>
        <p:nvSpPr>
          <p:cNvPr id="28" name="Text Box 38"/>
          <p:cNvSpPr txBox="1">
            <a:spLocks noChangeArrowheads="1"/>
          </p:cNvSpPr>
          <p:nvPr/>
        </p:nvSpPr>
        <p:spPr bwMode="auto">
          <a:xfrm>
            <a:off x="3601118" y="4242488"/>
            <a:ext cx="916039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defTabSz="685800">
              <a:spcBef>
                <a:spcPct val="50000"/>
              </a:spcBef>
            </a:pP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</a:t>
            </a: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26℃</a:t>
            </a:r>
            <a:endParaRPr lang="en-US" altLang="zh-CN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Text Box 39"/>
          <p:cNvSpPr txBox="1">
            <a:spLocks noChangeArrowheads="1"/>
          </p:cNvSpPr>
          <p:nvPr/>
        </p:nvSpPr>
        <p:spPr bwMode="auto">
          <a:xfrm>
            <a:off x="3575966" y="3827824"/>
            <a:ext cx="941191" cy="4102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defTabSz="685800">
              <a:spcBef>
                <a:spcPct val="50000"/>
              </a:spcBef>
            </a:pP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</a:t>
            </a: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12℃</a:t>
            </a:r>
            <a:endParaRPr lang="en-US" altLang="zh-CN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 Box 40"/>
          <p:cNvSpPr txBox="1">
            <a:spLocks noChangeArrowheads="1"/>
          </p:cNvSpPr>
          <p:nvPr/>
        </p:nvSpPr>
        <p:spPr bwMode="auto">
          <a:xfrm>
            <a:off x="2573853" y="3818532"/>
            <a:ext cx="629995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defTabSz="685800">
              <a:spcBef>
                <a:spcPct val="50000"/>
              </a:spcBef>
            </a:pP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℃</a:t>
            </a:r>
            <a:endParaRPr lang="en-US" altLang="zh-CN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 Box 41"/>
          <p:cNvSpPr txBox="1">
            <a:spLocks noChangeArrowheads="1"/>
          </p:cNvSpPr>
          <p:nvPr/>
        </p:nvSpPr>
        <p:spPr bwMode="auto">
          <a:xfrm>
            <a:off x="2483769" y="4238052"/>
            <a:ext cx="720080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defTabSz="685800">
              <a:spcBef>
                <a:spcPct val="50000"/>
              </a:spcBef>
            </a:pP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</a:t>
            </a: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4℃</a:t>
            </a:r>
            <a:endParaRPr lang="en-US" altLang="zh-CN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 Box 42"/>
          <p:cNvSpPr txBox="1">
            <a:spLocks noChangeArrowheads="1"/>
          </p:cNvSpPr>
          <p:nvPr/>
        </p:nvSpPr>
        <p:spPr bwMode="auto">
          <a:xfrm>
            <a:off x="4738834" y="3827824"/>
            <a:ext cx="697262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defTabSz="685800">
              <a:spcBef>
                <a:spcPct val="50000"/>
              </a:spcBef>
            </a:pP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6℃</a:t>
            </a:r>
            <a:endParaRPr lang="en-US" altLang="zh-CN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Text Box 43"/>
          <p:cNvSpPr txBox="1">
            <a:spLocks noChangeArrowheads="1"/>
          </p:cNvSpPr>
          <p:nvPr/>
        </p:nvSpPr>
        <p:spPr bwMode="auto">
          <a:xfrm>
            <a:off x="4615902" y="4238052"/>
            <a:ext cx="786510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defTabSz="685800">
              <a:spcBef>
                <a:spcPct val="50000"/>
              </a:spcBef>
            </a:pP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-4℃</a:t>
            </a:r>
            <a:endParaRPr lang="en-US" altLang="zh-CN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Text Box 44"/>
          <p:cNvSpPr txBox="1">
            <a:spLocks noChangeArrowheads="1"/>
          </p:cNvSpPr>
          <p:nvPr/>
        </p:nvSpPr>
        <p:spPr bwMode="auto">
          <a:xfrm>
            <a:off x="5459115" y="3818532"/>
            <a:ext cx="729486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defTabSz="685800">
              <a:spcBef>
                <a:spcPct val="50000"/>
              </a:spcBef>
            </a:pP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6℃</a:t>
            </a:r>
            <a:endParaRPr lang="en-US" altLang="zh-CN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Text Box 45"/>
          <p:cNvSpPr txBox="1">
            <a:spLocks noChangeArrowheads="1"/>
          </p:cNvSpPr>
          <p:nvPr/>
        </p:nvSpPr>
        <p:spPr bwMode="auto">
          <a:xfrm>
            <a:off x="5357787" y="4259872"/>
            <a:ext cx="830813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defTabSz="685800">
              <a:spcBef>
                <a:spcPct val="50000"/>
              </a:spcBef>
            </a:pP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-6℃</a:t>
            </a:r>
            <a:endParaRPr lang="en-US" altLang="zh-CN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Text Box 46"/>
          <p:cNvSpPr txBox="1">
            <a:spLocks noChangeArrowheads="1"/>
          </p:cNvSpPr>
          <p:nvPr/>
        </p:nvSpPr>
        <p:spPr bwMode="auto">
          <a:xfrm>
            <a:off x="6195531" y="3867894"/>
            <a:ext cx="695690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defTabSz="685800">
              <a:spcBef>
                <a:spcPct val="50000"/>
              </a:spcBef>
            </a:pP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6℃</a:t>
            </a:r>
            <a:endParaRPr lang="en-US" altLang="zh-CN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Text Box 47"/>
          <p:cNvSpPr txBox="1">
            <a:spLocks noChangeArrowheads="1"/>
          </p:cNvSpPr>
          <p:nvPr/>
        </p:nvSpPr>
        <p:spPr bwMode="auto">
          <a:xfrm>
            <a:off x="6188601" y="4250580"/>
            <a:ext cx="702620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defTabSz="685800">
              <a:spcBef>
                <a:spcPct val="50000"/>
              </a:spcBef>
            </a:pP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4℃</a:t>
            </a:r>
            <a:endParaRPr lang="en-US" altLang="zh-CN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Text Box 48"/>
          <p:cNvSpPr txBox="1">
            <a:spLocks noChangeArrowheads="1"/>
          </p:cNvSpPr>
          <p:nvPr/>
        </p:nvSpPr>
        <p:spPr bwMode="auto">
          <a:xfrm>
            <a:off x="6891221" y="4259872"/>
            <a:ext cx="705115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defTabSz="685800">
              <a:spcBef>
                <a:spcPct val="50000"/>
              </a:spcBef>
            </a:pP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18℃</a:t>
            </a:r>
            <a:endParaRPr lang="en-US" altLang="zh-CN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Text Box 49"/>
          <p:cNvSpPr txBox="1">
            <a:spLocks noChangeArrowheads="1"/>
          </p:cNvSpPr>
          <p:nvPr/>
        </p:nvSpPr>
        <p:spPr bwMode="auto">
          <a:xfrm>
            <a:off x="6899593" y="3850470"/>
            <a:ext cx="696743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defTabSz="685800">
              <a:spcBef>
                <a:spcPct val="50000"/>
              </a:spcBef>
            </a:pP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24℃</a:t>
            </a:r>
            <a:endParaRPr lang="en-US" altLang="zh-CN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0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4222" y="381915"/>
            <a:ext cx="4485870" cy="25597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6" name="矩形标注 18"/>
          <p:cNvSpPr/>
          <p:nvPr/>
        </p:nvSpPr>
        <p:spPr bwMode="auto">
          <a:xfrm>
            <a:off x="6714550" y="1282122"/>
            <a:ext cx="2303277" cy="1639599"/>
          </a:xfrm>
          <a:prstGeom prst="wedgeRoundRectCallout">
            <a:avLst>
              <a:gd name="adj1" fmla="val -26279"/>
              <a:gd name="adj2" fmla="val 60037"/>
              <a:gd name="adj3" fmla="val 16667"/>
            </a:avLst>
          </a:prstGeom>
          <a:solidFill>
            <a:srgbClr val="FFFF00"/>
          </a:solidFill>
          <a:ln w="9525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685800">
              <a:defRPr/>
            </a:pP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说一说：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哪里平均气温最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冷，哪里最热，你是怎么判断的？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965"/>
          <p:cNvSpPr txBox="1">
            <a:spLocks noChangeArrowheads="1"/>
          </p:cNvSpPr>
          <p:nvPr/>
        </p:nvSpPr>
        <p:spPr bwMode="auto">
          <a:xfrm>
            <a:off x="4968609" y="2843628"/>
            <a:ext cx="3518363" cy="95410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defTabSz="685800"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温度计上面的温度要比下面的温度高。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 Box 965"/>
          <p:cNvSpPr txBox="1">
            <a:spLocks noChangeArrowheads="1"/>
          </p:cNvSpPr>
          <p:nvPr/>
        </p:nvSpPr>
        <p:spPr bwMode="auto">
          <a:xfrm>
            <a:off x="1043608" y="575590"/>
            <a:ext cx="6767794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defTabSz="685800">
              <a:spcBef>
                <a:spcPct val="50000"/>
              </a:spcBef>
            </a:pP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小组讨</a:t>
            </a:r>
            <a:r>
              <a:rPr lang="zh-CN" altLang="en-US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论：</a:t>
            </a:r>
            <a:r>
              <a:rPr lang="en-US" altLang="zh-CN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-13</a:t>
            </a:r>
            <a:r>
              <a:rPr lang="en-US" altLang="en-US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℃</a:t>
            </a:r>
            <a:r>
              <a:rPr lang="en-US" altLang="zh-CN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和-4</a:t>
            </a:r>
            <a:r>
              <a:rPr lang="en-US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℃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哪个温度高呢？</a:t>
            </a:r>
            <a:endParaRPr lang="en-US" altLang="zh-CN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151191" y="1441716"/>
            <a:ext cx="996480" cy="2560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9" name="组合 8"/>
          <p:cNvGrpSpPr/>
          <p:nvPr/>
        </p:nvGrpSpPr>
        <p:grpSpPr bwMode="auto">
          <a:xfrm>
            <a:off x="1582937" y="3139968"/>
            <a:ext cx="887400" cy="567717"/>
            <a:chOff x="1307810" y="4437112"/>
            <a:chExt cx="1715190" cy="2267539"/>
          </a:xfrm>
        </p:grpSpPr>
        <p:sp>
          <p:nvSpPr>
            <p:cNvPr id="10" name="Text Box 8"/>
            <p:cNvSpPr txBox="1">
              <a:spLocks noChangeArrowheads="1"/>
            </p:cNvSpPr>
            <p:nvPr/>
          </p:nvSpPr>
          <p:spPr bwMode="auto">
            <a:xfrm>
              <a:off x="1476316" y="4437112"/>
              <a:ext cx="1546684" cy="184395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defTabSz="685800" eaLnBrk="0" hangingPunct="0"/>
              <a:r>
                <a:rPr lang="en-US" altLang="zh-CN" sz="2400" b="1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-</a:t>
              </a:r>
              <a:r>
                <a:rPr lang="zh-CN" altLang="en-US" sz="2400" b="1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r>
                <a:rPr lang="en-US" altLang="zh-CN" sz="24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℃</a:t>
              </a:r>
              <a:endParaRPr lang="zh-CN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1" name="Rectangle 9"/>
            <p:cNvSpPr>
              <a:spLocks noChangeArrowheads="1"/>
            </p:cNvSpPr>
            <p:nvPr/>
          </p:nvSpPr>
          <p:spPr bwMode="auto">
            <a:xfrm>
              <a:off x="1307810" y="4620714"/>
              <a:ext cx="206290" cy="2083937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pPr defTabSz="685800" eaLnBrk="0" hangingPunct="0"/>
              <a:endParaRPr lang="zh-CN" altLang="en-US" sz="24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166457" y="1409711"/>
            <a:ext cx="1008936" cy="25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3" name="组合 1"/>
          <p:cNvGrpSpPr/>
          <p:nvPr/>
        </p:nvGrpSpPr>
        <p:grpSpPr bwMode="auto">
          <a:xfrm>
            <a:off x="3596496" y="3363838"/>
            <a:ext cx="1006325" cy="461665"/>
            <a:chOff x="1239986" y="4430064"/>
            <a:chExt cx="2431886" cy="2075799"/>
          </a:xfrm>
        </p:grpSpPr>
        <p:sp>
          <p:nvSpPr>
            <p:cNvPr id="14" name="Text Box 8"/>
            <p:cNvSpPr txBox="1">
              <a:spLocks noChangeArrowheads="1"/>
            </p:cNvSpPr>
            <p:nvPr/>
          </p:nvSpPr>
          <p:spPr bwMode="auto">
            <a:xfrm>
              <a:off x="1350681" y="4430064"/>
              <a:ext cx="2321191" cy="207579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defTabSz="685800" eaLnBrk="0" hangingPunct="0"/>
              <a:r>
                <a:rPr lang="en-US" altLang="zh-CN" sz="24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-13℃</a:t>
              </a:r>
              <a:endParaRPr lang="zh-CN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5" name="Rectangle 9"/>
            <p:cNvSpPr>
              <a:spLocks noChangeArrowheads="1"/>
            </p:cNvSpPr>
            <p:nvPr/>
          </p:nvSpPr>
          <p:spPr bwMode="auto">
            <a:xfrm>
              <a:off x="1239986" y="4720356"/>
              <a:ext cx="278392" cy="1294944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pPr defTabSz="685800" eaLnBrk="0" hangingPunct="0"/>
              <a:endParaRPr lang="zh-CN" altLang="en-US" sz="24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0" name="矩形标注 18"/>
          <p:cNvSpPr/>
          <p:nvPr/>
        </p:nvSpPr>
        <p:spPr bwMode="auto">
          <a:xfrm>
            <a:off x="611560" y="2254101"/>
            <a:ext cx="2088232" cy="461665"/>
          </a:xfrm>
          <a:prstGeom prst="wedgeRoundRectCallout">
            <a:avLst>
              <a:gd name="adj1" fmla="val -2637"/>
              <a:gd name="adj2" fmla="val 159905"/>
              <a:gd name="adj3" fmla="val 16667"/>
            </a:avLst>
          </a:prstGeom>
          <a:solidFill>
            <a:schemeClr val="bg1"/>
          </a:solidFill>
          <a:ln w="9525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 defTabSz="685800">
              <a:defRPr/>
            </a:pP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℃低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℃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矩形标注 18"/>
          <p:cNvSpPr/>
          <p:nvPr/>
        </p:nvSpPr>
        <p:spPr bwMode="auto">
          <a:xfrm>
            <a:off x="2744180" y="2038263"/>
            <a:ext cx="2088232" cy="461665"/>
          </a:xfrm>
          <a:prstGeom prst="wedgeRoundRectCallout">
            <a:avLst>
              <a:gd name="adj1" fmla="val 1308"/>
              <a:gd name="adj2" fmla="val 238417"/>
              <a:gd name="adj3" fmla="val 16667"/>
            </a:avLst>
          </a:prstGeom>
          <a:solidFill>
            <a:schemeClr val="bg1"/>
          </a:solidFill>
          <a:ln w="9525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 defTabSz="685800">
              <a:defRPr/>
            </a:pP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℃低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13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℃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 Box 965"/>
          <p:cNvSpPr txBox="1">
            <a:spLocks noChangeArrowheads="1"/>
          </p:cNvSpPr>
          <p:nvPr/>
        </p:nvSpPr>
        <p:spPr bwMode="auto">
          <a:xfrm>
            <a:off x="5299077" y="1776653"/>
            <a:ext cx="3312368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defTabSz="685800">
              <a:spcBef>
                <a:spcPct val="50000"/>
              </a:spcBef>
            </a:pPr>
            <a:r>
              <a:rPr lang="en-US" altLang="zh-CN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-4</a:t>
            </a:r>
            <a:r>
              <a:rPr lang="en-US" altLang="en-US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℃</a:t>
            </a:r>
            <a:r>
              <a:rPr lang="zh-CN" altLang="en-US" sz="2800" b="1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＞</a:t>
            </a:r>
            <a:r>
              <a:rPr lang="en-US" altLang="zh-CN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-13</a:t>
            </a:r>
            <a:r>
              <a:rPr lang="en-US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℃</a:t>
            </a:r>
            <a:r>
              <a: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0" grpId="0" animBg="1"/>
      <p:bldP spid="21" grpId="0" animBg="1"/>
      <p:bldP spid="2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275606"/>
            <a:ext cx="5040560" cy="27809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9" name="文本框 28"/>
          <p:cNvSpPr txBox="1"/>
          <p:nvPr/>
        </p:nvSpPr>
        <p:spPr>
          <a:xfrm>
            <a:off x="5868144" y="1548791"/>
            <a:ext cx="3087628" cy="40011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defTabSz="685800"/>
            <a:r>
              <a:rPr lang="en-US" altLang="zh-CN" sz="20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-85.00</a:t>
            </a:r>
            <a:r>
              <a:rPr lang="zh-CN" altLang="en-US" sz="2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表示</a:t>
            </a:r>
            <a:r>
              <a:rPr lang="zh-CN" altLang="en-US" sz="20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支出</a:t>
            </a:r>
            <a:r>
              <a:rPr lang="en-US" altLang="zh-CN" sz="20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85</a:t>
            </a:r>
            <a:r>
              <a:rPr lang="zh-CN" altLang="en-US" sz="20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r>
              <a:rPr lang="zh-CN" altLang="en-US" sz="2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0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2268287" y="3939902"/>
            <a:ext cx="439194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表示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相反的意义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，一个是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收入，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一个是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支出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圆角矩形标注 3"/>
          <p:cNvSpPr/>
          <p:nvPr/>
        </p:nvSpPr>
        <p:spPr>
          <a:xfrm>
            <a:off x="2915816" y="1528312"/>
            <a:ext cx="1446970" cy="703461"/>
          </a:xfrm>
          <a:prstGeom prst="wedgeRoundRectCallout">
            <a:avLst>
              <a:gd name="adj1" fmla="val 66797"/>
              <a:gd name="adj2" fmla="val 25770"/>
              <a:gd name="adj3" fmla="val 16667"/>
            </a:avLst>
          </a:prstGeom>
          <a:solidFill>
            <a:srgbClr val="FFFF00"/>
          </a:solidFill>
          <a:ln w="222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zh-CN" altLang="en-US" sz="1400">
              <a:solidFill>
                <a:prstClr val="white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31568" y="694634"/>
            <a:ext cx="88259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 eaLnBrk="0" hangingPunct="0"/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下面是李叔叔手机里的一部分电子账单。你能看懂这份账单吗？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867181" y="2349011"/>
            <a:ext cx="3088591" cy="40011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defTabSz="685800"/>
            <a:r>
              <a:rPr lang="en-US" altLang="zh-CN" sz="20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+500.00</a:t>
            </a:r>
            <a:r>
              <a:rPr lang="zh-CN" altLang="en-US" sz="20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表示收入</a:t>
            </a:r>
            <a:r>
              <a:rPr lang="en-US" altLang="zh-CN" sz="20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500</a:t>
            </a:r>
            <a:r>
              <a:rPr lang="zh-CN" altLang="en-US" sz="2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元。</a:t>
            </a:r>
            <a:endParaRPr lang="zh-CN" altLang="en-US" sz="2000" dirty="0">
              <a:solidFill>
                <a:prstClr val="black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945164" y="1523887"/>
            <a:ext cx="127229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zh-CN" altLang="en-US" sz="2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符号不同，表示不同。</a:t>
            </a:r>
            <a:endParaRPr lang="zh-CN" altLang="en-US" sz="20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: 圆角 9"/>
          <p:cNvSpPr/>
          <p:nvPr/>
        </p:nvSpPr>
        <p:spPr>
          <a:xfrm>
            <a:off x="4676392" y="1880043"/>
            <a:ext cx="801957" cy="786029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TextBox 15"/>
          <p:cNvSpPr txBox="1"/>
          <p:nvPr/>
        </p:nvSpPr>
        <p:spPr>
          <a:xfrm>
            <a:off x="5872537" y="1948901"/>
            <a:ext cx="3082273" cy="40011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defTabSz="685800"/>
            <a:r>
              <a:rPr lang="en-US" altLang="zh-CN" sz="2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-500.00</a:t>
            </a:r>
            <a:r>
              <a:rPr lang="zh-CN" altLang="en-US" sz="2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表示支出</a:t>
            </a:r>
            <a:r>
              <a:rPr lang="en-US" altLang="zh-CN" sz="2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500</a:t>
            </a:r>
            <a:r>
              <a:rPr lang="zh-CN" altLang="en-US" sz="2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元。</a:t>
            </a:r>
            <a:endParaRPr lang="zh-CN" altLang="en-US" sz="2000" dirty="0">
              <a:solidFill>
                <a:prstClr val="black"/>
              </a:solidFill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5867181" y="2667883"/>
            <a:ext cx="3087629" cy="40011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defTabSz="685800"/>
            <a:r>
              <a:rPr lang="en-US" altLang="zh-CN" sz="20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-8.00</a:t>
            </a:r>
            <a:r>
              <a:rPr lang="zh-CN" altLang="en-US" sz="20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表示支出</a:t>
            </a:r>
            <a:r>
              <a:rPr lang="en-US" altLang="zh-CN" sz="20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0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r>
              <a:rPr lang="zh-CN" altLang="en-US" sz="2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0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文本框 27"/>
          <p:cNvSpPr txBox="1"/>
          <p:nvPr/>
        </p:nvSpPr>
        <p:spPr>
          <a:xfrm>
            <a:off x="5864841" y="3067993"/>
            <a:ext cx="3087629" cy="40011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defTabSz="685800"/>
            <a:r>
              <a:rPr lang="en-US" altLang="zh-CN" sz="20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+78.45</a:t>
            </a:r>
            <a:r>
              <a:rPr lang="zh-CN" altLang="en-US" sz="20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表示收入</a:t>
            </a:r>
            <a:r>
              <a:rPr lang="en-US" altLang="zh-CN" sz="20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78.45</a:t>
            </a:r>
            <a:r>
              <a:rPr lang="zh-CN" altLang="en-US" sz="20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r>
              <a:rPr lang="zh-CN" altLang="en-US" sz="2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0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2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/>
      <p:bldP spid="4" grpId="0" animBg="1"/>
      <p:bldP spid="16" grpId="0" animBg="1"/>
      <p:bldP spid="3" grpId="0"/>
      <p:bldP spid="10" grpId="0" animBg="1"/>
      <p:bldP spid="27" grpId="0" animBg="1"/>
      <p:bldP spid="28" grpId="0" animBg="1"/>
      <p:bldP spid="2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17"/>
          <p:cNvSpPr>
            <a:spLocks noChangeArrowheads="1"/>
          </p:cNvSpPr>
          <p:nvPr/>
        </p:nvSpPr>
        <p:spPr bwMode="auto">
          <a:xfrm>
            <a:off x="1115616" y="783828"/>
            <a:ext cx="6840537" cy="1122928"/>
          </a:xfrm>
          <a:prstGeom prst="wedgeRoundRectCallout">
            <a:avLst>
              <a:gd name="adj1" fmla="val 49792"/>
              <a:gd name="adj2" fmla="val -14125"/>
              <a:gd name="adj3" fmla="val 16667"/>
            </a:avLst>
          </a:prstGeom>
          <a:noFill/>
          <a:ln w="28575">
            <a:solidFill>
              <a:srgbClr val="FF0000"/>
            </a:solidFill>
            <a:prstDash val="dash"/>
            <a:miter lim="800000"/>
          </a:ln>
        </p:spPr>
        <p:txBody>
          <a:bodyPr lIns="0" tIns="0" rIns="0" bIns="0"/>
          <a:lstStyle/>
          <a:p>
            <a:pPr defTabSz="68580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400" b="1" dirty="0" smtClean="0">
                <a:solidFill>
                  <a:srgbClr val="1F497D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为了表示相反</a:t>
            </a:r>
            <a:r>
              <a:rPr lang="zh-CN" altLang="en-US" sz="2400" b="1" dirty="0">
                <a:solidFill>
                  <a:srgbClr val="1F497D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意义</a:t>
            </a:r>
            <a:r>
              <a:rPr lang="zh-CN" altLang="en-US" sz="2400" b="1" dirty="0" smtClean="0">
                <a:solidFill>
                  <a:srgbClr val="1F497D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的量，如零上温度与零下</a:t>
            </a:r>
            <a:r>
              <a:rPr lang="zh-CN" altLang="en-US" sz="2400" b="1" dirty="0">
                <a:solidFill>
                  <a:srgbClr val="1F497D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温度、收入与支出等，需要用两种数。</a:t>
            </a:r>
            <a:endParaRPr lang="zh-CN" altLang="en-US" sz="28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6" name="AutoShape 17"/>
              <p:cNvSpPr>
                <a:spLocks noChangeArrowheads="1"/>
              </p:cNvSpPr>
              <p:nvPr/>
            </p:nvSpPr>
            <p:spPr bwMode="auto">
              <a:xfrm>
                <a:off x="1149615" y="2156614"/>
                <a:ext cx="7526841" cy="2503367"/>
              </a:xfrm>
              <a:prstGeom prst="wedgeRoundRectCallout">
                <a:avLst>
                  <a:gd name="adj1" fmla="val 49792"/>
                  <a:gd name="adj2" fmla="val -14125"/>
                  <a:gd name="adj3" fmla="val 16667"/>
                </a:avLst>
              </a:prstGeom>
              <a:solidFill>
                <a:schemeClr val="accent2">
                  <a:lumMod val="20000"/>
                  <a:lumOff val="80000"/>
                </a:schemeClr>
              </a:solidFill>
              <a:ln w="28575">
                <a:noFill/>
                <a:prstDash val="dash"/>
                <a:miter lim="800000"/>
              </a:ln>
            </p:spPr>
            <p:txBody>
              <a:bodyPr lIns="0" tIns="0" rIns="0" bIns="0"/>
              <a:lstStyle/>
              <a:p>
                <a:pPr defTabSz="685800">
                  <a:lnSpc>
                    <a:spcPct val="150000"/>
                  </a:lnSpc>
                  <a:buFont typeface="Arial" panose="020B0604020202020204" pitchFamily="34" charset="0"/>
                  <a:buNone/>
                </a:pPr>
                <a:r>
                  <a:rPr lang="en-US" altLang="zh-CN" sz="2400" b="1" dirty="0" smtClean="0">
                    <a:solidFill>
                      <a:srgbClr val="1F497D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6</a:t>
                </a:r>
                <a:r>
                  <a:rPr lang="zh-CN" altLang="en-US" sz="2400" b="1" dirty="0" smtClean="0">
                    <a:solidFill>
                      <a:srgbClr val="1F497D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、</a:t>
                </a:r>
                <a:r>
                  <a:rPr lang="en-US" altLang="zh-CN" sz="2400" b="1" dirty="0" smtClean="0">
                    <a:solidFill>
                      <a:srgbClr val="1F497D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500</a:t>
                </a:r>
                <a:r>
                  <a:rPr lang="zh-CN" altLang="en-US" sz="2400" b="1" dirty="0">
                    <a:solidFill>
                      <a:srgbClr val="1F497D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、</a:t>
                </a:r>
                <a:r>
                  <a:rPr lang="en-US" altLang="zh-CN" sz="2400" b="1" dirty="0">
                    <a:solidFill>
                      <a:srgbClr val="1F497D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4.7</a:t>
                </a:r>
                <a:r>
                  <a:rPr lang="zh-CN" altLang="en-US" sz="2400" b="1" dirty="0">
                    <a:solidFill>
                      <a:srgbClr val="1F497D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、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smtClean="0">
                            <a:solidFill>
                              <a:srgbClr val="1F497D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1" i="0" smtClean="0">
                            <a:solidFill>
                              <a:srgbClr val="1F497D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b="1" i="0" smtClean="0">
                            <a:solidFill>
                              <a:srgbClr val="1F497D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zh-CN" altLang="en-US" sz="2400" b="1" dirty="0">
                    <a:solidFill>
                      <a:srgbClr val="1F497D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；</a:t>
                </a:r>
                <a:endParaRPr lang="en-US" altLang="zh-CN" sz="2400" b="1" dirty="0">
                  <a:solidFill>
                    <a:srgbClr val="1F497D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  <a:p>
                <a:pPr defTabSz="685800">
                  <a:lnSpc>
                    <a:spcPct val="150000"/>
                  </a:lnSpc>
                  <a:buFont typeface="Arial" panose="020B0604020202020204" pitchFamily="34" charset="0"/>
                  <a:buNone/>
                </a:pPr>
                <a:r>
                  <a:rPr lang="zh-CN" altLang="en-US" sz="2400" b="1" dirty="0">
                    <a:solidFill>
                      <a:srgbClr val="1F497D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在</a:t>
                </a:r>
                <a:r>
                  <a:rPr lang="zh-CN" altLang="zh-CN" sz="2400" b="1" dirty="0">
                    <a:solidFill>
                      <a:srgbClr val="1F497D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这</a:t>
                </a:r>
                <a:r>
                  <a:rPr lang="zh-CN" altLang="en-US" sz="2400" b="1" dirty="0">
                    <a:solidFill>
                      <a:srgbClr val="1F497D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些</a:t>
                </a:r>
                <a:r>
                  <a:rPr lang="zh-CN" altLang="zh-CN" sz="2400" b="1" dirty="0" smtClean="0">
                    <a:solidFill>
                      <a:srgbClr val="1F497D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数</a:t>
                </a:r>
                <a:r>
                  <a:rPr lang="zh-CN" altLang="en-US" sz="2400" b="1" dirty="0" smtClean="0">
                    <a:solidFill>
                      <a:srgbClr val="1F497D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的</a:t>
                </a:r>
                <a:r>
                  <a:rPr lang="zh-CN" altLang="en-US" sz="2400" b="1" dirty="0" smtClean="0">
                    <a:solidFill>
                      <a:srgbClr val="00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前面添上“</a:t>
                </a:r>
                <a:r>
                  <a:rPr lang="en-US" altLang="zh-CN" sz="2400" b="1" dirty="0" smtClean="0">
                    <a:solidFill>
                      <a:srgbClr val="00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-”</a:t>
                </a:r>
                <a:r>
                  <a:rPr lang="zh-CN" altLang="en-US" sz="2400" b="1" dirty="0" smtClean="0">
                    <a:solidFill>
                      <a:srgbClr val="00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（负号）的</a:t>
                </a:r>
                <a:r>
                  <a:rPr lang="zh-CN" altLang="en-US" sz="2400" b="1" dirty="0">
                    <a:solidFill>
                      <a:srgbClr val="00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数</a:t>
                </a:r>
                <a:r>
                  <a:rPr lang="zh-CN" altLang="en-US" sz="2400" b="1" dirty="0">
                    <a:solidFill>
                      <a:srgbClr val="1F497D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，表示与之前的数相反的量。如</a:t>
                </a:r>
                <a:r>
                  <a:rPr lang="en-US" altLang="zh-CN" sz="2400" b="1" dirty="0" smtClean="0">
                    <a:solidFill>
                      <a:srgbClr val="1F497D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-6</a:t>
                </a:r>
                <a:r>
                  <a:rPr lang="zh-CN" altLang="en-US" sz="2400" b="1" dirty="0" smtClean="0">
                    <a:solidFill>
                      <a:srgbClr val="1F497D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、</a:t>
                </a:r>
                <a:r>
                  <a:rPr lang="en-US" altLang="zh-CN" sz="2400" b="1" dirty="0">
                    <a:solidFill>
                      <a:srgbClr val="1F497D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-500</a:t>
                </a:r>
                <a:r>
                  <a:rPr lang="zh-CN" altLang="en-US" sz="2400" b="1" dirty="0">
                    <a:solidFill>
                      <a:srgbClr val="1F497D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、</a:t>
                </a:r>
                <a:r>
                  <a:rPr lang="en-US" altLang="zh-CN" sz="2400" b="1" dirty="0">
                    <a:solidFill>
                      <a:srgbClr val="1F497D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-4.7</a:t>
                </a:r>
                <a:r>
                  <a:rPr lang="zh-CN" altLang="en-US" sz="2400" b="1" dirty="0">
                    <a:solidFill>
                      <a:srgbClr val="1F497D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、</a:t>
                </a:r>
                <a14:m>
                  <m:oMath xmlns:m="http://schemas.openxmlformats.org/officeDocument/2006/math">
                    <m:r>
                      <a:rPr lang="en-US" altLang="zh-CN" sz="2400" b="1" i="1" smtClean="0">
                        <a:solidFill>
                          <a:srgbClr val="1F497D"/>
                        </a:solidFill>
                        <a:latin typeface="Cambria Math" panose="02040503050406030204"/>
                        <a:ea typeface="楷体" panose="02010609060101010101" pitchFamily="49" charset="-122"/>
                        <a:cs typeface="Times New Roman" panose="02020603050405020304" pitchFamily="18" charset="0"/>
                      </a:rPr>
                      <m:t>−</m:t>
                    </m:r>
                    <m:f>
                      <m:fPr>
                        <m:ctrlPr>
                          <a:rPr lang="en-US" altLang="zh-CN" sz="2400" b="1" i="1">
                            <a:solidFill>
                              <a:srgbClr val="1F497D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1">
                            <a:solidFill>
                              <a:srgbClr val="1F497D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b="1">
                            <a:solidFill>
                              <a:srgbClr val="1F497D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zh-CN" altLang="en-US" sz="2400" b="1" dirty="0">
                    <a:solidFill>
                      <a:srgbClr val="1F497D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。</a:t>
                </a:r>
                <a:endParaRPr lang="zh-CN" altLang="en-US" sz="2800" b="1" dirty="0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6" name="AutoShape 1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149615" y="2156614"/>
                <a:ext cx="7526841" cy="2503367"/>
              </a:xfrm>
              <a:prstGeom prst="wedgeRoundRectCallout">
                <a:avLst>
                  <a:gd name="adj1" fmla="val 49792"/>
                  <a:gd name="adj2" fmla="val -14125"/>
                  <a:gd name="adj3" fmla="val 16667"/>
                </a:avLst>
              </a:prstGeom>
              <a:blipFill rotWithShape="1">
                <a:blip r:embed="rId1"/>
                <a:stretch>
                  <a:fillRect l="-4" t="-6" r="6" b="14"/>
                </a:stretch>
              </a:blipFill>
              <a:ln w="28575">
                <a:noFill/>
                <a:prstDash val="dash"/>
                <a:miter lim="800000"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矩形 3"/>
          <p:cNvSpPr/>
          <p:nvPr/>
        </p:nvSpPr>
        <p:spPr>
          <a:xfrm>
            <a:off x="3663866" y="2571750"/>
            <a:ext cx="906017" cy="523220"/>
          </a:xfrm>
          <a:prstGeom prst="rect">
            <a:avLst/>
          </a:prstGeom>
          <a:solidFill>
            <a:srgbClr val="FFFF00"/>
          </a:solidFill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正数</a:t>
            </a:r>
            <a:endParaRPr lang="zh-CN" altLang="en-US" sz="2800" dirty="0"/>
          </a:p>
        </p:txBody>
      </p:sp>
      <p:sp>
        <p:nvSpPr>
          <p:cNvPr id="25" name="矩形 24"/>
          <p:cNvSpPr/>
          <p:nvPr/>
        </p:nvSpPr>
        <p:spPr>
          <a:xfrm>
            <a:off x="6782485" y="4044723"/>
            <a:ext cx="907621" cy="523220"/>
          </a:xfrm>
          <a:prstGeom prst="rect">
            <a:avLst/>
          </a:prstGeom>
          <a:solidFill>
            <a:srgbClr val="FFFF00"/>
          </a:solidFill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负数</a:t>
            </a:r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4" grpId="0" animBg="1"/>
      <p:bldP spid="2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2"/>
          <p:cNvSpPr>
            <a:spLocks noChangeArrowheads="1"/>
          </p:cNvSpPr>
          <p:nvPr/>
        </p:nvSpPr>
        <p:spPr bwMode="auto">
          <a:xfrm>
            <a:off x="3563886" y="323856"/>
            <a:ext cx="2376487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685800">
              <a:spcBef>
                <a:spcPct val="50000"/>
              </a:spcBef>
            </a:pP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负数的读法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AutoShape 17"/>
              <p:cNvSpPr>
                <a:spLocks noChangeArrowheads="1"/>
              </p:cNvSpPr>
              <p:nvPr/>
            </p:nvSpPr>
            <p:spPr bwMode="auto">
              <a:xfrm>
                <a:off x="1691680" y="1922884"/>
                <a:ext cx="6768752" cy="2665412"/>
              </a:xfrm>
              <a:prstGeom prst="wedgeRoundRectCallout">
                <a:avLst>
                  <a:gd name="adj1" fmla="val 49046"/>
                  <a:gd name="adj2" fmla="val 41042"/>
                  <a:gd name="adj3" fmla="val 16667"/>
                </a:avLst>
              </a:prstGeom>
              <a:noFill/>
              <a:ln w="28575">
                <a:solidFill>
                  <a:srgbClr val="FF0000"/>
                </a:solidFill>
                <a:prstDash val="dash"/>
                <a:miter lim="800000"/>
              </a:ln>
            </p:spPr>
            <p:txBody>
              <a:bodyPr lIns="0" tIns="0" rIns="0" bIns="0"/>
              <a:lstStyle/>
              <a:p>
                <a:pPr defTabSz="685800">
                  <a:lnSpc>
                    <a:spcPct val="150000"/>
                  </a:lnSpc>
                  <a:buFont typeface="Arial" panose="020B0604020202020204" pitchFamily="34" charset="0"/>
                  <a:buNone/>
                </a:pPr>
                <a:r>
                  <a:rPr lang="zh-CN" altLang="en-US" sz="2400" b="1" dirty="0">
                    <a:solidFill>
                      <a:srgbClr val="1F497D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    读负数时，要先读“</a:t>
                </a:r>
                <a:r>
                  <a:rPr lang="zh-CN" altLang="en-US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负</a:t>
                </a:r>
                <a:r>
                  <a:rPr lang="en-US" altLang="zh-CN" sz="2400" b="1" dirty="0">
                    <a:solidFill>
                      <a:srgbClr val="1F497D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”</a:t>
                </a:r>
                <a:r>
                  <a:rPr lang="zh-CN" altLang="en-US" sz="2400" b="1" dirty="0">
                    <a:solidFill>
                      <a:srgbClr val="1F497D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，再读</a:t>
                </a:r>
                <a:r>
                  <a:rPr lang="zh-CN" altLang="en-US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数</a:t>
                </a:r>
                <a:r>
                  <a:rPr lang="zh-CN" altLang="en-US" sz="2400" b="1" dirty="0">
                    <a:solidFill>
                      <a:srgbClr val="1F497D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，如</a:t>
                </a:r>
                <a:r>
                  <a:rPr lang="en-US" altLang="zh-CN" sz="2400" b="1" dirty="0">
                    <a:solidFill>
                      <a:srgbClr val="1F497D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-3</a:t>
                </a:r>
                <a:r>
                  <a:rPr lang="zh-CN" altLang="en-US" sz="2400" b="1" dirty="0">
                    <a:solidFill>
                      <a:srgbClr val="1F497D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读作</a:t>
                </a:r>
                <a:r>
                  <a:rPr lang="zh-CN" altLang="en-US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负三</a:t>
                </a:r>
                <a:r>
                  <a:rPr lang="zh-CN" altLang="en-US" sz="2400" b="1" dirty="0">
                    <a:solidFill>
                      <a:srgbClr val="1F497D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，</a:t>
                </a:r>
                <a14:m>
                  <m:oMath xmlns:m="http://schemas.openxmlformats.org/officeDocument/2006/math">
                    <m:r>
                      <a:rPr lang="en-US" altLang="zh-CN" sz="2400" b="1" i="0" dirty="0" smtClean="0">
                        <a:solidFill>
                          <a:srgbClr val="1F497D"/>
                        </a:solidFill>
                        <a:latin typeface="Cambria Math" panose="02040503050406030204"/>
                        <a:ea typeface="楷体" panose="02010609060101010101" pitchFamily="49" charset="-122"/>
                        <a:cs typeface="Times New Roman" panose="02020603050405020304" pitchFamily="18" charset="0"/>
                      </a:rPr>
                      <m:t>−</m:t>
                    </m:r>
                    <m:f>
                      <m:fPr>
                        <m:ctrlPr>
                          <a:rPr lang="en-US" altLang="zh-CN" sz="2400" b="1" i="1" dirty="0" smtClean="0">
                            <a:solidFill>
                              <a:srgbClr val="1F497D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1" i="0" dirty="0" smtClean="0">
                            <a:solidFill>
                              <a:srgbClr val="1F497D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b="1" i="0" dirty="0" smtClean="0">
                            <a:solidFill>
                              <a:srgbClr val="1F497D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8</m:t>
                        </m:r>
                      </m:den>
                    </m:f>
                    <m:r>
                      <a:rPr lang="zh-CN" altLang="en-US" sz="2400" b="1" i="1" dirty="0" smtClean="0">
                        <a:solidFill>
                          <a:srgbClr val="1F497D"/>
                        </a:solidFill>
                        <a:latin typeface="Cambria Math" panose="02040503050406030204"/>
                        <a:ea typeface="楷体" panose="02010609060101010101" pitchFamily="49" charset="-122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zh-CN" altLang="en-US" sz="2400" b="1" dirty="0">
                    <a:solidFill>
                      <a:srgbClr val="1F497D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读作负</a:t>
                </a:r>
                <a:r>
                  <a:rPr lang="zh-CN" altLang="en-US" sz="2400" b="1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八分之三</a:t>
                </a:r>
                <a:r>
                  <a:rPr lang="zh-CN" altLang="en-US" sz="2400" b="1" dirty="0" smtClean="0">
                    <a:solidFill>
                      <a:srgbClr val="1F497D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。</a:t>
                </a:r>
                <a:endParaRPr lang="zh-CN" altLang="en-US" sz="2400" b="1" dirty="0">
                  <a:solidFill>
                    <a:srgbClr val="1F497D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  <a:p>
                <a:pPr defTabSz="685800">
                  <a:lnSpc>
                    <a:spcPct val="150000"/>
                  </a:lnSpc>
                </a:pPr>
                <a:r>
                  <a:rPr lang="zh-CN" altLang="en-US" sz="2400" b="1" dirty="0">
                    <a:solidFill>
                      <a:srgbClr val="1F497D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    正数前面</a:t>
                </a:r>
                <a:r>
                  <a:rPr lang="zh-CN" altLang="en-US" sz="2400" b="1" dirty="0" smtClean="0">
                    <a:solidFill>
                      <a:srgbClr val="1F497D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的“</a:t>
                </a:r>
                <a:r>
                  <a:rPr lang="en-US" altLang="zh-CN" sz="2400" b="1" dirty="0" smtClean="0">
                    <a:solidFill>
                      <a:srgbClr val="1F497D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+</a:t>
                </a:r>
                <a:r>
                  <a:rPr lang="zh-CN" altLang="en-US" sz="2400" b="1" dirty="0" smtClean="0">
                    <a:solidFill>
                      <a:srgbClr val="1F497D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”可以</a:t>
                </a:r>
                <a:r>
                  <a:rPr lang="zh-CN" altLang="en-US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省略不写</a:t>
                </a:r>
                <a:r>
                  <a:rPr lang="zh-CN" altLang="en-US" sz="2400" b="1" dirty="0">
                    <a:solidFill>
                      <a:srgbClr val="1F497D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，如果为了与负数对比也可以</a:t>
                </a:r>
                <a:r>
                  <a:rPr lang="zh-CN" altLang="en-US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加上正号</a:t>
                </a:r>
                <a:r>
                  <a:rPr lang="zh-CN" altLang="en-US" sz="2400" b="1" dirty="0">
                    <a:solidFill>
                      <a:srgbClr val="1F497D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，如</a:t>
                </a:r>
                <a:r>
                  <a:rPr lang="en-US" altLang="zh-CN" sz="2400" b="1" dirty="0">
                    <a:solidFill>
                      <a:srgbClr val="1F497D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+</a:t>
                </a:r>
                <a:r>
                  <a:rPr lang="en-US" altLang="zh-CN" sz="2400" b="1" dirty="0" smtClean="0">
                    <a:solidFill>
                      <a:srgbClr val="1F497D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3</a:t>
                </a:r>
                <a:r>
                  <a:rPr lang="zh-CN" altLang="en-US" sz="2400" b="1" dirty="0" smtClean="0">
                    <a:solidFill>
                      <a:srgbClr val="1F497D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，读</a:t>
                </a:r>
                <a:r>
                  <a:rPr lang="zh-CN" altLang="en-US" sz="2400" b="1" dirty="0">
                    <a:solidFill>
                      <a:srgbClr val="1F497D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作</a:t>
                </a:r>
                <a:r>
                  <a:rPr lang="zh-CN" altLang="en-US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正三</a:t>
                </a:r>
                <a:r>
                  <a:rPr lang="zh-CN" altLang="en-US" sz="2400" b="1" dirty="0">
                    <a:solidFill>
                      <a:srgbClr val="1F497D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。</a:t>
                </a:r>
                <a:endParaRPr lang="zh-CN" altLang="en-US" sz="2400" b="1" dirty="0">
                  <a:solidFill>
                    <a:srgbClr val="1F497D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AutoShape 1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691680" y="1922884"/>
                <a:ext cx="6768752" cy="2665412"/>
              </a:xfrm>
              <a:prstGeom prst="wedgeRoundRectCallout">
                <a:avLst>
                  <a:gd name="adj1" fmla="val 49046"/>
                  <a:gd name="adj2" fmla="val 41042"/>
                  <a:gd name="adj3" fmla="val 16667"/>
                </a:avLst>
              </a:prstGeom>
              <a:blipFill rotWithShape="1">
                <a:blip r:embed="rId1"/>
                <a:stretch>
                  <a:fillRect l="-216" t="-552" r="-211" b="-532"/>
                </a:stretch>
              </a:blipFill>
              <a:ln w="28575">
                <a:solidFill>
                  <a:srgbClr val="FF0000"/>
                </a:solidFill>
                <a:prstDash val="dash"/>
                <a:miter lim="800000"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6" name="图片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563" y="2787774"/>
            <a:ext cx="1104039" cy="1582166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822328" y="887835"/>
            <a:ext cx="69283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试着读一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读：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-3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: 圆角 17"/>
          <p:cNvSpPr/>
          <p:nvPr/>
        </p:nvSpPr>
        <p:spPr>
          <a:xfrm>
            <a:off x="2699791" y="890848"/>
            <a:ext cx="216025" cy="461664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标注 18"/>
          <p:cNvSpPr/>
          <p:nvPr/>
        </p:nvSpPr>
        <p:spPr bwMode="auto">
          <a:xfrm>
            <a:off x="2664277" y="1426982"/>
            <a:ext cx="503077" cy="442395"/>
          </a:xfrm>
          <a:prstGeom prst="wedgeRoundRectCallout">
            <a:avLst>
              <a:gd name="adj1" fmla="val -23145"/>
              <a:gd name="adj2" fmla="val -85867"/>
              <a:gd name="adj3" fmla="val 16667"/>
            </a:avLst>
          </a:prstGeom>
          <a:solidFill>
            <a:schemeClr val="bg1"/>
          </a:solidFill>
          <a:ln w="9525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685800">
              <a:defRPr/>
            </a:pP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负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矩形标注 18"/>
          <p:cNvSpPr/>
          <p:nvPr/>
        </p:nvSpPr>
        <p:spPr bwMode="auto">
          <a:xfrm>
            <a:off x="3686090" y="965641"/>
            <a:ext cx="936104" cy="461341"/>
          </a:xfrm>
          <a:prstGeom prst="wedgeRoundRectCallout">
            <a:avLst>
              <a:gd name="adj1" fmla="val -40077"/>
              <a:gd name="adj2" fmla="val -40662"/>
              <a:gd name="adj3" fmla="val 16667"/>
            </a:avLst>
          </a:prstGeom>
          <a:solidFill>
            <a:srgbClr val="FFFF00"/>
          </a:solidFill>
          <a:ln w="9525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685800">
              <a:defRPr/>
            </a:pP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负三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0" grpId="0"/>
      <p:bldP spid="18" grpId="0" animBg="1"/>
      <p:bldP spid="19" grpId="0" animBg="1"/>
      <p:bldP spid="2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1"/>
          <p:cNvGrpSpPr/>
          <p:nvPr/>
        </p:nvGrpSpPr>
        <p:grpSpPr bwMode="auto">
          <a:xfrm rot="16200000">
            <a:off x="3480011" y="1971456"/>
            <a:ext cx="1339288" cy="2741619"/>
            <a:chOff x="-1970" y="70"/>
            <a:chExt cx="3597" cy="1016"/>
          </a:xfrm>
        </p:grpSpPr>
        <p:sp>
          <p:nvSpPr>
            <p:cNvPr id="8" name="AutoShape 12"/>
            <p:cNvSpPr>
              <a:spLocks noChangeArrowheads="1"/>
            </p:cNvSpPr>
            <p:nvPr/>
          </p:nvSpPr>
          <p:spPr bwMode="auto">
            <a:xfrm>
              <a:off x="-1970" y="70"/>
              <a:ext cx="3597" cy="986"/>
            </a:xfrm>
            <a:prstGeom prst="horizontalScroll">
              <a:avLst>
                <a:gd name="adj" fmla="val 12500"/>
              </a:avLst>
            </a:prstGeom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defTabSz="685800"/>
              <a:endParaRPr lang="zh-CN" altLang="en-US" sz="24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" name="Text Box 13"/>
            <p:cNvSpPr txBox="1">
              <a:spLocks noChangeArrowheads="1"/>
            </p:cNvSpPr>
            <p:nvPr/>
          </p:nvSpPr>
          <p:spPr bwMode="auto">
            <a:xfrm rot="5400000">
              <a:off x="-436" y="-474"/>
              <a:ext cx="889" cy="22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defTabSz="685800"/>
              <a:r>
                <a:rPr lang="en-US" altLang="zh-CN" sz="2400" b="1" dirty="0">
                  <a:solidFill>
                    <a:srgbClr val="FF33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0</a:t>
              </a:r>
              <a:r>
                <a:rPr lang="zh-CN" altLang="en-US" sz="2400" b="1" dirty="0">
                  <a:solidFill>
                    <a:srgbClr val="FF33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既不是正数，也不是负数。</a:t>
              </a:r>
              <a:endPara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876" y="1275184"/>
            <a:ext cx="1189038" cy="295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 Box 8"/>
          <p:cNvSpPr txBox="1">
            <a:spLocks noChangeArrowheads="1"/>
          </p:cNvSpPr>
          <p:nvPr/>
        </p:nvSpPr>
        <p:spPr bwMode="auto">
          <a:xfrm>
            <a:off x="775339" y="2438822"/>
            <a:ext cx="430212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algn="ctr" defTabSz="68580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14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1</a:t>
            </a:r>
            <a:endParaRPr lang="en-US" altLang="zh-CN" sz="140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2" name="Text Box 9"/>
          <p:cNvSpPr txBox="1">
            <a:spLocks noChangeArrowheads="1"/>
          </p:cNvSpPr>
          <p:nvPr/>
        </p:nvSpPr>
        <p:spPr bwMode="auto">
          <a:xfrm>
            <a:off x="775339" y="2218159"/>
            <a:ext cx="430212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algn="ctr" defTabSz="68580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14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2</a:t>
            </a:r>
            <a:endParaRPr lang="en-US" altLang="zh-CN" sz="140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3" name="Text Box 10"/>
          <p:cNvSpPr txBox="1">
            <a:spLocks noChangeArrowheads="1"/>
          </p:cNvSpPr>
          <p:nvPr/>
        </p:nvSpPr>
        <p:spPr bwMode="auto">
          <a:xfrm>
            <a:off x="775339" y="1997497"/>
            <a:ext cx="430212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algn="ctr" defTabSz="68580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14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3</a:t>
            </a:r>
            <a:endParaRPr lang="en-US" altLang="zh-CN" sz="140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4" name="Text Box 11"/>
          <p:cNvSpPr txBox="1">
            <a:spLocks noChangeArrowheads="1"/>
          </p:cNvSpPr>
          <p:nvPr/>
        </p:nvSpPr>
        <p:spPr bwMode="auto">
          <a:xfrm>
            <a:off x="775339" y="1775247"/>
            <a:ext cx="430212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algn="ctr" defTabSz="68580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14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4</a:t>
            </a:r>
            <a:endParaRPr lang="en-US" altLang="zh-CN" sz="140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5" name="Text Box 12"/>
          <p:cNvSpPr txBox="1">
            <a:spLocks noChangeArrowheads="1"/>
          </p:cNvSpPr>
          <p:nvPr/>
        </p:nvSpPr>
        <p:spPr bwMode="auto">
          <a:xfrm>
            <a:off x="775339" y="1554584"/>
            <a:ext cx="430212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algn="ctr" defTabSz="68580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14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5</a:t>
            </a:r>
            <a:endParaRPr lang="en-US" altLang="zh-CN" sz="140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6" name="Text Box 13"/>
          <p:cNvSpPr txBox="1">
            <a:spLocks noChangeArrowheads="1"/>
          </p:cNvSpPr>
          <p:nvPr/>
        </p:nvSpPr>
        <p:spPr bwMode="auto">
          <a:xfrm>
            <a:off x="537214" y="2796009"/>
            <a:ext cx="668337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algn="ctr" defTabSz="68580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  <a:cs typeface="Arial" panose="020B0604020202020204" pitchFamily="34" charset="0"/>
              </a:rPr>
              <a:t>－</a:t>
            </a:r>
            <a:r>
              <a:rPr lang="en-US" altLang="zh-CN" sz="14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1</a:t>
            </a:r>
            <a:endParaRPr lang="en-US" altLang="zh-CN" sz="1400" dirty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7" name="Text Box 14"/>
          <p:cNvSpPr txBox="1">
            <a:spLocks noChangeArrowheads="1"/>
          </p:cNvSpPr>
          <p:nvPr/>
        </p:nvSpPr>
        <p:spPr bwMode="auto">
          <a:xfrm>
            <a:off x="502289" y="3015084"/>
            <a:ext cx="71755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algn="ctr" defTabSz="68580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  <a:cs typeface="Arial" panose="020B0604020202020204" pitchFamily="34" charset="0"/>
              </a:rPr>
              <a:t>－</a:t>
            </a:r>
            <a:r>
              <a:rPr lang="en-US" altLang="zh-CN" sz="14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2</a:t>
            </a:r>
            <a:endParaRPr lang="en-US" altLang="zh-CN" sz="1400" dirty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8" name="Text Box 15"/>
          <p:cNvSpPr txBox="1">
            <a:spLocks noChangeArrowheads="1"/>
          </p:cNvSpPr>
          <p:nvPr/>
        </p:nvSpPr>
        <p:spPr bwMode="auto">
          <a:xfrm>
            <a:off x="422914" y="3226222"/>
            <a:ext cx="86201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algn="ctr" defTabSz="68580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  <a:cs typeface="Arial" panose="020B0604020202020204" pitchFamily="34" charset="0"/>
              </a:rPr>
              <a:t>－</a:t>
            </a:r>
            <a:r>
              <a:rPr lang="en-US" altLang="zh-CN" sz="14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3</a:t>
            </a:r>
            <a:endParaRPr lang="en-US" altLang="zh-CN" sz="1400" dirty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9" name="Text Box 16"/>
          <p:cNvSpPr txBox="1">
            <a:spLocks noChangeArrowheads="1"/>
          </p:cNvSpPr>
          <p:nvPr/>
        </p:nvSpPr>
        <p:spPr bwMode="auto">
          <a:xfrm>
            <a:off x="535626" y="3456409"/>
            <a:ext cx="646113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algn="ctr" defTabSz="68580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>
                <a:solidFill>
                  <a:srgbClr val="000000"/>
                </a:solidFill>
                <a:latin typeface="宋体" panose="02010600030101010101" pitchFamily="2" charset="-122"/>
                <a:cs typeface="Arial" panose="020B0604020202020204" pitchFamily="34" charset="0"/>
              </a:rPr>
              <a:t>－</a:t>
            </a:r>
            <a:r>
              <a:rPr lang="en-US" altLang="zh-CN" sz="14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4</a:t>
            </a:r>
            <a:endParaRPr lang="en-US" altLang="zh-CN" sz="1400" dirty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0" name="Text Box 8"/>
          <p:cNvSpPr txBox="1">
            <a:spLocks noChangeArrowheads="1"/>
          </p:cNvSpPr>
          <p:nvPr/>
        </p:nvSpPr>
        <p:spPr bwMode="auto">
          <a:xfrm>
            <a:off x="775339" y="2661072"/>
            <a:ext cx="430212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algn="ctr" defTabSz="685800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14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0</a:t>
            </a:r>
            <a:endParaRPr lang="en-US" altLang="zh-CN" sz="1400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1" name="TextBox 7"/>
          <p:cNvSpPr txBox="1">
            <a:spLocks noChangeArrowheads="1"/>
          </p:cNvSpPr>
          <p:nvPr/>
        </p:nvSpPr>
        <p:spPr bwMode="auto">
          <a:xfrm>
            <a:off x="1115616" y="1707654"/>
            <a:ext cx="5791100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defTabSz="685800"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        </a:t>
            </a:r>
            <a:r>
              <a:rPr lang="zh-CN" altLang="en-US" sz="2400" dirty="0">
                <a:solidFill>
                  <a:srgbClr val="ED0075"/>
                </a:solidFill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“</a:t>
            </a:r>
            <a:r>
              <a:rPr lang="en-US" altLang="en-US" sz="2400" dirty="0">
                <a:solidFill>
                  <a:srgbClr val="ED0075"/>
                </a:solidFill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0</a:t>
            </a:r>
            <a:r>
              <a:rPr lang="zh-CN" altLang="en-US" sz="2400" dirty="0">
                <a:solidFill>
                  <a:srgbClr val="ED0075"/>
                </a:solidFill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”作为正数和负数的分界点。</a:t>
            </a:r>
            <a:endParaRPr lang="en-US" altLang="zh-CN" sz="2400" dirty="0">
              <a:solidFill>
                <a:srgbClr val="ED0075"/>
              </a:solidFill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</p:txBody>
      </p:sp>
      <p:graphicFrame>
        <p:nvGraphicFramePr>
          <p:cNvPr id="24" name="图示 23"/>
          <p:cNvGraphicFramePr/>
          <p:nvPr/>
        </p:nvGraphicFramePr>
        <p:xfrm>
          <a:off x="5530129" y="2318789"/>
          <a:ext cx="3384376" cy="22562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6" name="圆角矩形标注 25"/>
          <p:cNvSpPr/>
          <p:nvPr/>
        </p:nvSpPr>
        <p:spPr>
          <a:xfrm flipH="1">
            <a:off x="2257363" y="949920"/>
            <a:ext cx="5060980" cy="604664"/>
          </a:xfrm>
          <a:prstGeom prst="wedgeRoundRectCallout">
            <a:avLst>
              <a:gd name="adj1" fmla="val -54393"/>
              <a:gd name="adj2" fmla="val -4281"/>
              <a:gd name="adj3" fmla="val 1666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 defTabSz="685800"/>
            <a:r>
              <a:rPr lang="en-US" altLang="zh-CN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“0”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是正数，还是负数呢？</a:t>
            </a:r>
            <a:endParaRPr lang="zh-CN" altLang="en-US" sz="32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318343" y="998042"/>
            <a:ext cx="1168525" cy="1674579"/>
          </a:xfrm>
          <a:prstGeom prst="rect">
            <a:avLst/>
          </a:prstGeom>
        </p:spPr>
      </p:pic>
      <p:sp>
        <p:nvSpPr>
          <p:cNvPr id="44" name="KSO_Shape"/>
          <p:cNvSpPr/>
          <p:nvPr/>
        </p:nvSpPr>
        <p:spPr>
          <a:xfrm>
            <a:off x="611560" y="2661072"/>
            <a:ext cx="814045" cy="258101"/>
          </a:xfrm>
          <a:custGeom>
            <a:avLst/>
            <a:gdLst/>
            <a:ahLst/>
            <a:cxnLst/>
            <a:rect l="l" t="t" r="r" b="b"/>
            <a:pathLst>
              <a:path w="351454" h="302978">
                <a:moveTo>
                  <a:pt x="175727" y="0"/>
                </a:moveTo>
                <a:lnTo>
                  <a:pt x="351454" y="302978"/>
                </a:lnTo>
                <a:cubicBezTo>
                  <a:pt x="296917" y="281626"/>
                  <a:pt x="237534" y="271243"/>
                  <a:pt x="175726" y="271243"/>
                </a:cubicBezTo>
                <a:cubicBezTo>
                  <a:pt x="113918" y="271243"/>
                  <a:pt x="54536" y="281626"/>
                  <a:pt x="0" y="302978"/>
                </a:cubicBezTo>
                <a:close/>
              </a:path>
            </a:pathLst>
          </a:cu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solidFill>
                <a:srgbClr val="FFFF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9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6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Graphic spid="24" grpId="0">
        <p:bldAsOne/>
      </p:bldGraphic>
      <p:bldP spid="26" grpId="0" animBg="1"/>
      <p:bldP spid="4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19672" y="1287384"/>
            <a:ext cx="5646875" cy="2568732"/>
          </a:xfrm>
          <a:prstGeom prst="rect">
            <a:avLst/>
          </a:prstGeom>
        </p:spPr>
      </p:pic>
      <p:sp>
        <p:nvSpPr>
          <p:cNvPr id="3" name="TextBox 34"/>
          <p:cNvSpPr txBox="1"/>
          <p:nvPr/>
        </p:nvSpPr>
        <p:spPr bwMode="auto">
          <a:xfrm>
            <a:off x="2354877" y="2015845"/>
            <a:ext cx="4176464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说一说：你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还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在什么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地方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见过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负数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2"/>
          <p:cNvSpPr>
            <a:spLocks noChangeArrowheads="1"/>
          </p:cNvSpPr>
          <p:nvPr/>
        </p:nvSpPr>
        <p:spPr bwMode="auto">
          <a:xfrm>
            <a:off x="1041188" y="809624"/>
            <a:ext cx="7685490" cy="46765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defTabSz="685800">
              <a:lnSpc>
                <a:spcPct val="120000"/>
              </a:lnSpc>
            </a:pP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写出下列温度。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Rectangle 14"/>
          <p:cNvSpPr>
            <a:spLocks noChangeArrowheads="1"/>
          </p:cNvSpPr>
          <p:nvPr/>
        </p:nvSpPr>
        <p:spPr bwMode="auto">
          <a:xfrm>
            <a:off x="4211960" y="1563638"/>
            <a:ext cx="1888659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defTabSz="685800"/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写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作：</a:t>
            </a: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-53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℃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Rectangle 15"/>
          <p:cNvSpPr>
            <a:spLocks noChangeArrowheads="1"/>
          </p:cNvSpPr>
          <p:nvPr/>
        </p:nvSpPr>
        <p:spPr bwMode="auto">
          <a:xfrm>
            <a:off x="4261957" y="2980256"/>
            <a:ext cx="1733167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defTabSz="685800"/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写作：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11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℃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Rectangle 16"/>
          <p:cNvSpPr>
            <a:spLocks noChangeArrowheads="1"/>
          </p:cNvSpPr>
          <p:nvPr/>
        </p:nvSpPr>
        <p:spPr bwMode="auto">
          <a:xfrm>
            <a:off x="4235861" y="2288641"/>
            <a:ext cx="1577676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defTabSz="685800"/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写作：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℃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Rectangle 17"/>
          <p:cNvSpPr>
            <a:spLocks noChangeArrowheads="1"/>
          </p:cNvSpPr>
          <p:nvPr/>
        </p:nvSpPr>
        <p:spPr bwMode="auto">
          <a:xfrm>
            <a:off x="4211960" y="3696797"/>
            <a:ext cx="2044149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defTabSz="685800"/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写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作：</a:t>
            </a: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-0.5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℃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Rectangle 12"/>
          <p:cNvSpPr>
            <a:spLocks noChangeArrowheads="1"/>
          </p:cNvSpPr>
          <p:nvPr/>
        </p:nvSpPr>
        <p:spPr bwMode="auto">
          <a:xfrm>
            <a:off x="1827321" y="3368761"/>
            <a:ext cx="3056612" cy="5588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defTabSz="685800">
              <a:lnSpc>
                <a:spcPct val="120000"/>
              </a:lnSpc>
            </a:pP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   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defTabSz="685800">
              <a:lnSpc>
                <a:spcPct val="120000"/>
              </a:lnSpc>
            </a:pP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零下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0.5℃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Rectangle 12"/>
          <p:cNvSpPr>
            <a:spLocks noChangeArrowheads="1"/>
          </p:cNvSpPr>
          <p:nvPr/>
        </p:nvSpPr>
        <p:spPr bwMode="auto">
          <a:xfrm>
            <a:off x="1787589" y="2241284"/>
            <a:ext cx="1656184" cy="45233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defTabSz="685800">
              <a:lnSpc>
                <a:spcPct val="120000"/>
              </a:lnSpc>
            </a:pP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defTabSz="685800">
              <a:lnSpc>
                <a:spcPct val="120000"/>
              </a:lnSpc>
            </a:pP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零上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2℃</a:t>
            </a:r>
            <a:b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</a:b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Rectangle 12"/>
          <p:cNvSpPr>
            <a:spLocks noChangeArrowheads="1"/>
          </p:cNvSpPr>
          <p:nvPr/>
        </p:nvSpPr>
        <p:spPr bwMode="auto">
          <a:xfrm>
            <a:off x="1787589" y="1650616"/>
            <a:ext cx="2094972" cy="28771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defTabSz="685800">
              <a:lnSpc>
                <a:spcPct val="120000"/>
              </a:lnSpc>
            </a:pP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零下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53℃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  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Rectangle 12"/>
          <p:cNvSpPr>
            <a:spLocks noChangeArrowheads="1"/>
          </p:cNvSpPr>
          <p:nvPr/>
        </p:nvSpPr>
        <p:spPr bwMode="auto">
          <a:xfrm>
            <a:off x="1787589" y="2658133"/>
            <a:ext cx="3056612" cy="55295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defTabSz="685800">
              <a:lnSpc>
                <a:spcPct val="120000"/>
              </a:lnSpc>
            </a:pP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    </a:t>
            </a:r>
            <a:b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零上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11℃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227" y="925554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2"/>
          <p:cNvSpPr>
            <a:spLocks noChangeArrowheads="1"/>
          </p:cNvSpPr>
          <p:nvPr/>
        </p:nvSpPr>
        <p:spPr bwMode="auto">
          <a:xfrm>
            <a:off x="846950" y="699542"/>
            <a:ext cx="8045530" cy="46765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defTabSz="685800">
              <a:lnSpc>
                <a:spcPct val="120000"/>
              </a:lnSpc>
            </a:pP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读出下列各数，并指出哪些是正数，哪些是负数。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Rectangle 15"/>
          <p:cNvSpPr>
            <a:spLocks noChangeArrowheads="1"/>
          </p:cNvSpPr>
          <p:nvPr/>
        </p:nvSpPr>
        <p:spPr bwMode="auto">
          <a:xfrm>
            <a:off x="2210085" y="3651870"/>
            <a:ext cx="1129768" cy="649188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defTabSz="685800"/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正数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Rectangle 12"/>
          <p:cNvSpPr>
            <a:spLocks noChangeArrowheads="1"/>
          </p:cNvSpPr>
          <p:nvPr/>
        </p:nvSpPr>
        <p:spPr bwMode="auto">
          <a:xfrm>
            <a:off x="2536076" y="1885170"/>
            <a:ext cx="1656184" cy="45233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defTabSz="685800">
              <a:lnSpc>
                <a:spcPct val="120000"/>
              </a:lnSpc>
            </a:pP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2.5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Rectangle 12"/>
          <p:cNvSpPr>
            <a:spLocks noChangeArrowheads="1"/>
          </p:cNvSpPr>
          <p:nvPr/>
        </p:nvSpPr>
        <p:spPr bwMode="auto">
          <a:xfrm>
            <a:off x="1550990" y="1960710"/>
            <a:ext cx="2094972" cy="28771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defTabSz="685800">
              <a:lnSpc>
                <a:spcPct val="120000"/>
              </a:lnSpc>
            </a:pPr>
            <a:r>
              <a:rPr lang="en-US" altLang="zh-CN" sz="24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-7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9" name="Rectangle 12"/>
              <p:cNvSpPr>
                <a:spLocks noChangeArrowheads="1"/>
              </p:cNvSpPr>
              <p:nvPr/>
            </p:nvSpPr>
            <p:spPr bwMode="auto">
              <a:xfrm>
                <a:off x="3412441" y="1885170"/>
                <a:ext cx="1656184" cy="452333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anchor="ctr"/>
              <a:lstStyle/>
              <a:p>
                <a:pPr defTabSz="685800">
                  <a:lnSpc>
                    <a:spcPct val="120000"/>
                  </a:lnSpc>
                </a:pPr>
                <a:r>
                  <a:rPr lang="en-US" altLang="zh-CN" sz="2400" b="1" dirty="0">
                    <a:solidFill>
                      <a:prstClr val="black"/>
                    </a:solidFill>
                    <a:ea typeface="楷体" panose="02010609060101010101" pitchFamily="49" charset="-122"/>
                  </a:rPr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smtClean="0">
                            <a:solidFill>
                              <a:prstClr val="black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1" i="0" smtClean="0">
                            <a:solidFill>
                              <a:prstClr val="black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4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b="1" i="0" smtClean="0">
                            <a:solidFill>
                              <a:prstClr val="black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5</m:t>
                        </m:r>
                      </m:den>
                    </m:f>
                  </m:oMath>
                </a14:m>
                <a:endParaRPr lang="zh-CN" altLang="en-US" sz="24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9" name="Rectangle 1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412441" y="1885170"/>
                <a:ext cx="1656184" cy="452333"/>
              </a:xfrm>
              <a:prstGeom prst="rect">
                <a:avLst/>
              </a:prstGeom>
              <a:blipFill rotWithShape="1">
                <a:blip r:embed="rId1"/>
                <a:stretch>
                  <a:fillRect l="-35" t="-27343" r="3" b="-27360"/>
                </a:stretch>
              </a:blipFill>
              <a:ln w="9525">
                <a:noFill/>
                <a:miter lim="800000"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0" name="Rectangle 12"/>
          <p:cNvSpPr>
            <a:spLocks noChangeArrowheads="1"/>
          </p:cNvSpPr>
          <p:nvPr/>
        </p:nvSpPr>
        <p:spPr bwMode="auto">
          <a:xfrm>
            <a:off x="4288806" y="1885170"/>
            <a:ext cx="1656184" cy="45233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defTabSz="685800">
              <a:lnSpc>
                <a:spcPct val="120000"/>
              </a:lnSpc>
            </a:pP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Rectangle 12"/>
          <p:cNvSpPr>
            <a:spLocks noChangeArrowheads="1"/>
          </p:cNvSpPr>
          <p:nvPr/>
        </p:nvSpPr>
        <p:spPr bwMode="auto">
          <a:xfrm>
            <a:off x="5004048" y="1885170"/>
            <a:ext cx="1656184" cy="45233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defTabSz="685800">
              <a:lnSpc>
                <a:spcPct val="120000"/>
              </a:lnSpc>
            </a:pPr>
            <a:r>
              <a:rPr lang="en-US" altLang="zh-CN" sz="24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-5.2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5" name="Rectangle 12"/>
              <p:cNvSpPr>
                <a:spLocks noChangeArrowheads="1"/>
              </p:cNvSpPr>
              <p:nvPr/>
            </p:nvSpPr>
            <p:spPr bwMode="auto">
              <a:xfrm>
                <a:off x="6041536" y="1885170"/>
                <a:ext cx="1656184" cy="452333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anchor="ctr"/>
              <a:lstStyle/>
              <a:p>
                <a:pPr defTabSz="685800">
                  <a:lnSpc>
                    <a:spcPct val="120000"/>
                  </a:lnSpc>
                </a:pPr>
                <a:r>
                  <a:rPr lang="en-US" altLang="zh-CN" sz="2400" b="1" dirty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smtClean="0">
                            <a:solidFill>
                              <a:prstClr val="black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1" dirty="0" smtClean="0">
                            <a:solidFill>
                              <a:prstClr val="black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b="1" dirty="0">
                            <a:solidFill>
                              <a:prstClr val="black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3</m:t>
                        </m:r>
                      </m:den>
                    </m:f>
                  </m:oMath>
                </a14:m>
                <a:endParaRPr lang="zh-CN" altLang="en-US" sz="24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5" name="Rectangle 1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6041536" y="1885170"/>
                <a:ext cx="1656184" cy="452333"/>
              </a:xfrm>
              <a:prstGeom prst="rect">
                <a:avLst/>
              </a:prstGeom>
              <a:blipFill rotWithShape="1">
                <a:blip r:embed="rId2"/>
                <a:stretch>
                  <a:fillRect l="-9" t="-27764" r="15" b="-27781"/>
                </a:stretch>
              </a:blipFill>
              <a:ln w="9525">
                <a:noFill/>
                <a:miter lim="800000"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6" name="Rectangle 12"/>
          <p:cNvSpPr>
            <a:spLocks noChangeArrowheads="1"/>
          </p:cNvSpPr>
          <p:nvPr/>
        </p:nvSpPr>
        <p:spPr bwMode="auto">
          <a:xfrm>
            <a:off x="6917903" y="1885170"/>
            <a:ext cx="1656184" cy="45233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defTabSz="685800">
              <a:lnSpc>
                <a:spcPct val="120000"/>
              </a:lnSpc>
            </a:pP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+41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Rectangle 15"/>
          <p:cNvSpPr>
            <a:spLocks noChangeArrowheads="1"/>
          </p:cNvSpPr>
          <p:nvPr/>
        </p:nvSpPr>
        <p:spPr bwMode="auto">
          <a:xfrm>
            <a:off x="5832140" y="3651870"/>
            <a:ext cx="1129768" cy="649188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defTabSz="685800"/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负数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Rectangle 15"/>
          <p:cNvSpPr>
            <a:spLocks noChangeArrowheads="1"/>
          </p:cNvSpPr>
          <p:nvPr/>
        </p:nvSpPr>
        <p:spPr bwMode="auto">
          <a:xfrm>
            <a:off x="1115616" y="2560721"/>
            <a:ext cx="693509" cy="510778"/>
          </a:xfrm>
          <a:prstGeom prst="wedgeRoundRectCallout">
            <a:avLst>
              <a:gd name="adj1" fmla="val 34683"/>
              <a:gd name="adj2" fmla="val -111810"/>
              <a:gd name="adj3" fmla="val 16667"/>
            </a:avLst>
          </a:prstGeom>
          <a:noFill/>
          <a:ln w="9525">
            <a:solidFill>
              <a:srgbClr val="0000FF"/>
            </a:solidFill>
            <a:miter lim="800000"/>
          </a:ln>
        </p:spPr>
        <p:txBody>
          <a:bodyPr wrap="none">
            <a:spAutoFit/>
          </a:bodyPr>
          <a:lstStyle/>
          <a:p>
            <a:pPr defTabSz="685800"/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负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Rectangle 15"/>
          <p:cNvSpPr>
            <a:spLocks noChangeArrowheads="1"/>
          </p:cNvSpPr>
          <p:nvPr/>
        </p:nvSpPr>
        <p:spPr bwMode="auto">
          <a:xfrm>
            <a:off x="2611797" y="1268950"/>
            <a:ext cx="1765057" cy="510778"/>
          </a:xfrm>
          <a:prstGeom prst="wedgeRoundRectCallout">
            <a:avLst>
              <a:gd name="adj1" fmla="val 5599"/>
              <a:gd name="adj2" fmla="val 86055"/>
              <a:gd name="adj3" fmla="val 16667"/>
            </a:avLst>
          </a:prstGeom>
          <a:noFill/>
          <a:ln w="9525">
            <a:solidFill>
              <a:srgbClr val="0000FF"/>
            </a:solidFill>
            <a:miter lim="800000"/>
          </a:ln>
        </p:spPr>
        <p:txBody>
          <a:bodyPr wrap="none">
            <a:spAutoFit/>
          </a:bodyPr>
          <a:lstStyle/>
          <a:p>
            <a:pPr defTabSz="685800"/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正五分之四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Rectangle 15"/>
          <p:cNvSpPr>
            <a:spLocks noChangeArrowheads="1"/>
          </p:cNvSpPr>
          <p:nvPr/>
        </p:nvSpPr>
        <p:spPr bwMode="auto">
          <a:xfrm>
            <a:off x="4767148" y="1269727"/>
            <a:ext cx="1465097" cy="510778"/>
          </a:xfrm>
          <a:prstGeom prst="wedgeRoundRectCallout">
            <a:avLst>
              <a:gd name="adj1" fmla="val 5599"/>
              <a:gd name="adj2" fmla="val 86055"/>
              <a:gd name="adj3" fmla="val 16667"/>
            </a:avLst>
          </a:prstGeom>
          <a:noFill/>
          <a:ln w="9525">
            <a:solidFill>
              <a:srgbClr val="0000FF"/>
            </a:solidFill>
            <a:miter lim="800000"/>
          </a:ln>
        </p:spPr>
        <p:txBody>
          <a:bodyPr wrap="none">
            <a:spAutoFit/>
          </a:bodyPr>
          <a:lstStyle/>
          <a:p>
            <a:pPr defTabSz="685800"/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负五点二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Rectangle 15"/>
          <p:cNvSpPr>
            <a:spLocks noChangeArrowheads="1"/>
          </p:cNvSpPr>
          <p:nvPr/>
        </p:nvSpPr>
        <p:spPr bwMode="auto">
          <a:xfrm>
            <a:off x="6249412" y="2560721"/>
            <a:ext cx="1765057" cy="510778"/>
          </a:xfrm>
          <a:prstGeom prst="wedgeRoundRectCallout">
            <a:avLst>
              <a:gd name="adj1" fmla="val -36557"/>
              <a:gd name="adj2" fmla="val -83544"/>
              <a:gd name="adj3" fmla="val 16667"/>
            </a:avLst>
          </a:prstGeom>
          <a:noFill/>
          <a:ln w="9525">
            <a:solidFill>
              <a:srgbClr val="0000FF"/>
            </a:solidFill>
            <a:miter lim="800000"/>
          </a:ln>
        </p:spPr>
        <p:txBody>
          <a:bodyPr wrap="none">
            <a:spAutoFit/>
          </a:bodyPr>
          <a:lstStyle/>
          <a:p>
            <a:pPr defTabSz="685800"/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负三分之一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6.17284E-7 L 0.41268 0.28364 " pathEditMode="relative" rAng="0" ptsTypes="AA">
                                      <p:cBhvr>
                                        <p:cTn id="60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625" y="14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3.82716E-6 L -0.10416 0.2821 " pathEditMode="relative" rAng="0" ptsTypes="AA">
                                      <p:cBhvr>
                                        <p:cTn id="64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08" y="1410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3.82716E-6 L -0.09844 0.20834 " pathEditMode="relative" rAng="0" ptsTypes="AA">
                                      <p:cBhvr>
                                        <p:cTn id="68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931" y="1040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3.82716E-6 L 0.12361 0.21544 " pathEditMode="relative" rAng="0" ptsTypes="AA">
                                      <p:cBhvr>
                                        <p:cTn id="72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81" y="1077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3.82716E-6 L 0.12361 0.25741 " pathEditMode="relative" rAng="0" ptsTypes="AA">
                                      <p:cBhvr>
                                        <p:cTn id="76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81" y="1287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3.82716E-6 L -0.38594 0.31358 " pathEditMode="relative" rAng="0" ptsTypes="AA">
                                      <p:cBhvr>
                                        <p:cTn id="80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306" y="156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1" grpId="0"/>
      <p:bldP spid="22" grpId="0"/>
      <p:bldP spid="19" grpId="0"/>
      <p:bldP spid="24" grpId="0"/>
      <p:bldP spid="25" grpId="0"/>
      <p:bldP spid="26" grpId="0"/>
      <p:bldP spid="27" grpId="0" animBg="1"/>
      <p:bldP spid="29" grpId="0" animBg="1"/>
      <p:bldP spid="30" grpId="0" animBg="1"/>
      <p:bldP spid="31" grpId="0" animBg="1"/>
      <p:bldP spid="3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4"/>
          <p:cNvSpPr txBox="1">
            <a:spLocks noChangeArrowheads="1"/>
          </p:cNvSpPr>
          <p:nvPr/>
        </p:nvSpPr>
        <p:spPr bwMode="auto">
          <a:xfrm>
            <a:off x="822320" y="546461"/>
            <a:ext cx="759251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685800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用正数或负数表示下面各地的海拔高度。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6"/>
          <p:cNvSpPr txBox="1">
            <a:spLocks noChangeArrowheads="1"/>
          </p:cNvSpPr>
          <p:nvPr/>
        </p:nvSpPr>
        <p:spPr bwMode="auto">
          <a:xfrm>
            <a:off x="827584" y="3628048"/>
            <a:ext cx="3828723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685800">
              <a:spcBef>
                <a:spcPct val="0"/>
              </a:spcBef>
              <a:buFontTx/>
              <a:buNone/>
            </a:pP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华山大约比海平面高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2000m</a:t>
            </a:r>
            <a:endParaRPr lang="en-US" altLang="zh-CN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defTabSz="685800">
              <a:spcBef>
                <a:spcPct val="0"/>
              </a:spcBef>
              <a:buFontTx/>
              <a:buNone/>
            </a:pP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记作（          ）。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" name="TextBox 7"/>
          <p:cNvSpPr txBox="1">
            <a:spLocks noChangeArrowheads="1"/>
          </p:cNvSpPr>
          <p:nvPr/>
        </p:nvSpPr>
        <p:spPr bwMode="auto">
          <a:xfrm>
            <a:off x="4723147" y="3612961"/>
            <a:ext cx="373728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685800">
              <a:spcBef>
                <a:spcPct val="0"/>
              </a:spcBef>
              <a:buFontTx/>
              <a:buNone/>
            </a:pP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死海大约比海平面低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392m</a:t>
            </a:r>
            <a:endParaRPr lang="en-US" altLang="zh-CN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defTabSz="685800">
              <a:spcBef>
                <a:spcPct val="0"/>
              </a:spcBef>
              <a:buFontTx/>
              <a:buNone/>
            </a:pP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记作（         ）。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" name="TextBox 8"/>
          <p:cNvSpPr txBox="1">
            <a:spLocks noChangeArrowheads="1"/>
          </p:cNvSpPr>
          <p:nvPr/>
        </p:nvSpPr>
        <p:spPr bwMode="auto">
          <a:xfrm>
            <a:off x="2051720" y="3997380"/>
            <a:ext cx="110799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685800">
              <a:spcBef>
                <a:spcPct val="0"/>
              </a:spcBef>
              <a:buFontTx/>
              <a:buNone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+2000m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2" name="TextBox 9"/>
          <p:cNvSpPr txBox="1">
            <a:spLocks noChangeArrowheads="1"/>
          </p:cNvSpPr>
          <p:nvPr/>
        </p:nvSpPr>
        <p:spPr bwMode="auto">
          <a:xfrm>
            <a:off x="5796136" y="3982293"/>
            <a:ext cx="110799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685800">
              <a:spcBef>
                <a:spcPct val="0"/>
              </a:spcBef>
              <a:buFontTx/>
              <a:buNone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–392m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1026" name="Picture 2" descr="http://img1.qunarzz.com/travel/poi/1410/20/934d8b3d47a1829fffffffffc8d65eac.jpg_r_1024x683x95_d2450bc6.jp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5623" y="1245395"/>
            <a:ext cx="3106737" cy="20721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p1.so.qhimgs1.com/bdr/200_200_/t01aceea3a2956ff33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245395"/>
            <a:ext cx="3106737" cy="20659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320" y="732479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圆角矩形 11"/>
          <p:cNvSpPr/>
          <p:nvPr/>
        </p:nvSpPr>
        <p:spPr>
          <a:xfrm>
            <a:off x="611560" y="483518"/>
            <a:ext cx="5904756" cy="720080"/>
          </a:xfrm>
          <a:prstGeom prst="round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defTabSz="685800"/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看资料说一说：你发现了什么？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6" name="Picture 2">
            <a:hlinkClick r:id="rId1" action="ppaction://hlinkfile"/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4782" y="1203598"/>
            <a:ext cx="4600575" cy="344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5833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319972" y="2571750"/>
            <a:ext cx="1273951" cy="135888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mph" presetSubtype="0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13"/>
          <p:cNvSpPr>
            <a:spLocks noChangeArrowheads="1"/>
          </p:cNvSpPr>
          <p:nvPr/>
        </p:nvSpPr>
        <p:spPr bwMode="auto">
          <a:xfrm>
            <a:off x="7400220" y="3867894"/>
            <a:ext cx="412750" cy="576263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/>
          <a:lstStyle/>
          <a:p>
            <a:pPr defTabSz="685800">
              <a:lnSpc>
                <a:spcPct val="120000"/>
              </a:lnSpc>
              <a:tabLst>
                <a:tab pos="1511300" algn="l"/>
                <a:tab pos="2736850" algn="l"/>
                <a:tab pos="4000500" algn="l"/>
              </a:tabLst>
            </a:pPr>
            <a:r>
              <a:rPr lang="en-US" altLang="zh-CN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</a:t>
            </a:r>
            <a:endParaRPr lang="zh-CN" altLang="en-US" sz="28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4"/>
          <p:cNvSpPr>
            <a:spLocks noChangeArrowheads="1"/>
          </p:cNvSpPr>
          <p:nvPr/>
        </p:nvSpPr>
        <p:spPr bwMode="auto">
          <a:xfrm>
            <a:off x="827584" y="529091"/>
            <a:ext cx="151315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defTabSz="68580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判断。</a:t>
            </a:r>
            <a:endParaRPr lang="zh-CN" altLang="en-US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Rectangle 12"/>
          <p:cNvSpPr>
            <a:spLocks noChangeArrowheads="1"/>
          </p:cNvSpPr>
          <p:nvPr/>
        </p:nvSpPr>
        <p:spPr bwMode="auto">
          <a:xfrm>
            <a:off x="611560" y="1095633"/>
            <a:ext cx="7545073" cy="5331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defTabSz="685800">
              <a:lnSpc>
                <a:spcPct val="120000"/>
              </a:lnSpc>
              <a:tabLst>
                <a:tab pos="1511300" algn="l"/>
                <a:tab pos="2736850" algn="l"/>
                <a:tab pos="4000500" algn="l"/>
              </a:tabLst>
            </a:pP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）“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+”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只表示加号。　　　　　　　　　  （   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defTabSz="685800">
              <a:lnSpc>
                <a:spcPct val="120000"/>
              </a:lnSpc>
              <a:tabLst>
                <a:tab pos="1511300" algn="l"/>
                <a:tab pos="2736850" algn="l"/>
                <a:tab pos="4000500" algn="l"/>
              </a:tabLst>
            </a:pP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　　　　　　　　　　　　　　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Rectangle 12"/>
          <p:cNvSpPr>
            <a:spLocks noChangeArrowheads="1"/>
          </p:cNvSpPr>
          <p:nvPr/>
        </p:nvSpPr>
        <p:spPr bwMode="auto">
          <a:xfrm>
            <a:off x="568104" y="1623966"/>
            <a:ext cx="9620520" cy="3717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defTabSz="685800">
              <a:lnSpc>
                <a:spcPct val="120000"/>
              </a:lnSpc>
              <a:tabLst>
                <a:tab pos="1511300" algn="l"/>
                <a:tab pos="2736850" algn="l"/>
                <a:tab pos="4000500" algn="l"/>
              </a:tabLst>
            </a:pP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）“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-”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只表示负号。　　　　 　　　　　 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   ）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　　　　　　　　　　　　　　　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Rectangle 12"/>
          <p:cNvSpPr>
            <a:spLocks noChangeArrowheads="1"/>
          </p:cNvSpPr>
          <p:nvPr/>
        </p:nvSpPr>
        <p:spPr bwMode="auto">
          <a:xfrm>
            <a:off x="568104" y="2110926"/>
            <a:ext cx="9620520" cy="118090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defTabSz="685800">
              <a:lnSpc>
                <a:spcPct val="120000"/>
              </a:lnSpc>
              <a:tabLst>
                <a:tab pos="1511300" algn="l"/>
                <a:tab pos="2736850" algn="l"/>
                <a:tab pos="4000500" algn="l"/>
              </a:tabLst>
            </a:pP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）因为正数的正号可以省略，所以负数的负号也可</a:t>
            </a:r>
            <a:endParaRPr lang="en-US" altLang="zh-CN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defTabSz="685800">
              <a:lnSpc>
                <a:spcPct val="120000"/>
              </a:lnSpc>
              <a:tabLst>
                <a:tab pos="1511300" algn="l"/>
                <a:tab pos="2736850" algn="l"/>
                <a:tab pos="4000500" algn="l"/>
              </a:tabLst>
            </a:pP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以省略。                             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   ）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　　　　　　　　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defTabSz="685800">
              <a:lnSpc>
                <a:spcPct val="120000"/>
              </a:lnSpc>
              <a:tabLst>
                <a:tab pos="1511300" algn="l"/>
                <a:tab pos="2736850" algn="l"/>
                <a:tab pos="4000500" algn="l"/>
              </a:tabLst>
            </a:pP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　　　　　　　　　　　　　　　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Rectangle 12"/>
          <p:cNvSpPr>
            <a:spLocks noChangeArrowheads="1"/>
          </p:cNvSpPr>
          <p:nvPr/>
        </p:nvSpPr>
        <p:spPr bwMode="auto">
          <a:xfrm>
            <a:off x="568104" y="2944396"/>
            <a:ext cx="8408814" cy="4482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defTabSz="685800">
              <a:lnSpc>
                <a:spcPct val="120000"/>
              </a:lnSpc>
              <a:tabLst>
                <a:tab pos="1511300" algn="l"/>
                <a:tab pos="2736850" algn="l"/>
                <a:tab pos="4000500" algn="l"/>
              </a:tabLst>
            </a:pP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是正数。                            （   ）　　　　　　　　　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defTabSz="685800">
              <a:lnSpc>
                <a:spcPct val="120000"/>
              </a:lnSpc>
              <a:tabLst>
                <a:tab pos="1511300" algn="l"/>
                <a:tab pos="2736850" algn="l"/>
                <a:tab pos="4000500" algn="l"/>
              </a:tabLst>
            </a:pP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　　　　　　　　　　　　　　　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Rectangle 12"/>
          <p:cNvSpPr>
            <a:spLocks noChangeArrowheads="1"/>
          </p:cNvSpPr>
          <p:nvPr/>
        </p:nvSpPr>
        <p:spPr bwMode="auto">
          <a:xfrm>
            <a:off x="568104" y="3432526"/>
            <a:ext cx="9620520" cy="50737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defTabSz="685800">
              <a:lnSpc>
                <a:spcPct val="120000"/>
              </a:lnSpc>
              <a:tabLst>
                <a:tab pos="1511300" algn="l"/>
                <a:tab pos="2736850" algn="l"/>
                <a:tab pos="4000500" algn="l"/>
              </a:tabLst>
            </a:pP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）一个数不是正数就一定是负数。　　　　 （   ）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defTabSz="685800">
              <a:lnSpc>
                <a:spcPct val="120000"/>
              </a:lnSpc>
              <a:tabLst>
                <a:tab pos="1511300" algn="l"/>
                <a:tab pos="2736850" algn="l"/>
                <a:tab pos="4000500" algn="l"/>
              </a:tabLst>
            </a:pP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　　　　　　　　　　　　　　　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Rectangle 12"/>
          <p:cNvSpPr>
            <a:spLocks noChangeArrowheads="1"/>
          </p:cNvSpPr>
          <p:nvPr/>
        </p:nvSpPr>
        <p:spPr bwMode="auto">
          <a:xfrm>
            <a:off x="539552" y="3939902"/>
            <a:ext cx="9620520" cy="2880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defTabSz="685800">
              <a:lnSpc>
                <a:spcPct val="120000"/>
              </a:lnSpc>
              <a:tabLst>
                <a:tab pos="1511300" algn="l"/>
                <a:tab pos="2736850" algn="l"/>
                <a:tab pos="4000500" algn="l"/>
              </a:tabLst>
            </a:pP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）只有整数分正负，分数和小数不分正负。 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   ）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defTabSz="685800">
              <a:lnSpc>
                <a:spcPct val="120000"/>
              </a:lnSpc>
              <a:tabLst>
                <a:tab pos="1511300" algn="l"/>
                <a:tab pos="2736850" algn="l"/>
                <a:tab pos="4000500" algn="l"/>
              </a:tabLst>
            </a:pP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　　　　　　　　　　　　　　　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Rectangle 13"/>
          <p:cNvSpPr>
            <a:spLocks noChangeArrowheads="1"/>
          </p:cNvSpPr>
          <p:nvPr/>
        </p:nvSpPr>
        <p:spPr bwMode="auto">
          <a:xfrm>
            <a:off x="7452320" y="1059383"/>
            <a:ext cx="412750" cy="576263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/>
          <a:lstStyle/>
          <a:p>
            <a:pPr defTabSz="685800">
              <a:lnSpc>
                <a:spcPct val="120000"/>
              </a:lnSpc>
              <a:tabLst>
                <a:tab pos="1511300" algn="l"/>
                <a:tab pos="2736850" algn="l"/>
                <a:tab pos="4000500" algn="l"/>
              </a:tabLst>
            </a:pPr>
            <a:r>
              <a:rPr lang="en-US" altLang="zh-CN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</a:t>
            </a:r>
            <a:endParaRPr lang="zh-CN" altLang="en-US" sz="28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Rectangle 13"/>
          <p:cNvSpPr>
            <a:spLocks noChangeArrowheads="1"/>
          </p:cNvSpPr>
          <p:nvPr/>
        </p:nvSpPr>
        <p:spPr bwMode="auto">
          <a:xfrm>
            <a:off x="7452320" y="1563439"/>
            <a:ext cx="412750" cy="576263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/>
          <a:lstStyle/>
          <a:p>
            <a:pPr defTabSz="685800">
              <a:lnSpc>
                <a:spcPct val="120000"/>
              </a:lnSpc>
              <a:tabLst>
                <a:tab pos="1511300" algn="l"/>
                <a:tab pos="2736850" algn="l"/>
                <a:tab pos="4000500" algn="l"/>
              </a:tabLst>
            </a:pPr>
            <a:r>
              <a:rPr lang="en-US" altLang="zh-CN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</a:t>
            </a:r>
            <a:endParaRPr lang="zh-CN" altLang="en-US" sz="28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13"/>
          <p:cNvSpPr>
            <a:spLocks noChangeArrowheads="1"/>
          </p:cNvSpPr>
          <p:nvPr/>
        </p:nvSpPr>
        <p:spPr bwMode="auto">
          <a:xfrm>
            <a:off x="7452320" y="2499543"/>
            <a:ext cx="412750" cy="576263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/>
          <a:lstStyle/>
          <a:p>
            <a:pPr defTabSz="685800">
              <a:lnSpc>
                <a:spcPct val="120000"/>
              </a:lnSpc>
              <a:tabLst>
                <a:tab pos="1511300" algn="l"/>
                <a:tab pos="2736850" algn="l"/>
                <a:tab pos="4000500" algn="l"/>
              </a:tabLst>
            </a:pPr>
            <a:r>
              <a:rPr lang="en-US" altLang="zh-CN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</a:t>
            </a:r>
            <a:endParaRPr lang="zh-CN" altLang="en-US" sz="28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Rectangle 13"/>
          <p:cNvSpPr>
            <a:spLocks noChangeArrowheads="1"/>
          </p:cNvSpPr>
          <p:nvPr/>
        </p:nvSpPr>
        <p:spPr bwMode="auto">
          <a:xfrm>
            <a:off x="7452320" y="2931790"/>
            <a:ext cx="412750" cy="576263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/>
          <a:lstStyle/>
          <a:p>
            <a:pPr defTabSz="685800">
              <a:lnSpc>
                <a:spcPct val="120000"/>
              </a:lnSpc>
              <a:tabLst>
                <a:tab pos="1511300" algn="l"/>
                <a:tab pos="2736850" algn="l"/>
                <a:tab pos="4000500" algn="l"/>
              </a:tabLst>
            </a:pPr>
            <a:r>
              <a:rPr lang="en-US" altLang="zh-CN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</a:t>
            </a:r>
            <a:endParaRPr lang="zh-CN" altLang="en-US" sz="28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Rectangle 13"/>
          <p:cNvSpPr>
            <a:spLocks noChangeArrowheads="1"/>
          </p:cNvSpPr>
          <p:nvPr/>
        </p:nvSpPr>
        <p:spPr bwMode="auto">
          <a:xfrm>
            <a:off x="7399610" y="3363639"/>
            <a:ext cx="412750" cy="576263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/>
          <a:lstStyle/>
          <a:p>
            <a:pPr defTabSz="685800">
              <a:lnSpc>
                <a:spcPct val="120000"/>
              </a:lnSpc>
              <a:tabLst>
                <a:tab pos="1511300" algn="l"/>
                <a:tab pos="2736850" algn="l"/>
                <a:tab pos="4000500" algn="l"/>
              </a:tabLst>
            </a:pPr>
            <a:r>
              <a:rPr lang="en-US" altLang="zh-CN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</a:t>
            </a:r>
            <a:endParaRPr lang="zh-CN" altLang="en-US" sz="28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5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052" y="735176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37" grpId="0"/>
      <p:bldP spid="38" grpId="0"/>
      <p:bldP spid="39" grpId="0"/>
      <p:bldP spid="40" grpId="0"/>
      <p:bldP spid="4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1"/>
          <p:cNvSpPr txBox="1"/>
          <p:nvPr/>
        </p:nvSpPr>
        <p:spPr>
          <a:xfrm>
            <a:off x="355154" y="815178"/>
            <a:ext cx="8073155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>
              <a:lnSpc>
                <a:spcPct val="150000"/>
              </a:lnSpc>
            </a:pP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五一班数学平均分为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89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分，高于平均分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分记作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+3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分，那么，低于平均分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分应记作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     )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分。</a:t>
            </a:r>
            <a:endParaRPr lang="en-US" altLang="zh-CN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defTabSz="685800">
              <a:lnSpc>
                <a:spcPct val="150000"/>
              </a:lnSpc>
            </a:pP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①</a:t>
            </a:r>
            <a:r>
              <a:rPr lang="en-US" altLang="zh-CN" sz="2400" b="1" dirty="0">
                <a:solidFill>
                  <a:srgbClr val="1F497D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- 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85	     ② 4	       ③85	         </a:t>
            </a:r>
            <a:r>
              <a:rPr lang="zh-CN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④</a:t>
            </a:r>
            <a:r>
              <a:rPr lang="en-US" altLang="zh-CN" sz="2400" b="1" dirty="0">
                <a:solidFill>
                  <a:srgbClr val="1F497D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- 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zh-CN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defTabSz="685800"/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5"/>
          <p:cNvSpPr txBox="1"/>
          <p:nvPr/>
        </p:nvSpPr>
        <p:spPr>
          <a:xfrm>
            <a:off x="4583613" y="1462013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/>
            <a:r>
              <a:rPr lang="zh-CN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④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403648" y="1563638"/>
            <a:ext cx="576064" cy="313369"/>
          </a:xfrm>
          <a:prstGeom prst="rect">
            <a:avLst/>
          </a:prstGeom>
          <a:solidFill>
            <a:srgbClr val="E89200">
              <a:alpha val="3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zh-CN" altLang="en-US" sz="1400">
              <a:solidFill>
                <a:prstClr val="white"/>
              </a:solidFill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1459236" y="2822688"/>
            <a:ext cx="3096344" cy="857825"/>
            <a:chOff x="1165184" y="2808308"/>
            <a:chExt cx="2592034" cy="1008112"/>
          </a:xfrm>
        </p:grpSpPr>
        <p:sp>
          <p:nvSpPr>
            <p:cNvPr id="18" name="云形标注 17"/>
            <p:cNvSpPr/>
            <p:nvPr/>
          </p:nvSpPr>
          <p:spPr>
            <a:xfrm>
              <a:off x="1165184" y="2808308"/>
              <a:ext cx="2592034" cy="1008112"/>
            </a:xfrm>
            <a:prstGeom prst="cloudCallout">
              <a:avLst>
                <a:gd name="adj1" fmla="val -42404"/>
                <a:gd name="adj2" fmla="val -150809"/>
              </a:avLst>
            </a:prstGeom>
            <a:noFill/>
            <a:ln w="1905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40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1461900" y="2944805"/>
              <a:ext cx="2280187" cy="61209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685800">
                <a:lnSpc>
                  <a:spcPct val="150000"/>
                </a:lnSpc>
              </a:pPr>
              <a:r>
                <a:rPr lang="zh-CN" altLang="en-US" sz="22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比平均分低用负数。</a:t>
              </a:r>
              <a:endParaRPr lang="zh-CN" altLang="en-US" sz="2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100000">
                        <a14:foregroundMark x1="21485" y1="45149" x2="24403" y2="50099"/>
                        <a14:foregroundMark x1="43767" y1="44752" x2="45093" y2="51881"/>
                        <a14:foregroundMark x1="49867" y1="45545" x2="46154" y2="52673"/>
                        <a14:foregroundMark x1="27851" y1="58416" x2="40849" y2="59406"/>
                        <a14:foregroundMark x1="28912" y1="8515" x2="34483" y2="22178"/>
                        <a14:foregroundMark x1="37931" y1="22970" x2="36605" y2="23168"/>
                        <a14:foregroundMark x1="45623" y1="11683" x2="47480" y2="11683"/>
                        <a14:foregroundMark x1="39523" y1="2376" x2="37931" y2="4158"/>
                        <a14:foregroundMark x1="24138" y1="1386" x2="25464" y2="4158"/>
                        <a14:foregroundMark x1="14854" y1="7525" x2="16711" y2="8515"/>
                        <a14:foregroundMark x1="14324" y1="17228" x2="17241" y2="16436"/>
                        <a14:foregroundMark x1="2918" y1="44356" x2="1326" y2="47723"/>
                        <a14:foregroundMark x1="96552" y1="67723" x2="96021" y2="70495"/>
                        <a14:foregroundMark x1="97878" y1="67723" x2="97878" y2="7029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2670707"/>
            <a:ext cx="1215204" cy="16277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052" y="1049614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413890" y="1725062"/>
            <a:ext cx="5837967" cy="461665"/>
            <a:chOff x="1413890" y="1867824"/>
            <a:chExt cx="5837967" cy="461665"/>
          </a:xfrm>
        </p:grpSpPr>
        <p:sp>
          <p:nvSpPr>
            <p:cNvPr id="25" name="MH_Other_1"/>
            <p:cNvSpPr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>
              <a:off x="1665112" y="2024951"/>
              <a:ext cx="209550" cy="209550"/>
            </a:xfrm>
            <a:prstGeom prst="ellipse">
              <a:avLst/>
            </a:prstGeom>
            <a:solidFill>
              <a:srgbClr val="9988B3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 defTabSz="685800">
                <a:lnSpc>
                  <a:spcPct val="130000"/>
                </a:lnSpc>
              </a:pPr>
              <a:endParaRPr lang="zh-CN" altLang="en-US" sz="105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6" name="MH_Other_2"/>
            <p:cNvSpPr>
              <a:spLocks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1413890" y="1955895"/>
              <a:ext cx="348854" cy="348853"/>
            </a:xfrm>
            <a:prstGeom prst="ellipse">
              <a:avLst/>
            </a:prstGeom>
            <a:solidFill>
              <a:srgbClr val="9988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685800"/>
              <a:endParaRPr lang="zh-CN" altLang="en-US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Aharoni" pitchFamily="2" charset="-79"/>
              </a:endParaRPr>
            </a:p>
          </p:txBody>
        </p:sp>
        <p:sp>
          <p:nvSpPr>
            <p:cNvPr id="27" name="MH_Other_3"/>
            <p:cNvSpPr/>
            <p:nvPr>
              <p:custDataLst>
                <p:tags r:id="rId3"/>
              </p:custDataLst>
            </p:nvPr>
          </p:nvSpPr>
          <p:spPr bwMode="auto">
            <a:xfrm>
              <a:off x="1978247" y="2017807"/>
              <a:ext cx="197644" cy="225028"/>
            </a:xfrm>
            <a:custGeom>
              <a:avLst/>
              <a:gdLst>
                <a:gd name="T0" fmla="*/ 2147483646 w 3678"/>
                <a:gd name="T1" fmla="*/ 2147483646 h 4197"/>
                <a:gd name="T2" fmla="*/ 2147483646 w 3678"/>
                <a:gd name="T3" fmla="*/ 2147483646 h 4197"/>
                <a:gd name="T4" fmla="*/ 2147483646 w 3678"/>
                <a:gd name="T5" fmla="*/ 2147483646 h 4197"/>
                <a:gd name="T6" fmla="*/ 2147483646 w 3678"/>
                <a:gd name="T7" fmla="*/ 2147483646 h 4197"/>
                <a:gd name="T8" fmla="*/ 2147483646 w 3678"/>
                <a:gd name="T9" fmla="*/ 2147483646 h 4197"/>
                <a:gd name="T10" fmla="*/ 2147483646 w 3678"/>
                <a:gd name="T11" fmla="*/ 2147483646 h 4197"/>
                <a:gd name="T12" fmla="*/ 2147483646 w 3678"/>
                <a:gd name="T13" fmla="*/ 2147483646 h 4197"/>
                <a:gd name="T14" fmla="*/ 2147483646 w 3678"/>
                <a:gd name="T15" fmla="*/ 2147483646 h 4197"/>
                <a:gd name="T16" fmla="*/ 2147483646 w 3678"/>
                <a:gd name="T17" fmla="*/ 2147483646 h 4197"/>
                <a:gd name="T18" fmla="*/ 2147483646 w 3678"/>
                <a:gd name="T19" fmla="*/ 2147483646 h 4197"/>
                <a:gd name="T20" fmla="*/ 2147483646 w 3678"/>
                <a:gd name="T21" fmla="*/ 2147483646 h 4197"/>
                <a:gd name="T22" fmla="*/ 2147483646 w 3678"/>
                <a:gd name="T23" fmla="*/ 2147483646 h 419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3678" h="4197">
                  <a:moveTo>
                    <a:pt x="2081" y="2099"/>
                  </a:moveTo>
                  <a:lnTo>
                    <a:pt x="0" y="0"/>
                  </a:lnTo>
                  <a:lnTo>
                    <a:pt x="762" y="2099"/>
                  </a:lnTo>
                  <a:lnTo>
                    <a:pt x="0" y="4197"/>
                  </a:lnTo>
                  <a:lnTo>
                    <a:pt x="2081" y="2099"/>
                  </a:lnTo>
                  <a:close/>
                  <a:moveTo>
                    <a:pt x="3678" y="2099"/>
                  </a:moveTo>
                  <a:lnTo>
                    <a:pt x="1597" y="0"/>
                  </a:lnTo>
                  <a:lnTo>
                    <a:pt x="2359" y="2099"/>
                  </a:lnTo>
                  <a:lnTo>
                    <a:pt x="1597" y="4197"/>
                  </a:lnTo>
                  <a:lnTo>
                    <a:pt x="3678" y="2099"/>
                  </a:lnTo>
                  <a:close/>
                </a:path>
              </a:pathLst>
            </a:custGeom>
            <a:solidFill>
              <a:srgbClr val="9988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defTabSz="685800"/>
              <a:endParaRPr lang="zh-CN" altLang="en-US" sz="105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2355313" y="1867824"/>
              <a:ext cx="489654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/>
              <a:r>
                <a:rPr lang="zh-CN" altLang="en-US" sz="24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用</a:t>
              </a:r>
              <a:r>
                <a:rPr lang="zh-CN" altLang="en-US" sz="24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正、负数</a:t>
              </a:r>
              <a:r>
                <a:rPr lang="zh-CN" altLang="en-US" sz="24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表示两种相反意义的量。</a:t>
              </a:r>
              <a:endPara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32" name="MH_Other_4"/>
            <p:cNvCxnSpPr/>
            <p:nvPr>
              <p:custDataLst>
                <p:tags r:id="rId4"/>
              </p:custDataLst>
            </p:nvPr>
          </p:nvCxnSpPr>
          <p:spPr>
            <a:xfrm>
              <a:off x="2411760" y="2298711"/>
              <a:ext cx="4565076" cy="0"/>
            </a:xfrm>
            <a:prstGeom prst="line">
              <a:avLst/>
            </a:prstGeom>
            <a:ln w="25400">
              <a:solidFill>
                <a:srgbClr val="D9D9D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组合 2"/>
          <p:cNvGrpSpPr/>
          <p:nvPr/>
        </p:nvGrpSpPr>
        <p:grpSpPr>
          <a:xfrm>
            <a:off x="1403648" y="2428847"/>
            <a:ext cx="5156701" cy="461665"/>
            <a:chOff x="1552216" y="2571609"/>
            <a:chExt cx="5156701" cy="461665"/>
          </a:xfrm>
        </p:grpSpPr>
        <p:sp>
          <p:nvSpPr>
            <p:cNvPr id="28" name="MH_Other_5"/>
            <p:cNvSpPr>
              <a:spLocks noChangeArrowheads="1"/>
            </p:cNvSpPr>
            <p:nvPr>
              <p:custDataLst>
                <p:tags r:id="rId5"/>
              </p:custDataLst>
            </p:nvPr>
          </p:nvSpPr>
          <p:spPr bwMode="auto">
            <a:xfrm>
              <a:off x="1803438" y="2734282"/>
              <a:ext cx="209550" cy="209550"/>
            </a:xfrm>
            <a:prstGeom prst="ellipse">
              <a:avLst/>
            </a:prstGeom>
            <a:solidFill>
              <a:srgbClr val="A4AF2E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 defTabSz="685800">
                <a:lnSpc>
                  <a:spcPct val="130000"/>
                </a:lnSpc>
              </a:pPr>
              <a:endParaRPr lang="zh-CN" altLang="en-US" sz="1050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9" name="MH_Other_6"/>
            <p:cNvSpPr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>
              <a:off x="1552216" y="2664036"/>
              <a:ext cx="348853" cy="348853"/>
            </a:xfrm>
            <a:prstGeom prst="ellipse">
              <a:avLst/>
            </a:prstGeom>
            <a:solidFill>
              <a:srgbClr val="A4AF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685800"/>
              <a:endParaRPr lang="zh-CN" altLang="en-US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haroni" pitchFamily="2" charset="-79"/>
              </a:endParaRPr>
            </a:p>
          </p:txBody>
        </p:sp>
        <p:sp>
          <p:nvSpPr>
            <p:cNvPr id="30" name="MH_Other_7"/>
            <p:cNvSpPr/>
            <p:nvPr>
              <p:custDataLst>
                <p:tags r:id="rId7"/>
              </p:custDataLst>
            </p:nvPr>
          </p:nvSpPr>
          <p:spPr bwMode="auto">
            <a:xfrm>
              <a:off x="2116573" y="2725948"/>
              <a:ext cx="197644" cy="226219"/>
            </a:xfrm>
            <a:custGeom>
              <a:avLst/>
              <a:gdLst>
                <a:gd name="T0" fmla="*/ 2147483646 w 3678"/>
                <a:gd name="T1" fmla="*/ 2147483646 h 4197"/>
                <a:gd name="T2" fmla="*/ 2147483646 w 3678"/>
                <a:gd name="T3" fmla="*/ 2147483646 h 4197"/>
                <a:gd name="T4" fmla="*/ 2147483646 w 3678"/>
                <a:gd name="T5" fmla="*/ 2147483646 h 4197"/>
                <a:gd name="T6" fmla="*/ 2147483646 w 3678"/>
                <a:gd name="T7" fmla="*/ 2147483646 h 4197"/>
                <a:gd name="T8" fmla="*/ 2147483646 w 3678"/>
                <a:gd name="T9" fmla="*/ 2147483646 h 4197"/>
                <a:gd name="T10" fmla="*/ 2147483646 w 3678"/>
                <a:gd name="T11" fmla="*/ 2147483646 h 4197"/>
                <a:gd name="T12" fmla="*/ 2147483646 w 3678"/>
                <a:gd name="T13" fmla="*/ 2147483646 h 4197"/>
                <a:gd name="T14" fmla="*/ 2147483646 w 3678"/>
                <a:gd name="T15" fmla="*/ 2147483646 h 4197"/>
                <a:gd name="T16" fmla="*/ 2147483646 w 3678"/>
                <a:gd name="T17" fmla="*/ 2147483646 h 4197"/>
                <a:gd name="T18" fmla="*/ 2147483646 w 3678"/>
                <a:gd name="T19" fmla="*/ 2147483646 h 4197"/>
                <a:gd name="T20" fmla="*/ 2147483646 w 3678"/>
                <a:gd name="T21" fmla="*/ 2147483646 h 4197"/>
                <a:gd name="T22" fmla="*/ 2147483646 w 3678"/>
                <a:gd name="T23" fmla="*/ 2147483646 h 419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3678" h="4197">
                  <a:moveTo>
                    <a:pt x="2081" y="2099"/>
                  </a:moveTo>
                  <a:lnTo>
                    <a:pt x="0" y="0"/>
                  </a:lnTo>
                  <a:lnTo>
                    <a:pt x="762" y="2099"/>
                  </a:lnTo>
                  <a:lnTo>
                    <a:pt x="0" y="4197"/>
                  </a:lnTo>
                  <a:lnTo>
                    <a:pt x="2081" y="2099"/>
                  </a:lnTo>
                  <a:close/>
                  <a:moveTo>
                    <a:pt x="3678" y="2099"/>
                  </a:moveTo>
                  <a:lnTo>
                    <a:pt x="1597" y="0"/>
                  </a:lnTo>
                  <a:lnTo>
                    <a:pt x="2359" y="2099"/>
                  </a:lnTo>
                  <a:lnTo>
                    <a:pt x="1597" y="4197"/>
                  </a:lnTo>
                  <a:lnTo>
                    <a:pt x="3678" y="2099"/>
                  </a:lnTo>
                  <a:close/>
                </a:path>
              </a:pathLst>
            </a:custGeom>
            <a:solidFill>
              <a:srgbClr val="A4AF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defTabSz="685800"/>
              <a:endParaRPr lang="zh-CN" altLang="en-US" sz="105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2503881" y="2571609"/>
              <a:ext cx="420503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/>
              <a:r>
                <a:rPr lang="en-US" altLang="zh-CN" sz="24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0</a:t>
              </a:r>
              <a:r>
                <a:rPr lang="zh-CN" altLang="en-US" sz="24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既不是正数，也不是负数。</a:t>
              </a:r>
              <a:endPara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33" name="MH_Other_8"/>
            <p:cNvCxnSpPr/>
            <p:nvPr>
              <p:custDataLst>
                <p:tags r:id="rId8"/>
              </p:custDataLst>
            </p:nvPr>
          </p:nvCxnSpPr>
          <p:spPr>
            <a:xfrm flipV="1">
              <a:off x="2503881" y="2952167"/>
              <a:ext cx="3872871" cy="51631"/>
            </a:xfrm>
            <a:prstGeom prst="line">
              <a:avLst/>
            </a:prstGeom>
            <a:ln w="25400">
              <a:solidFill>
                <a:srgbClr val="D9D9D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组合 3"/>
          <p:cNvGrpSpPr/>
          <p:nvPr/>
        </p:nvGrpSpPr>
        <p:grpSpPr>
          <a:xfrm>
            <a:off x="469541" y="3219822"/>
            <a:ext cx="4136858" cy="1189851"/>
            <a:chOff x="469541" y="3294562"/>
            <a:chExt cx="4136858" cy="1189851"/>
          </a:xfrm>
        </p:grpSpPr>
        <p:sp>
          <p:nvSpPr>
            <p:cNvPr id="19" name="文本框 18"/>
            <p:cNvSpPr txBox="1">
              <a:spLocks noChangeArrowheads="1"/>
            </p:cNvSpPr>
            <p:nvPr/>
          </p:nvSpPr>
          <p:spPr bwMode="auto">
            <a:xfrm>
              <a:off x="539552" y="3522780"/>
              <a:ext cx="3922832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defTabSz="685800">
                <a:buFont typeface="Arial" panose="020B0604020202020204" pitchFamily="34" charset="0"/>
                <a:buNone/>
              </a:pPr>
              <a:r>
                <a:rPr lang="zh-CN" altLang="en-US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正数前面可以写“</a:t>
              </a:r>
              <a:r>
                <a:rPr lang="en-US" altLang="zh-CN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+”</a:t>
              </a:r>
              <a:r>
                <a:rPr lang="zh-CN" altLang="en-US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，但通常不写，而负数前面</a:t>
              </a:r>
              <a:r>
                <a:rPr lang="zh-CN" altLang="en-US" sz="20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的“</a:t>
              </a:r>
              <a:r>
                <a:rPr lang="en-US" altLang="zh-CN" sz="20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-</a:t>
              </a:r>
              <a:r>
                <a:rPr lang="zh-CN" altLang="en-US" sz="20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”</a:t>
              </a:r>
              <a:r>
                <a:rPr lang="zh-CN" altLang="en-US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必须写。</a:t>
              </a:r>
              <a:endPara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1" name="KSO_Shape"/>
            <p:cNvSpPr/>
            <p:nvPr/>
          </p:nvSpPr>
          <p:spPr>
            <a:xfrm>
              <a:off x="469541" y="3294562"/>
              <a:ext cx="4136858" cy="1189851"/>
            </a:xfrm>
            <a:prstGeom prst="snip2DiagRect">
              <a:avLst>
                <a:gd name="adj1" fmla="val 0"/>
                <a:gd name="adj2" fmla="val 23229"/>
              </a:avLst>
            </a:prstGeom>
            <a:noFill/>
            <a:ln>
              <a:solidFill>
                <a:schemeClr val="accent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818098" y="3147814"/>
            <a:ext cx="4136858" cy="1261859"/>
            <a:chOff x="4818098" y="3147814"/>
            <a:chExt cx="4136858" cy="1261859"/>
          </a:xfrm>
        </p:grpSpPr>
        <p:sp>
          <p:nvSpPr>
            <p:cNvPr id="20" name="文本框 19"/>
            <p:cNvSpPr txBox="1">
              <a:spLocks noChangeArrowheads="1"/>
            </p:cNvSpPr>
            <p:nvPr/>
          </p:nvSpPr>
          <p:spPr bwMode="auto">
            <a:xfrm>
              <a:off x="5034348" y="3147814"/>
              <a:ext cx="3786124" cy="1235916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defTabSz="685800">
                <a:lnSpc>
                  <a:spcPct val="130000"/>
                </a:lnSpc>
                <a:buFont typeface="Arial" panose="020B0604020202020204" pitchFamily="34" charset="0"/>
                <a:buNone/>
              </a:pPr>
              <a:r>
                <a:rPr lang="zh-CN" altLang="en-US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正数</a:t>
              </a:r>
              <a:r>
                <a:rPr lang="zh-CN" altLang="en-US" sz="20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前面可以读“</a:t>
              </a:r>
              <a:r>
                <a:rPr lang="zh-CN" altLang="en-US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正</a:t>
              </a:r>
              <a:r>
                <a:rPr lang="zh-CN" altLang="en-US" sz="20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”，但通常</a:t>
              </a:r>
              <a:r>
                <a:rPr lang="zh-CN" altLang="en-US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不读</a:t>
              </a:r>
              <a:r>
                <a:rPr lang="zh-CN" altLang="en-US" sz="20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（如果有“</a:t>
              </a:r>
              <a:r>
                <a:rPr lang="en-US" altLang="zh-CN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+</a:t>
              </a:r>
              <a:r>
                <a:rPr lang="en-US" altLang="zh-CN" sz="20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”</a:t>
              </a:r>
              <a:r>
                <a:rPr lang="zh-CN" altLang="en-US" sz="20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号</a:t>
              </a:r>
              <a:r>
                <a:rPr lang="zh-CN" altLang="en-US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必须读</a:t>
              </a:r>
              <a:r>
                <a:rPr lang="zh-CN" altLang="en-US" sz="20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），而</a:t>
              </a:r>
              <a:r>
                <a:rPr lang="zh-CN" altLang="en-US" sz="2000" b="1" dirty="0">
                  <a:solidFill>
                    <a:srgbClr val="ED0075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负数</a:t>
              </a:r>
              <a:r>
                <a:rPr lang="zh-CN" altLang="en-US" sz="20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前面的“</a:t>
              </a:r>
              <a:r>
                <a:rPr lang="zh-CN" altLang="en-US" sz="2000" b="1" dirty="0">
                  <a:solidFill>
                    <a:srgbClr val="ED0075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负</a:t>
              </a:r>
              <a:r>
                <a:rPr lang="zh-CN" altLang="en-US" sz="20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”</a:t>
              </a:r>
              <a:r>
                <a:rPr lang="zh-CN" altLang="en-US" sz="2000" b="1" dirty="0">
                  <a:solidFill>
                    <a:srgbClr val="ED0075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必须读</a:t>
              </a:r>
              <a:r>
                <a:rPr lang="zh-CN" altLang="en-US" sz="20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2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2" name="KSO_Shape"/>
            <p:cNvSpPr/>
            <p:nvPr/>
          </p:nvSpPr>
          <p:spPr>
            <a:xfrm>
              <a:off x="4818098" y="3219822"/>
              <a:ext cx="4136858" cy="1189851"/>
            </a:xfrm>
            <a:prstGeom prst="snip2DiagRect">
              <a:avLst>
                <a:gd name="adj1" fmla="val 0"/>
                <a:gd name="adj2" fmla="val 23229"/>
              </a:avLst>
            </a:prstGeom>
            <a:noFill/>
            <a:ln>
              <a:solidFill>
                <a:schemeClr val="accent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9" name="Rectangle 5"/>
          <p:cNvSpPr>
            <a:spLocks noChangeArrowheads="1"/>
          </p:cNvSpPr>
          <p:nvPr/>
        </p:nvSpPr>
        <p:spPr bwMode="auto">
          <a:xfrm>
            <a:off x="789084" y="849481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defTabSz="685800"/>
            <a:r>
              <a:rPr lang="zh-CN" altLang="zh-CN" sz="28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这节课你们都学会了哪些知识？</a:t>
            </a:r>
            <a:endParaRPr lang="zh-CN" altLang="en-US" sz="28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圆角矩形 11"/>
          <p:cNvSpPr/>
          <p:nvPr/>
        </p:nvSpPr>
        <p:spPr>
          <a:xfrm>
            <a:off x="755576" y="483518"/>
            <a:ext cx="7344816" cy="720080"/>
          </a:xfrm>
          <a:prstGeom prst="round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rtlCol="0" anchor="ctr"/>
          <a:lstStyle/>
          <a:p>
            <a:pPr defTabSz="685800"/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观察这些温度，想一想天气预报中是怎样播报的呢？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79701" y="1131590"/>
            <a:ext cx="2203445" cy="367240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4117" y="1120699"/>
            <a:ext cx="2119504" cy="3672408"/>
          </a:xfrm>
          <a:prstGeom prst="rect">
            <a:avLst/>
          </a:prstGeom>
        </p:spPr>
      </p:pic>
      <p:sp>
        <p:nvSpPr>
          <p:cNvPr id="7" name="矩形: 圆角 6"/>
          <p:cNvSpPr/>
          <p:nvPr/>
        </p:nvSpPr>
        <p:spPr>
          <a:xfrm>
            <a:off x="1555765" y="2813020"/>
            <a:ext cx="1224136" cy="48715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标注 18"/>
          <p:cNvSpPr/>
          <p:nvPr/>
        </p:nvSpPr>
        <p:spPr bwMode="auto">
          <a:xfrm>
            <a:off x="713337" y="2083376"/>
            <a:ext cx="2088232" cy="461665"/>
          </a:xfrm>
          <a:prstGeom prst="wedgeRoundRectCallout">
            <a:avLst>
              <a:gd name="adj1" fmla="val -2637"/>
              <a:gd name="adj2" fmla="val 159905"/>
              <a:gd name="adj3" fmla="val 16667"/>
            </a:avLst>
          </a:prstGeom>
          <a:solidFill>
            <a:schemeClr val="bg1"/>
          </a:solidFill>
          <a:ln w="9525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 defTabSz="685800">
              <a:defRPr/>
            </a:pP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到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摄氏度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标注 18"/>
          <p:cNvSpPr/>
          <p:nvPr/>
        </p:nvSpPr>
        <p:spPr bwMode="auto">
          <a:xfrm>
            <a:off x="6164277" y="1922854"/>
            <a:ext cx="2316189" cy="461665"/>
          </a:xfrm>
          <a:prstGeom prst="wedgeRoundRectCallout">
            <a:avLst>
              <a:gd name="adj1" fmla="val -48730"/>
              <a:gd name="adj2" fmla="val 123419"/>
              <a:gd name="adj3" fmla="val 16667"/>
            </a:avLst>
          </a:prstGeom>
          <a:solidFill>
            <a:schemeClr val="bg1"/>
          </a:solidFill>
          <a:ln w="9525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 defTabSz="685800">
              <a:defRPr/>
            </a:pP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零下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度到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13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度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: 圆角 9"/>
          <p:cNvSpPr/>
          <p:nvPr/>
        </p:nvSpPr>
        <p:spPr>
          <a:xfrm>
            <a:off x="5072223" y="2698940"/>
            <a:ext cx="1452093" cy="48715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标注 18"/>
          <p:cNvSpPr/>
          <p:nvPr/>
        </p:nvSpPr>
        <p:spPr bwMode="auto">
          <a:xfrm>
            <a:off x="2652718" y="1745643"/>
            <a:ext cx="3178021" cy="933387"/>
          </a:xfrm>
          <a:prstGeom prst="wedgeRoundRectCallout">
            <a:avLst>
              <a:gd name="adj1" fmla="val 10039"/>
              <a:gd name="adj2" fmla="val 48710"/>
              <a:gd name="adj3" fmla="val 16667"/>
            </a:avLst>
          </a:prstGeom>
          <a:solidFill>
            <a:schemeClr val="accent4">
              <a:lumMod val="60000"/>
              <a:lumOff val="40000"/>
            </a:schemeClr>
          </a:solidFill>
          <a:ln w="9525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 defTabSz="685800">
              <a:defRPr/>
            </a:pP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℃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”读作“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摄氏度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”，简称“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度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”。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7" grpId="0" animBg="1"/>
      <p:bldP spid="8" grpId="0" animBg="1"/>
      <p:bldP spid="9" grpId="0" animBg="1"/>
      <p:bldP spid="10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0306" y="1275606"/>
            <a:ext cx="6070045" cy="34636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内容占位符 2"/>
          <p:cNvSpPr/>
          <p:nvPr/>
        </p:nvSpPr>
        <p:spPr bwMode="auto">
          <a:xfrm>
            <a:off x="474391" y="555526"/>
            <a:ext cx="8365655" cy="7200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defTabSz="68580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下面是中央气象台</a:t>
            </a:r>
            <a:r>
              <a:rPr lang="en-US" altLang="zh-CN" sz="20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2022</a:t>
            </a:r>
            <a:r>
              <a:rPr lang="zh-CN" altLang="en-US" sz="20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</a:t>
            </a:r>
            <a:r>
              <a:rPr lang="en-US" altLang="zh-CN" sz="20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0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月</a:t>
            </a:r>
            <a:r>
              <a:rPr lang="en-US" altLang="zh-CN" sz="20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21</a:t>
            </a:r>
            <a:r>
              <a:rPr lang="zh-CN" altLang="en-US" sz="20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日下午发布的六个城市的气温预报（</a:t>
            </a:r>
            <a:r>
              <a:rPr lang="en-US" altLang="zh-CN" sz="20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2022</a:t>
            </a:r>
            <a:r>
              <a:rPr lang="zh-CN" altLang="en-US" sz="20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</a:t>
            </a:r>
            <a:r>
              <a:rPr lang="en-US" altLang="zh-CN" sz="20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0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月</a:t>
            </a:r>
            <a:r>
              <a:rPr lang="en-US" altLang="zh-CN" sz="20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21</a:t>
            </a:r>
            <a:r>
              <a:rPr lang="zh-CN" altLang="en-US" sz="20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日</a:t>
            </a:r>
            <a:r>
              <a:rPr lang="en-US" altLang="zh-CN" sz="20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r>
              <a:rPr lang="zh-CN" altLang="en-US" sz="20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时</a:t>
            </a:r>
            <a:r>
              <a:rPr lang="en-US" altLang="zh-CN" sz="20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—2022</a:t>
            </a:r>
            <a:r>
              <a:rPr lang="zh-CN" altLang="en-US" sz="20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</a:t>
            </a:r>
            <a:r>
              <a:rPr lang="en-US" altLang="zh-CN" sz="20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0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月</a:t>
            </a:r>
            <a:r>
              <a:rPr lang="en-US" altLang="zh-CN" sz="20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22</a:t>
            </a:r>
            <a:r>
              <a:rPr lang="zh-CN" altLang="en-US" sz="20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日</a:t>
            </a:r>
            <a:r>
              <a:rPr lang="en-US" altLang="zh-CN" sz="20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r>
              <a:rPr lang="zh-CN" altLang="en-US" sz="20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时）。</a:t>
            </a:r>
            <a:r>
              <a:rPr lang="zh-CN" altLang="en-US" sz="20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</a:t>
            </a:r>
            <a:r>
              <a:rPr lang="zh-CN" altLang="en-US" sz="2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能模仿天气预报播报一下吗？</a:t>
            </a:r>
            <a:endParaRPr lang="zh-CN" altLang="en-US" sz="20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3"/>
          <p:cNvSpPr>
            <a:spLocks noChangeArrowheads="1"/>
          </p:cNvSpPr>
          <p:nvPr/>
        </p:nvSpPr>
        <p:spPr bwMode="auto">
          <a:xfrm>
            <a:off x="323528" y="723579"/>
            <a:ext cx="4032447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defTabSz="685800" eaLnBrk="0" hangingPunct="0">
              <a:buFont typeface="Arial" panose="020B0604020202020204" pitchFamily="34" charset="0"/>
              <a:buNone/>
            </a:pP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你知道</a:t>
            </a:r>
            <a:r>
              <a:rPr lang="en-US" altLang="zh-CN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℃表示什么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意思吗？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Rectangle 10"/>
          <p:cNvSpPr>
            <a:spLocks noChangeArrowheads="1"/>
          </p:cNvSpPr>
          <p:nvPr/>
        </p:nvSpPr>
        <p:spPr bwMode="auto">
          <a:xfrm>
            <a:off x="4160108" y="729634"/>
            <a:ext cx="4680520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defTabSz="685800" eaLnBrk="0" hangingPunct="0">
              <a:buFont typeface="Arial" panose="020B0604020202020204" pitchFamily="34" charset="0"/>
              <a:buNone/>
            </a:pPr>
            <a:r>
              <a:rPr lang="en-US" altLang="zh-CN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-6℃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en-US" altLang="zh-CN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6℃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又分别表示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什么意思？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2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0306" y="1275606"/>
            <a:ext cx="6070045" cy="34636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03111140A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1888" y="699542"/>
            <a:ext cx="2561931" cy="1656184"/>
          </a:xfrm>
          <a:prstGeom prst="teardrop">
            <a:avLst/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1736550" y="2706584"/>
            <a:ext cx="5472608" cy="1384995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pPr defTabSz="685800"/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在物理学中，把在标准大气压下冰水混合物的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温度定为</a:t>
            </a:r>
            <a:r>
              <a:rPr lang="en-US" altLang="zh-CN" sz="2800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0℃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800" b="1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defTabSz="685800"/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读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作：</a:t>
            </a:r>
            <a:r>
              <a:rPr lang="en-US" altLang="zh-CN" sz="2800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800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摄氏度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 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380312" y="2651046"/>
            <a:ext cx="1080120" cy="158216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3"/>
          <p:cNvSpPr txBox="1">
            <a:spLocks noChangeArrowheads="1"/>
          </p:cNvSpPr>
          <p:nvPr/>
        </p:nvSpPr>
        <p:spPr bwMode="auto">
          <a:xfrm>
            <a:off x="2147953" y="333476"/>
            <a:ext cx="227417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685800" eaLnBrk="1" hangingPunct="1"/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一大格是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10℃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24"/>
          <p:cNvSpPr txBox="1">
            <a:spLocks noChangeArrowheads="1"/>
          </p:cNvSpPr>
          <p:nvPr/>
        </p:nvSpPr>
        <p:spPr bwMode="auto">
          <a:xfrm>
            <a:off x="5724128" y="638888"/>
            <a:ext cx="236375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685800" eaLnBrk="1" hangingPunct="1"/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一小格是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1℃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9" name="Picture 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9877" y="667764"/>
            <a:ext cx="1584176" cy="39430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" name="Rectangle 9"/>
          <p:cNvSpPr>
            <a:spLocks noChangeArrowheads="1"/>
          </p:cNvSpPr>
          <p:nvPr/>
        </p:nvSpPr>
        <p:spPr bwMode="auto">
          <a:xfrm>
            <a:off x="4249925" y="3129047"/>
            <a:ext cx="172205" cy="1039628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defTabSz="685800" eaLnBrk="1" hangingPunct="1">
              <a:lnSpc>
                <a:spcPct val="110000"/>
              </a:lnSpc>
              <a:buClr>
                <a:srgbClr val="4F81BD"/>
              </a:buClr>
              <a:buSzPct val="70000"/>
              <a:buFont typeface="Wingdings 2" panose="05020102010507070707" pitchFamily="18" charset="2"/>
              <a:buNone/>
            </a:pPr>
            <a:endParaRPr lang="zh-CN" altLang="en-US" sz="1400">
              <a:solidFill>
                <a:srgbClr val="623C3D"/>
              </a:solidFill>
              <a:ea typeface="微软雅黑" panose="020B0503020204020204" pitchFamily="34" charset="-122"/>
            </a:endParaRPr>
          </a:p>
        </p:txBody>
      </p:sp>
      <p:sp>
        <p:nvSpPr>
          <p:cNvPr id="41" name="KSO_Shape"/>
          <p:cNvSpPr/>
          <p:nvPr/>
        </p:nvSpPr>
        <p:spPr>
          <a:xfrm rot="13402766">
            <a:off x="3066718" y="1034713"/>
            <a:ext cx="733320" cy="254770"/>
          </a:xfrm>
          <a:custGeom>
            <a:avLst/>
            <a:gdLst>
              <a:gd name="connsiteX0" fmla="*/ 765086 w 1100040"/>
              <a:gd name="connsiteY0" fmla="*/ 0 h 352802"/>
              <a:gd name="connsiteX1" fmla="*/ 1100040 w 1100040"/>
              <a:gd name="connsiteY1" fmla="*/ 176401 h 352802"/>
              <a:gd name="connsiteX2" fmla="*/ 765086 w 1100040"/>
              <a:gd name="connsiteY2" fmla="*/ 352802 h 352802"/>
              <a:gd name="connsiteX3" fmla="*/ 765086 w 1100040"/>
              <a:gd name="connsiteY3" fmla="*/ 240500 h 352802"/>
              <a:gd name="connsiteX4" fmla="*/ 0 w 1100040"/>
              <a:gd name="connsiteY4" fmla="*/ 176401 h 352802"/>
              <a:gd name="connsiteX5" fmla="*/ 765086 w 1100040"/>
              <a:gd name="connsiteY5" fmla="*/ 112302 h 3528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00040" h="352802">
                <a:moveTo>
                  <a:pt x="765086" y="0"/>
                </a:moveTo>
                <a:lnTo>
                  <a:pt x="1100040" y="176401"/>
                </a:lnTo>
                <a:lnTo>
                  <a:pt x="765086" y="352802"/>
                </a:lnTo>
                <a:lnTo>
                  <a:pt x="765086" y="240500"/>
                </a:lnTo>
                <a:lnTo>
                  <a:pt x="0" y="176401"/>
                </a:lnTo>
                <a:lnTo>
                  <a:pt x="765086" y="112302"/>
                </a:lnTo>
                <a:close/>
              </a:path>
            </a:pathLst>
          </a:custGeom>
          <a:ln>
            <a:solidFill>
              <a:schemeClr val="accent6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solidFill>
                <a:srgbClr val="FFFFFF"/>
              </a:solidFill>
            </a:endParaRPr>
          </a:p>
        </p:txBody>
      </p:sp>
      <p:sp>
        <p:nvSpPr>
          <p:cNvPr id="42" name="KSO_Shape"/>
          <p:cNvSpPr/>
          <p:nvPr/>
        </p:nvSpPr>
        <p:spPr>
          <a:xfrm rot="19534925">
            <a:off x="4160486" y="1205035"/>
            <a:ext cx="1749121" cy="261336"/>
          </a:xfrm>
          <a:custGeom>
            <a:avLst/>
            <a:gdLst>
              <a:gd name="connsiteX0" fmla="*/ 765086 w 1100040"/>
              <a:gd name="connsiteY0" fmla="*/ 0 h 352802"/>
              <a:gd name="connsiteX1" fmla="*/ 1100040 w 1100040"/>
              <a:gd name="connsiteY1" fmla="*/ 176401 h 352802"/>
              <a:gd name="connsiteX2" fmla="*/ 765086 w 1100040"/>
              <a:gd name="connsiteY2" fmla="*/ 352802 h 352802"/>
              <a:gd name="connsiteX3" fmla="*/ 765086 w 1100040"/>
              <a:gd name="connsiteY3" fmla="*/ 240500 h 352802"/>
              <a:gd name="connsiteX4" fmla="*/ 0 w 1100040"/>
              <a:gd name="connsiteY4" fmla="*/ 176401 h 352802"/>
              <a:gd name="connsiteX5" fmla="*/ 765086 w 1100040"/>
              <a:gd name="connsiteY5" fmla="*/ 112302 h 3528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00040" h="352802">
                <a:moveTo>
                  <a:pt x="765086" y="0"/>
                </a:moveTo>
                <a:lnTo>
                  <a:pt x="1100040" y="176401"/>
                </a:lnTo>
                <a:lnTo>
                  <a:pt x="765086" y="352802"/>
                </a:lnTo>
                <a:lnTo>
                  <a:pt x="765086" y="240500"/>
                </a:lnTo>
                <a:lnTo>
                  <a:pt x="0" y="176401"/>
                </a:lnTo>
                <a:lnTo>
                  <a:pt x="765086" y="112302"/>
                </a:lnTo>
                <a:close/>
              </a:path>
            </a:pathLst>
          </a:cu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solidFill>
                <a:srgbClr val="FFFFFF"/>
              </a:solidFill>
            </a:endParaRPr>
          </a:p>
        </p:txBody>
      </p:sp>
      <p:cxnSp>
        <p:nvCxnSpPr>
          <p:cNvPr id="43" name="直接连接符 42"/>
          <p:cNvCxnSpPr/>
          <p:nvPr/>
        </p:nvCxnSpPr>
        <p:spPr>
          <a:xfrm>
            <a:off x="3018339" y="3118356"/>
            <a:ext cx="1815560" cy="0"/>
          </a:xfrm>
          <a:prstGeom prst="line">
            <a:avLst/>
          </a:prstGeom>
          <a:ln w="63500">
            <a:solidFill>
              <a:srgbClr val="ED0075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4" name="组合 43"/>
          <p:cNvGrpSpPr/>
          <p:nvPr/>
        </p:nvGrpSpPr>
        <p:grpSpPr>
          <a:xfrm>
            <a:off x="1510477" y="2449028"/>
            <a:ext cx="2059400" cy="703459"/>
            <a:chOff x="1625329" y="2423098"/>
            <a:chExt cx="2059400" cy="703459"/>
          </a:xfrm>
        </p:grpSpPr>
        <p:sp>
          <p:nvSpPr>
            <p:cNvPr id="45" name="KSO_Shape"/>
            <p:cNvSpPr/>
            <p:nvPr/>
          </p:nvSpPr>
          <p:spPr>
            <a:xfrm flipH="1">
              <a:off x="1625329" y="2423098"/>
              <a:ext cx="1551511" cy="703459"/>
            </a:xfrm>
            <a:custGeom>
              <a:avLst/>
              <a:gdLst>
                <a:gd name="connsiteX0" fmla="*/ 2028833 w 4057666"/>
                <a:gd name="connsiteY0" fmla="*/ 0 h 2658125"/>
                <a:gd name="connsiteX1" fmla="*/ 4057666 w 4057666"/>
                <a:gd name="connsiteY1" fmla="*/ 1218761 h 2658125"/>
                <a:gd name="connsiteX2" fmla="*/ 2028833 w 4057666"/>
                <a:gd name="connsiteY2" fmla="*/ 2437522 h 2658125"/>
                <a:gd name="connsiteX3" fmla="*/ 1619953 w 4057666"/>
                <a:gd name="connsiteY3" fmla="*/ 2412761 h 2658125"/>
                <a:gd name="connsiteX4" fmla="*/ 1502103 w 4057666"/>
                <a:gd name="connsiteY4" fmla="*/ 2394558 h 2658125"/>
                <a:gd name="connsiteX5" fmla="*/ 1498446 w 4057666"/>
                <a:gd name="connsiteY5" fmla="*/ 2399240 h 2658125"/>
                <a:gd name="connsiteX6" fmla="*/ 641618 w 4057666"/>
                <a:gd name="connsiteY6" fmla="*/ 2562958 h 2658125"/>
                <a:gd name="connsiteX7" fmla="*/ 1020948 w 4057666"/>
                <a:gd name="connsiteY7" fmla="*/ 2363209 h 2658125"/>
                <a:gd name="connsiteX8" fmla="*/ 1056660 w 4057666"/>
                <a:gd name="connsiteY8" fmla="*/ 2288559 h 2658125"/>
                <a:gd name="connsiteX9" fmla="*/ 894493 w 4057666"/>
                <a:gd name="connsiteY9" fmla="*/ 2229377 h 2658125"/>
                <a:gd name="connsiteX10" fmla="*/ 0 w 4057666"/>
                <a:gd name="connsiteY10" fmla="*/ 1218761 h 2658125"/>
                <a:gd name="connsiteX11" fmla="*/ 2028833 w 4057666"/>
                <a:gd name="connsiteY11" fmla="*/ 0 h 2658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057666" h="2658125">
                  <a:moveTo>
                    <a:pt x="2028833" y="0"/>
                  </a:moveTo>
                  <a:cubicBezTo>
                    <a:pt x="3149327" y="0"/>
                    <a:pt x="4057666" y="545658"/>
                    <a:pt x="4057666" y="1218761"/>
                  </a:cubicBezTo>
                  <a:cubicBezTo>
                    <a:pt x="4057666" y="1891864"/>
                    <a:pt x="3149327" y="2437522"/>
                    <a:pt x="2028833" y="2437522"/>
                  </a:cubicBezTo>
                  <a:cubicBezTo>
                    <a:pt x="1888772" y="2437522"/>
                    <a:pt x="1752025" y="2428996"/>
                    <a:pt x="1619953" y="2412761"/>
                  </a:cubicBezTo>
                  <a:lnTo>
                    <a:pt x="1502103" y="2394558"/>
                  </a:lnTo>
                  <a:lnTo>
                    <a:pt x="1498446" y="2399240"/>
                  </a:lnTo>
                  <a:cubicBezTo>
                    <a:pt x="1353615" y="2559983"/>
                    <a:pt x="1089355" y="2790056"/>
                    <a:pt x="641618" y="2562958"/>
                  </a:cubicBezTo>
                  <a:cubicBezTo>
                    <a:pt x="766718" y="2585900"/>
                    <a:pt x="924771" y="2518290"/>
                    <a:pt x="1020948" y="2363209"/>
                  </a:cubicBezTo>
                  <a:lnTo>
                    <a:pt x="1056660" y="2288559"/>
                  </a:lnTo>
                  <a:lnTo>
                    <a:pt x="894493" y="2229377"/>
                  </a:lnTo>
                  <a:cubicBezTo>
                    <a:pt x="354820" y="2010357"/>
                    <a:pt x="0" y="1639451"/>
                    <a:pt x="0" y="1218761"/>
                  </a:cubicBezTo>
                  <a:cubicBezTo>
                    <a:pt x="0" y="545658"/>
                    <a:pt x="908339" y="0"/>
                    <a:pt x="2028833" y="0"/>
                  </a:cubicBezTo>
                  <a:close/>
                </a:path>
              </a:pathLst>
            </a:custGeom>
            <a:solidFill>
              <a:srgbClr val="92D050">
                <a:alpha val="99000"/>
              </a:srgbClr>
            </a:solidFill>
            <a:ln>
              <a:solidFill>
                <a:srgbClr val="385D8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 dirty="0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1629645" y="2522609"/>
              <a:ext cx="2055084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685800"/>
              <a:r>
                <a:rPr lang="en-US" altLang="zh-CN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0</a:t>
              </a:r>
              <a:r>
                <a:rPr lang="en-US" altLang="en-US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℃</a:t>
              </a:r>
              <a:r>
                <a:rPr lang="zh-CN" altLang="en-US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为分界点</a:t>
              </a:r>
              <a:endPara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7" name="矩形 46"/>
          <p:cNvSpPr/>
          <p:nvPr/>
        </p:nvSpPr>
        <p:spPr>
          <a:xfrm>
            <a:off x="3479309" y="1038998"/>
            <a:ext cx="761798" cy="2068668"/>
          </a:xfrm>
          <a:prstGeom prst="rect">
            <a:avLst/>
          </a:prstGeom>
          <a:solidFill>
            <a:schemeClr val="accent2">
              <a:alpha val="28000"/>
            </a:schemeClr>
          </a:solidFill>
          <a:ln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zh-CN" altLang="en-US" sz="1400">
              <a:solidFill>
                <a:prstClr val="white"/>
              </a:solidFill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5439090" y="1401764"/>
            <a:ext cx="2322270" cy="922207"/>
            <a:chOff x="5439090" y="3274943"/>
            <a:chExt cx="2322270" cy="922207"/>
          </a:xfrm>
        </p:grpSpPr>
        <p:sp>
          <p:nvSpPr>
            <p:cNvPr id="52" name="MH_SubTitle_3"/>
            <p:cNvSpPr>
              <a:spLocks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5439090" y="3274943"/>
              <a:ext cx="2140165" cy="895771"/>
            </a:xfrm>
            <a:prstGeom prst="roundRect">
              <a:avLst>
                <a:gd name="adj" fmla="val 8046"/>
              </a:avLst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rIns="459000" anchor="ctr"/>
            <a:lstStyle>
              <a:lvl1pPr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514350" indent="-1714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857250" indent="-1714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200150" indent="-1714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543050" indent="-1714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000250" indent="-17145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457450" indent="-17145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2914650" indent="-17145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371850" indent="-17145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 defTabSz="685800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da-DK" altLang="zh-CN" sz="2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0" name="矩形 49"/>
            <p:cNvSpPr/>
            <p:nvPr/>
          </p:nvSpPr>
          <p:spPr>
            <a:xfrm>
              <a:off x="5569438" y="3366153"/>
              <a:ext cx="2191922" cy="830997"/>
            </a:xfrm>
            <a:prstGeom prst="rect">
              <a:avLst/>
            </a:prstGeom>
            <a:solidFill>
              <a:srgbClr val="FFFF00"/>
            </a:solidFill>
          </p:spPr>
          <p:txBody>
            <a:bodyPr wrap="square">
              <a:spAutoFit/>
            </a:bodyPr>
            <a:lstStyle/>
            <a:p>
              <a:pPr defTabSz="685800"/>
              <a:r>
                <a:rPr lang="zh-CN" altLang="en-US" sz="24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比</a:t>
              </a:r>
              <a:r>
                <a:rPr lang="en-US" altLang="zh-CN" sz="24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0</a:t>
              </a:r>
              <a:r>
                <a:rPr lang="en-US" altLang="en-US" sz="24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℃</a:t>
              </a:r>
              <a:r>
                <a:rPr lang="en-US" altLang="zh-CN" sz="24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高</a:t>
              </a:r>
              <a:r>
                <a:rPr lang="zh-CN" altLang="en-US" sz="24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的温度叫零上温度。</a:t>
              </a:r>
              <a:endPara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3" name="文本框 52"/>
          <p:cNvSpPr txBox="1"/>
          <p:nvPr/>
        </p:nvSpPr>
        <p:spPr>
          <a:xfrm>
            <a:off x="1948439" y="1331101"/>
            <a:ext cx="14060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zh-CN" altLang="en-US" sz="2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零上温度</a:t>
            </a:r>
            <a:endParaRPr lang="zh-CN" altLang="en-US" sz="20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3466004" y="3155036"/>
            <a:ext cx="775103" cy="861968"/>
          </a:xfrm>
          <a:prstGeom prst="rect">
            <a:avLst/>
          </a:prstGeom>
          <a:solidFill>
            <a:schemeClr val="accent4">
              <a:lumMod val="60000"/>
              <a:lumOff val="40000"/>
              <a:alpha val="28000"/>
            </a:schemeClr>
          </a:solidFill>
          <a:ln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zh-CN" altLang="en-US" sz="1400">
              <a:solidFill>
                <a:prstClr val="white"/>
              </a:solidFill>
            </a:endParaRPr>
          </a:p>
        </p:txBody>
      </p:sp>
      <p:grpSp>
        <p:nvGrpSpPr>
          <p:cNvPr id="55" name="组合 54"/>
          <p:cNvGrpSpPr/>
          <p:nvPr/>
        </p:nvGrpSpPr>
        <p:grpSpPr>
          <a:xfrm>
            <a:off x="5464698" y="3171103"/>
            <a:ext cx="2296662" cy="997572"/>
            <a:chOff x="5393521" y="1675448"/>
            <a:chExt cx="2296662" cy="997572"/>
          </a:xfrm>
        </p:grpSpPr>
        <p:sp>
          <p:nvSpPr>
            <p:cNvPr id="59" name="MH_SubTitle_2"/>
            <p:cNvSpPr>
              <a:spLocks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5393521" y="1675448"/>
              <a:ext cx="2047356" cy="997572"/>
            </a:xfrm>
            <a:prstGeom prst="roundRect">
              <a:avLst>
                <a:gd name="adj" fmla="val 8046"/>
              </a:avLst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rIns="459000" anchor="ctr"/>
            <a:lstStyle>
              <a:lvl1pPr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514350" indent="-1714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857250" indent="-1714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200150" indent="-1714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543050" indent="-1714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000250" indent="-17145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457450" indent="-17145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2914650" indent="-17145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371850" indent="-17145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 defTabSz="685800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da-DK" altLang="zh-CN" sz="20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7" name="矩形 56"/>
            <p:cNvSpPr/>
            <p:nvPr/>
          </p:nvSpPr>
          <p:spPr>
            <a:xfrm>
              <a:off x="5527103" y="1794418"/>
              <a:ext cx="2163080" cy="830997"/>
            </a:xfrm>
            <a:prstGeom prst="rect">
              <a:avLst/>
            </a:prstGeom>
            <a:solidFill>
              <a:srgbClr val="FFFF00"/>
            </a:solidFill>
          </p:spPr>
          <p:txBody>
            <a:bodyPr wrap="square">
              <a:spAutoFit/>
            </a:bodyPr>
            <a:lstStyle/>
            <a:p>
              <a:pPr defTabSz="685800"/>
              <a:r>
                <a:rPr lang="zh-CN" altLang="en-US" sz="24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比</a:t>
              </a:r>
              <a:r>
                <a:rPr lang="en-US" altLang="zh-CN" sz="24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0</a:t>
              </a:r>
              <a:r>
                <a:rPr lang="en-US" altLang="en-US" sz="24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℃</a:t>
              </a:r>
              <a:r>
                <a:rPr lang="en-US" altLang="zh-CN" sz="24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低</a:t>
              </a:r>
              <a:r>
                <a:rPr lang="zh-CN" altLang="en-US" sz="24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的</a:t>
              </a:r>
              <a:r>
                <a:rPr lang="zh-CN" altLang="en-US" sz="24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温度叫</a:t>
              </a:r>
              <a:r>
                <a:rPr lang="zh-CN" altLang="en-US" sz="24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零下温度。</a:t>
              </a:r>
              <a:endPara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60" name="文本框 59"/>
          <p:cNvSpPr txBox="1"/>
          <p:nvPr/>
        </p:nvSpPr>
        <p:spPr>
          <a:xfrm>
            <a:off x="1862347" y="3290073"/>
            <a:ext cx="15053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zh-CN" altLang="en-US" sz="2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零下温度</a:t>
            </a:r>
            <a:endParaRPr lang="zh-CN" altLang="en-US" sz="20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862347" y="1755787"/>
            <a:ext cx="1155992" cy="419991"/>
            <a:chOff x="1862347" y="1755787"/>
            <a:chExt cx="1155992" cy="419991"/>
          </a:xfrm>
        </p:grpSpPr>
        <p:sp>
          <p:nvSpPr>
            <p:cNvPr id="2" name="文本框 1"/>
            <p:cNvSpPr txBox="1"/>
            <p:nvPr/>
          </p:nvSpPr>
          <p:spPr>
            <a:xfrm>
              <a:off x="1862347" y="1755787"/>
              <a:ext cx="108795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/>
              <a:r>
                <a:rPr lang="en-US" altLang="zh-CN" sz="2000" b="1" dirty="0">
                  <a:solidFill>
                    <a:srgbClr val="CC33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“</a:t>
              </a:r>
              <a:r>
                <a:rPr lang="zh-CN" altLang="en-US" sz="2000" b="1" dirty="0">
                  <a:solidFill>
                    <a:srgbClr val="CC33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正数</a:t>
              </a:r>
              <a:r>
                <a:rPr lang="en-US" altLang="zh-CN" sz="2000" b="1" dirty="0">
                  <a:solidFill>
                    <a:srgbClr val="CC33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”</a:t>
              </a:r>
              <a:endParaRPr lang="zh-CN" altLang="en-US" sz="2000" b="1" dirty="0">
                <a:solidFill>
                  <a:srgbClr val="CC33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1948439" y="2175778"/>
              <a:ext cx="1069900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3" name="组合 62"/>
          <p:cNvGrpSpPr/>
          <p:nvPr/>
        </p:nvGrpSpPr>
        <p:grpSpPr>
          <a:xfrm>
            <a:off x="1742257" y="3669889"/>
            <a:ext cx="1230100" cy="433585"/>
            <a:chOff x="1788239" y="1742193"/>
            <a:chExt cx="1230100" cy="433585"/>
          </a:xfrm>
        </p:grpSpPr>
        <p:sp>
          <p:nvSpPr>
            <p:cNvPr id="64" name="文本框 63"/>
            <p:cNvSpPr txBox="1"/>
            <p:nvPr/>
          </p:nvSpPr>
          <p:spPr>
            <a:xfrm>
              <a:off x="1788239" y="1742193"/>
              <a:ext cx="108795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/>
              <a:r>
                <a:rPr lang="en-US" altLang="zh-CN" sz="2000" b="1" dirty="0">
                  <a:solidFill>
                    <a:srgbClr val="CC33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“</a:t>
              </a:r>
              <a:r>
                <a:rPr lang="zh-CN" altLang="en-US" sz="2000" b="1" dirty="0">
                  <a:solidFill>
                    <a:srgbClr val="CC33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负数</a:t>
              </a:r>
              <a:r>
                <a:rPr lang="en-US" altLang="zh-CN" sz="2000" b="1" dirty="0">
                  <a:solidFill>
                    <a:srgbClr val="CC33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”</a:t>
              </a:r>
              <a:endParaRPr lang="zh-CN" altLang="en-US" sz="2000" b="1" dirty="0">
                <a:solidFill>
                  <a:srgbClr val="CC33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65" name="直接连接符 64"/>
            <p:cNvCxnSpPr/>
            <p:nvPr/>
          </p:nvCxnSpPr>
          <p:spPr>
            <a:xfrm>
              <a:off x="1948439" y="2175778"/>
              <a:ext cx="1069900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67" name="图片 6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3" y="2363953"/>
            <a:ext cx="1104039" cy="158216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41" grpId="0" animBg="1"/>
      <p:bldP spid="42" grpId="0" animBg="1"/>
      <p:bldP spid="47" grpId="0" animBg="1"/>
      <p:bldP spid="53" grpId="0"/>
      <p:bldP spid="54" grpId="0" animBg="1"/>
      <p:bldP spid="6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0603" y="1274774"/>
            <a:ext cx="997341" cy="2562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" name="Text Box 4"/>
          <p:cNvSpPr txBox="1">
            <a:spLocks noChangeArrowheads="1"/>
          </p:cNvSpPr>
          <p:nvPr/>
        </p:nvSpPr>
        <p:spPr bwMode="auto">
          <a:xfrm>
            <a:off x="1151021" y="627534"/>
            <a:ext cx="6482992" cy="5663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defTabSz="685800" eaLnBrk="1" hangingPunct="1">
              <a:lnSpc>
                <a:spcPct val="110000"/>
              </a:lnSpc>
              <a:buClr>
                <a:srgbClr val="4F81BD"/>
              </a:buClr>
              <a:buSzPct val="70000"/>
              <a:buFont typeface="Wingdings 2" panose="05020102010507070707" pitchFamily="18" charset="2"/>
              <a:buNone/>
            </a:pP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在下面温度计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上分别表示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出</a:t>
            </a:r>
            <a:r>
              <a:rPr lang="en-US" altLang="zh-CN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6℃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</a:t>
            </a:r>
            <a:r>
              <a:rPr lang="en-US" altLang="zh-CN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6℃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0" name="Picture 5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8765" y="1274774"/>
            <a:ext cx="1012112" cy="2598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7" name="组合 2"/>
          <p:cNvGrpSpPr/>
          <p:nvPr/>
        </p:nvGrpSpPr>
        <p:grpSpPr bwMode="auto">
          <a:xfrm>
            <a:off x="5133064" y="2787774"/>
            <a:ext cx="822598" cy="776528"/>
            <a:chOff x="14573" y="-107681"/>
            <a:chExt cx="2575384" cy="1327740"/>
          </a:xfrm>
        </p:grpSpPr>
        <p:sp>
          <p:nvSpPr>
            <p:cNvPr id="38" name="Rectangle 6"/>
            <p:cNvSpPr>
              <a:spLocks noChangeArrowheads="1"/>
            </p:cNvSpPr>
            <p:nvPr/>
          </p:nvSpPr>
          <p:spPr bwMode="auto">
            <a:xfrm>
              <a:off x="14573" y="380537"/>
              <a:ext cx="261900" cy="839522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just" defTabSz="685800" eaLnBrk="1" hangingPunct="1">
                <a:lnSpc>
                  <a:spcPct val="110000"/>
                </a:lnSpc>
                <a:buClr>
                  <a:srgbClr val="4F81BD"/>
                </a:buClr>
                <a:buSzPct val="70000"/>
                <a:buFont typeface="Wingdings 2" panose="05020102010507070707" pitchFamily="18" charset="2"/>
                <a:buNone/>
              </a:pPr>
              <a:endParaRPr lang="zh-CN" altLang="en-US" sz="1400" dirty="0">
                <a:solidFill>
                  <a:srgbClr val="623C3D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9" name="Text Box 7"/>
            <p:cNvSpPr txBox="1">
              <a:spLocks noChangeArrowheads="1"/>
            </p:cNvSpPr>
            <p:nvPr/>
          </p:nvSpPr>
          <p:spPr bwMode="auto">
            <a:xfrm>
              <a:off x="230178" y="-107681"/>
              <a:ext cx="2359779" cy="7946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just" defTabSz="685800" eaLnBrk="1" hangingPunct="1">
                <a:lnSpc>
                  <a:spcPct val="110000"/>
                </a:lnSpc>
                <a:buClr>
                  <a:srgbClr val="4F81BD"/>
                </a:buClr>
                <a:buSzPct val="70000"/>
                <a:buFont typeface="Wingdings 2" panose="05020102010507070707" pitchFamily="18" charset="2"/>
                <a:buNone/>
              </a:pPr>
              <a:r>
                <a:rPr lang="zh-CN" altLang="en-US" sz="2200" b="1" dirty="0" smtClean="0">
                  <a:solidFill>
                    <a:srgbClr val="623C3D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-</a:t>
              </a:r>
              <a:r>
                <a:rPr lang="en-US" altLang="zh-CN" sz="2200" b="1" dirty="0" smtClean="0">
                  <a:solidFill>
                    <a:srgbClr val="623C3D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6℃</a:t>
              </a:r>
              <a:endParaRPr lang="zh-CN" altLang="en-US" sz="2200" b="1" dirty="0">
                <a:solidFill>
                  <a:srgbClr val="623C3D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0" name="组合 1"/>
          <p:cNvGrpSpPr/>
          <p:nvPr/>
        </p:nvGrpSpPr>
        <p:grpSpPr bwMode="auto">
          <a:xfrm>
            <a:off x="3502334" y="2499694"/>
            <a:ext cx="733684" cy="1064608"/>
            <a:chOff x="-90843" y="-323873"/>
            <a:chExt cx="1913019" cy="1893545"/>
          </a:xfrm>
        </p:grpSpPr>
        <p:sp>
          <p:nvSpPr>
            <p:cNvPr id="41" name="Text Box 8"/>
            <p:cNvSpPr txBox="1">
              <a:spLocks noChangeArrowheads="1"/>
            </p:cNvSpPr>
            <p:nvPr/>
          </p:nvSpPr>
          <p:spPr bwMode="auto">
            <a:xfrm>
              <a:off x="237235" y="-323873"/>
              <a:ext cx="1584941" cy="7457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just" defTabSz="685800" eaLnBrk="1" hangingPunct="1">
                <a:lnSpc>
                  <a:spcPct val="110000"/>
                </a:lnSpc>
                <a:buClr>
                  <a:srgbClr val="4F81BD"/>
                </a:buClr>
                <a:buSzPct val="70000"/>
                <a:buFont typeface="Wingdings 2" panose="05020102010507070707" pitchFamily="18" charset="2"/>
                <a:buNone/>
              </a:pPr>
              <a:r>
                <a:rPr lang="en-US" altLang="zh-CN" sz="2200" b="1" dirty="0" smtClean="0">
                  <a:solidFill>
                    <a:srgbClr val="623C3D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6℃</a:t>
              </a:r>
              <a:endParaRPr lang="zh-CN" altLang="en-US" sz="2200" b="1" dirty="0">
                <a:solidFill>
                  <a:srgbClr val="623C3D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2" name="Rectangle 9"/>
            <p:cNvSpPr>
              <a:spLocks noChangeArrowheads="1"/>
            </p:cNvSpPr>
            <p:nvPr/>
          </p:nvSpPr>
          <p:spPr bwMode="auto">
            <a:xfrm>
              <a:off x="-90843" y="50301"/>
              <a:ext cx="253052" cy="1519371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just" defTabSz="685800" eaLnBrk="1" hangingPunct="1">
                <a:lnSpc>
                  <a:spcPct val="110000"/>
                </a:lnSpc>
                <a:buClr>
                  <a:srgbClr val="4F81BD"/>
                </a:buClr>
                <a:buSzPct val="70000"/>
                <a:buFont typeface="Wingdings 2" panose="05020102010507070707" pitchFamily="18" charset="2"/>
                <a:buNone/>
              </a:pPr>
              <a:endParaRPr lang="zh-CN" altLang="en-US" sz="1400">
                <a:solidFill>
                  <a:srgbClr val="623C3D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9" name="矩形 48"/>
          <p:cNvSpPr/>
          <p:nvPr/>
        </p:nvSpPr>
        <p:spPr>
          <a:xfrm>
            <a:off x="1392980" y="3579862"/>
            <a:ext cx="6779420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800">
              <a:lnSpc>
                <a:spcPct val="20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en-US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℃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-6</a:t>
            </a:r>
            <a:r>
              <a:rPr lang="en-US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℃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表示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两种相反意义的量。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92083" y="1952615"/>
            <a:ext cx="2804176" cy="1481211"/>
            <a:chOff x="2051720" y="1847354"/>
            <a:chExt cx="2804176" cy="1481211"/>
          </a:xfrm>
        </p:grpSpPr>
        <p:sp>
          <p:nvSpPr>
            <p:cNvPr id="43" name="矩形 42"/>
            <p:cNvSpPr/>
            <p:nvPr/>
          </p:nvSpPr>
          <p:spPr>
            <a:xfrm>
              <a:off x="2747523" y="1847354"/>
              <a:ext cx="936104" cy="4308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685800"/>
              <a:r>
                <a:rPr lang="en-US" altLang="zh-CN" sz="22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6 </a:t>
              </a:r>
              <a:r>
                <a:rPr lang="en-US" altLang="en-US" sz="22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℃</a:t>
              </a:r>
              <a:endParaRPr lang="en-US" altLang="zh-CN" sz="2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2195736" y="2283718"/>
              <a:ext cx="2605813" cy="4308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685800"/>
              <a:r>
                <a:rPr lang="zh-CN" altLang="en-US" sz="22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读作</a:t>
              </a:r>
              <a:r>
                <a:rPr lang="en-US" altLang="zh-CN" sz="22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:</a:t>
              </a:r>
              <a:r>
                <a:rPr lang="zh-CN" altLang="en-US" sz="22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正六</a:t>
              </a:r>
              <a:r>
                <a:rPr lang="zh-CN" altLang="en-US" sz="22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摄氏度</a:t>
              </a:r>
              <a:r>
                <a:rPr lang="zh-CN" altLang="en-US" sz="22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，</a:t>
              </a:r>
              <a:endParaRPr lang="en-US" altLang="zh-CN" sz="2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5" name="矩形 44"/>
            <p:cNvSpPr/>
            <p:nvPr/>
          </p:nvSpPr>
          <p:spPr>
            <a:xfrm>
              <a:off x="2191600" y="2804085"/>
              <a:ext cx="2664296" cy="4308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685800"/>
              <a:r>
                <a:rPr lang="en-US" altLang="zh-CN" sz="2200" b="1" dirty="0" err="1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表示</a:t>
              </a:r>
              <a:r>
                <a:rPr lang="zh-CN" altLang="en-US" sz="22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零上</a:t>
              </a:r>
              <a:r>
                <a:rPr lang="en-US" altLang="zh-CN" sz="22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6</a:t>
              </a:r>
              <a:r>
                <a:rPr lang="zh-CN" altLang="en-US" sz="22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摄氏度</a:t>
              </a:r>
              <a:r>
                <a:rPr lang="zh-CN" altLang="en-US" sz="22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en-US" altLang="zh-CN" sz="2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" name="圆角矩形 1"/>
            <p:cNvSpPr/>
            <p:nvPr/>
          </p:nvSpPr>
          <p:spPr>
            <a:xfrm>
              <a:off x="2051720" y="2242968"/>
              <a:ext cx="2530634" cy="1085597"/>
            </a:xfrm>
            <a:prstGeom prst="roundRect">
              <a:avLst/>
            </a:prstGeom>
            <a:noFill/>
            <a:ln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40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955662" y="1847354"/>
            <a:ext cx="2736132" cy="1516484"/>
            <a:chOff x="5955662" y="1847354"/>
            <a:chExt cx="2736132" cy="1516484"/>
          </a:xfrm>
        </p:grpSpPr>
        <p:sp>
          <p:nvSpPr>
            <p:cNvPr id="46" name="矩形 45"/>
            <p:cNvSpPr/>
            <p:nvPr/>
          </p:nvSpPr>
          <p:spPr>
            <a:xfrm>
              <a:off x="6583421" y="1847354"/>
              <a:ext cx="936104" cy="4308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685800"/>
              <a:r>
                <a:rPr lang="en-US" altLang="zh-CN" sz="22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-6 </a:t>
              </a:r>
              <a:r>
                <a:rPr lang="en-US" altLang="en-US" sz="22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℃</a:t>
              </a:r>
              <a:endParaRPr lang="en-US" altLang="zh-CN" sz="2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7" name="矩形 46"/>
            <p:cNvSpPr/>
            <p:nvPr/>
          </p:nvSpPr>
          <p:spPr>
            <a:xfrm>
              <a:off x="6031634" y="2283718"/>
              <a:ext cx="2605813" cy="4308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685800"/>
              <a:r>
                <a:rPr lang="zh-CN" altLang="en-US" sz="22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读作</a:t>
              </a:r>
              <a:r>
                <a:rPr lang="en-US" altLang="zh-CN" sz="22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:</a:t>
              </a:r>
              <a:r>
                <a:rPr lang="zh-CN" altLang="en-US" sz="22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负六</a:t>
              </a:r>
              <a:r>
                <a:rPr lang="zh-CN" altLang="en-US" sz="22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摄氏度</a:t>
              </a:r>
              <a:r>
                <a:rPr lang="zh-CN" altLang="en-US" sz="22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，</a:t>
              </a:r>
              <a:endParaRPr lang="en-US" altLang="zh-CN" sz="2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8" name="矩形 47"/>
            <p:cNvSpPr/>
            <p:nvPr/>
          </p:nvSpPr>
          <p:spPr>
            <a:xfrm>
              <a:off x="6027498" y="2804085"/>
              <a:ext cx="2664296" cy="4308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685800"/>
              <a:r>
                <a:rPr lang="en-US" altLang="zh-CN" sz="2200" b="1" dirty="0" err="1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表示</a:t>
              </a:r>
              <a:r>
                <a:rPr lang="zh-CN" altLang="en-US" sz="22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零下</a:t>
              </a:r>
              <a:r>
                <a:rPr lang="en-US" altLang="zh-CN" sz="22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6</a:t>
              </a:r>
              <a:r>
                <a:rPr lang="zh-CN" altLang="en-US" sz="22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摄氏度</a:t>
              </a:r>
              <a:r>
                <a:rPr lang="zh-CN" altLang="en-US" sz="22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en-US" altLang="zh-CN" sz="2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4" name="圆角矩形 53"/>
            <p:cNvSpPr/>
            <p:nvPr/>
          </p:nvSpPr>
          <p:spPr>
            <a:xfrm>
              <a:off x="5955662" y="2278241"/>
              <a:ext cx="2530634" cy="1085597"/>
            </a:xfrm>
            <a:prstGeom prst="roundRect">
              <a:avLst/>
            </a:prstGeom>
            <a:noFill/>
            <a:ln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40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5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81609" y="823102"/>
            <a:ext cx="987228" cy="11745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6"/>
          <p:cNvSpPr>
            <a:spLocks noChangeArrowheads="1"/>
          </p:cNvSpPr>
          <p:nvPr/>
        </p:nvSpPr>
        <p:spPr bwMode="auto">
          <a:xfrm>
            <a:off x="916757" y="2923901"/>
            <a:ext cx="7200800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defTabSz="685800"/>
            <a:r>
              <a:rPr lang="zh-CN" altLang="zh-CN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根据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</a:t>
            </a:r>
            <a:r>
              <a:rPr lang="zh-CN" altLang="zh-CN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图中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zh-CN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信息填写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下表</a:t>
            </a:r>
            <a:r>
              <a:rPr lang="zh-CN" altLang="zh-CN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并</a:t>
            </a:r>
            <a:r>
              <a:rPr lang="zh-CN" altLang="zh-CN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说一说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它们的含义</a:t>
            </a:r>
            <a:r>
              <a:rPr lang="zh-CN" altLang="zh-CN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 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12" name="Group 71"/>
          <p:cNvGraphicFramePr>
            <a:graphicFrameLocks noGrp="1"/>
          </p:cNvGraphicFramePr>
          <p:nvPr/>
        </p:nvGraphicFramePr>
        <p:xfrm>
          <a:off x="923138" y="3471262"/>
          <a:ext cx="6673198" cy="1188720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1344606"/>
                <a:gridCol w="1170219"/>
                <a:gridCol w="1159818"/>
                <a:gridCol w="773684"/>
                <a:gridCol w="773685"/>
                <a:gridCol w="708619"/>
                <a:gridCol w="742567"/>
              </a:tblGrid>
              <a:tr h="37223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城市</a:t>
                      </a:r>
                      <a:endParaRPr kumimoji="0" lang="zh-CN" alt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u="none" strike="noStrike" cap="none" normalizeH="0" baseline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北京</a:t>
                      </a:r>
                      <a:endParaRPr kumimoji="0" lang="zh-CN" altLang="en-US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哈尔滨</a:t>
                      </a:r>
                      <a:endParaRPr kumimoji="0" lang="zh-CN" alt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西安</a:t>
                      </a:r>
                      <a:endParaRPr kumimoji="0" lang="zh-CN" alt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拉萨</a:t>
                      </a:r>
                      <a:endParaRPr kumimoji="0" lang="zh-CN" alt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武汉</a:t>
                      </a:r>
                      <a:endParaRPr kumimoji="0" lang="zh-CN" alt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海口</a:t>
                      </a:r>
                      <a:endParaRPr kumimoji="0" lang="zh-CN" alt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horzOverflow="overflow"/>
                </a:tc>
              </a:tr>
              <a:tr h="37223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最高</a:t>
                      </a:r>
                      <a:r>
                        <a:rPr kumimoji="0" lang="zh-CN" altLang="en-US" sz="20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气温</a:t>
                      </a:r>
                      <a:endParaRPr kumimoji="0" lang="zh-CN" alt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horzOverflow="overflow"/>
                </a:tc>
              </a:tr>
              <a:tr h="37223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最低</a:t>
                      </a:r>
                      <a:r>
                        <a:rPr kumimoji="0" lang="zh-CN" altLang="en-US" sz="20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气温</a:t>
                      </a:r>
                      <a:endParaRPr kumimoji="0" lang="zh-CN" alt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horzOverflow="overflow"/>
                </a:tc>
              </a:tr>
            </a:tbl>
          </a:graphicData>
        </a:graphic>
      </p:graphicFrame>
      <p:sp>
        <p:nvSpPr>
          <p:cNvPr id="13" name="Text Box 38"/>
          <p:cNvSpPr txBox="1">
            <a:spLocks noChangeArrowheads="1"/>
          </p:cNvSpPr>
          <p:nvPr/>
        </p:nvSpPr>
        <p:spPr bwMode="auto">
          <a:xfrm>
            <a:off x="3601118" y="4242488"/>
            <a:ext cx="916039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defTabSz="685800">
              <a:spcBef>
                <a:spcPct val="50000"/>
              </a:spcBef>
            </a:pP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</a:t>
            </a: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26℃</a:t>
            </a:r>
            <a:endParaRPr lang="en-US" altLang="zh-CN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 Box 39"/>
          <p:cNvSpPr txBox="1">
            <a:spLocks noChangeArrowheads="1"/>
          </p:cNvSpPr>
          <p:nvPr/>
        </p:nvSpPr>
        <p:spPr bwMode="auto">
          <a:xfrm>
            <a:off x="3575966" y="3827824"/>
            <a:ext cx="941191" cy="4102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defTabSz="685800">
              <a:spcBef>
                <a:spcPct val="50000"/>
              </a:spcBef>
            </a:pP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</a:t>
            </a: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12℃</a:t>
            </a:r>
            <a:endParaRPr lang="en-US" altLang="zh-CN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 Box 40"/>
          <p:cNvSpPr txBox="1">
            <a:spLocks noChangeArrowheads="1"/>
          </p:cNvSpPr>
          <p:nvPr/>
        </p:nvSpPr>
        <p:spPr bwMode="auto">
          <a:xfrm>
            <a:off x="2573853" y="3818532"/>
            <a:ext cx="629995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defTabSz="685800">
              <a:spcBef>
                <a:spcPct val="50000"/>
              </a:spcBef>
            </a:pP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℃</a:t>
            </a:r>
            <a:endParaRPr lang="en-US" altLang="zh-CN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 Box 41"/>
          <p:cNvSpPr txBox="1">
            <a:spLocks noChangeArrowheads="1"/>
          </p:cNvSpPr>
          <p:nvPr/>
        </p:nvSpPr>
        <p:spPr bwMode="auto">
          <a:xfrm>
            <a:off x="2483769" y="4238052"/>
            <a:ext cx="720080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defTabSz="685800">
              <a:spcBef>
                <a:spcPct val="50000"/>
              </a:spcBef>
            </a:pP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</a:t>
            </a: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4℃</a:t>
            </a:r>
            <a:endParaRPr lang="en-US" altLang="zh-CN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 Box 42"/>
          <p:cNvSpPr txBox="1">
            <a:spLocks noChangeArrowheads="1"/>
          </p:cNvSpPr>
          <p:nvPr/>
        </p:nvSpPr>
        <p:spPr bwMode="auto">
          <a:xfrm>
            <a:off x="4738834" y="3827824"/>
            <a:ext cx="697262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defTabSz="685800">
              <a:spcBef>
                <a:spcPct val="50000"/>
              </a:spcBef>
            </a:pP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6℃</a:t>
            </a:r>
            <a:endParaRPr lang="en-US" altLang="zh-CN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 Box 43"/>
          <p:cNvSpPr txBox="1">
            <a:spLocks noChangeArrowheads="1"/>
          </p:cNvSpPr>
          <p:nvPr/>
        </p:nvSpPr>
        <p:spPr bwMode="auto">
          <a:xfrm>
            <a:off x="4615902" y="4238052"/>
            <a:ext cx="786510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defTabSz="685800">
              <a:spcBef>
                <a:spcPct val="50000"/>
              </a:spcBef>
            </a:pP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-4℃</a:t>
            </a:r>
            <a:endParaRPr lang="en-US" altLang="zh-CN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 Box 44"/>
          <p:cNvSpPr txBox="1">
            <a:spLocks noChangeArrowheads="1"/>
          </p:cNvSpPr>
          <p:nvPr/>
        </p:nvSpPr>
        <p:spPr bwMode="auto">
          <a:xfrm>
            <a:off x="5459115" y="3818532"/>
            <a:ext cx="729486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defTabSz="685800">
              <a:spcBef>
                <a:spcPct val="50000"/>
              </a:spcBef>
            </a:pP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6℃</a:t>
            </a:r>
            <a:endParaRPr lang="en-US" altLang="zh-CN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 Box 45"/>
          <p:cNvSpPr txBox="1">
            <a:spLocks noChangeArrowheads="1"/>
          </p:cNvSpPr>
          <p:nvPr/>
        </p:nvSpPr>
        <p:spPr bwMode="auto">
          <a:xfrm>
            <a:off x="5357787" y="4259872"/>
            <a:ext cx="830813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defTabSz="685800">
              <a:spcBef>
                <a:spcPct val="50000"/>
              </a:spcBef>
            </a:pP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-6℃</a:t>
            </a:r>
            <a:endParaRPr lang="en-US" altLang="zh-CN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 Box 46"/>
          <p:cNvSpPr txBox="1">
            <a:spLocks noChangeArrowheads="1"/>
          </p:cNvSpPr>
          <p:nvPr/>
        </p:nvSpPr>
        <p:spPr bwMode="auto">
          <a:xfrm>
            <a:off x="6195531" y="3867894"/>
            <a:ext cx="695690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defTabSz="685800">
              <a:spcBef>
                <a:spcPct val="50000"/>
              </a:spcBef>
            </a:pP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6℃</a:t>
            </a:r>
            <a:endParaRPr lang="en-US" altLang="zh-CN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 Box 47"/>
          <p:cNvSpPr txBox="1">
            <a:spLocks noChangeArrowheads="1"/>
          </p:cNvSpPr>
          <p:nvPr/>
        </p:nvSpPr>
        <p:spPr bwMode="auto">
          <a:xfrm>
            <a:off x="6188601" y="4250580"/>
            <a:ext cx="702620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defTabSz="685800">
              <a:spcBef>
                <a:spcPct val="50000"/>
              </a:spcBef>
            </a:pP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4℃</a:t>
            </a:r>
            <a:endParaRPr lang="en-US" altLang="zh-CN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 Box 48"/>
          <p:cNvSpPr txBox="1">
            <a:spLocks noChangeArrowheads="1"/>
          </p:cNvSpPr>
          <p:nvPr/>
        </p:nvSpPr>
        <p:spPr bwMode="auto">
          <a:xfrm>
            <a:off x="6891221" y="4259872"/>
            <a:ext cx="705115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defTabSz="685800">
              <a:spcBef>
                <a:spcPct val="50000"/>
              </a:spcBef>
            </a:pP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18℃</a:t>
            </a:r>
            <a:endParaRPr lang="en-US" altLang="zh-CN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 Box 49"/>
          <p:cNvSpPr txBox="1">
            <a:spLocks noChangeArrowheads="1"/>
          </p:cNvSpPr>
          <p:nvPr/>
        </p:nvSpPr>
        <p:spPr bwMode="auto">
          <a:xfrm>
            <a:off x="6899593" y="3850470"/>
            <a:ext cx="696743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defTabSz="685800">
              <a:spcBef>
                <a:spcPct val="50000"/>
              </a:spcBef>
            </a:pP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24℃</a:t>
            </a:r>
            <a:endParaRPr lang="en-US" altLang="zh-CN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4222" y="381915"/>
            <a:ext cx="4485870" cy="25597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</p:bldLst>
  </p:timing>
</p:sld>
</file>

<file path=ppt/tags/tag1.xml><?xml version="1.0" encoding="utf-8"?>
<p:tagLst xmlns:p="http://schemas.openxmlformats.org/presentationml/2006/main">
  <p:tag name="MH" val="20180623210851"/>
  <p:tag name="MH_LIBRARY" val="GRAPHIC"/>
  <p:tag name="MH_TYPE" val="SubTitle"/>
  <p:tag name="MH_ORDER" val="3"/>
</p:tagLst>
</file>

<file path=ppt/tags/tag10.xml><?xml version="1.0" encoding="utf-8"?>
<p:tagLst xmlns:p="http://schemas.openxmlformats.org/presentationml/2006/main">
  <p:tag name="MH" val="20180623232154"/>
  <p:tag name="MH_LIBRARY" val="GRAPHIC"/>
  <p:tag name="MH_TYPE" val="Other"/>
  <p:tag name="MH_ORDER" val="8"/>
</p:tagLst>
</file>

<file path=ppt/tags/tag11.xml><?xml version="1.0" encoding="utf-8"?>
<p:tagLst xmlns:p="http://schemas.openxmlformats.org/presentationml/2006/main">
  <p:tag name="COMMONDATA" val="eyJoZGlkIjoiN2YxOGMyNDFkMTQxMWJhZTVlZDhiNDQyZGU2OTYwOWEifQ=="/>
</p:tagLst>
</file>

<file path=ppt/tags/tag2.xml><?xml version="1.0" encoding="utf-8"?>
<p:tagLst xmlns:p="http://schemas.openxmlformats.org/presentationml/2006/main">
  <p:tag name="MH" val="20180623210851"/>
  <p:tag name="MH_LIBRARY" val="GRAPHIC"/>
  <p:tag name="MH_TYPE" val="SubTitle"/>
  <p:tag name="MH_ORDER" val="2"/>
</p:tagLst>
</file>

<file path=ppt/tags/tag3.xml><?xml version="1.0" encoding="utf-8"?>
<p:tagLst xmlns:p="http://schemas.openxmlformats.org/presentationml/2006/main">
  <p:tag name="MH" val="20180623232154"/>
  <p:tag name="MH_LIBRARY" val="GRAPHIC"/>
  <p:tag name="MH_TYPE" val="Other"/>
  <p:tag name="MH_ORDER" val="1"/>
</p:tagLst>
</file>

<file path=ppt/tags/tag4.xml><?xml version="1.0" encoding="utf-8"?>
<p:tagLst xmlns:p="http://schemas.openxmlformats.org/presentationml/2006/main">
  <p:tag name="MH" val="20180623232154"/>
  <p:tag name="MH_LIBRARY" val="GRAPHIC"/>
  <p:tag name="MH_TYPE" val="Other"/>
  <p:tag name="MH_ORDER" val="2"/>
</p:tagLst>
</file>

<file path=ppt/tags/tag5.xml><?xml version="1.0" encoding="utf-8"?>
<p:tagLst xmlns:p="http://schemas.openxmlformats.org/presentationml/2006/main">
  <p:tag name="MH" val="20180623232154"/>
  <p:tag name="MH_LIBRARY" val="GRAPHIC"/>
  <p:tag name="MH_TYPE" val="Other"/>
  <p:tag name="MH_ORDER" val="3"/>
</p:tagLst>
</file>

<file path=ppt/tags/tag6.xml><?xml version="1.0" encoding="utf-8"?>
<p:tagLst xmlns:p="http://schemas.openxmlformats.org/presentationml/2006/main">
  <p:tag name="MH" val="20180623232154"/>
  <p:tag name="MH_LIBRARY" val="GRAPHIC"/>
  <p:tag name="MH_TYPE" val="Other"/>
  <p:tag name="MH_ORDER" val="4"/>
</p:tagLst>
</file>

<file path=ppt/tags/tag7.xml><?xml version="1.0" encoding="utf-8"?>
<p:tagLst xmlns:p="http://schemas.openxmlformats.org/presentationml/2006/main">
  <p:tag name="MH" val="20180623232154"/>
  <p:tag name="MH_LIBRARY" val="GRAPHIC"/>
  <p:tag name="MH_TYPE" val="Other"/>
  <p:tag name="MH_ORDER" val="5"/>
</p:tagLst>
</file>

<file path=ppt/tags/tag8.xml><?xml version="1.0" encoding="utf-8"?>
<p:tagLst xmlns:p="http://schemas.openxmlformats.org/presentationml/2006/main">
  <p:tag name="MH" val="20180623232154"/>
  <p:tag name="MH_LIBRARY" val="GRAPHIC"/>
  <p:tag name="MH_TYPE" val="Other"/>
  <p:tag name="MH_ORDER" val="6"/>
</p:tagLst>
</file>

<file path=ppt/tags/tag9.xml><?xml version="1.0" encoding="utf-8"?>
<p:tagLst xmlns:p="http://schemas.openxmlformats.org/presentationml/2006/main">
  <p:tag name="MH" val="20180623232154"/>
  <p:tag name="MH_LIBRARY" val="GRAPHIC"/>
  <p:tag name="MH_TYPE" val="Other"/>
  <p:tag name="MH_ORDER" val="7"/>
</p:tagLst>
</file>

<file path=ppt/theme/theme1.xml><?xml version="1.0" encoding="utf-8"?>
<a:theme xmlns:a="http://schemas.openxmlformats.org/drawingml/2006/main" name="2_Office 主题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1822</Words>
  <Application>WPS 演示</Application>
  <PresentationFormat>全屏显示(16:9)</PresentationFormat>
  <Paragraphs>341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9" baseType="lpstr">
      <vt:lpstr>Arial</vt:lpstr>
      <vt:lpstr>宋体</vt:lpstr>
      <vt:lpstr>Wingdings</vt:lpstr>
      <vt:lpstr>黑体</vt:lpstr>
      <vt:lpstr>等线</vt:lpstr>
      <vt:lpstr>等线 Light</vt:lpstr>
      <vt:lpstr>楷体</vt:lpstr>
      <vt:lpstr>Wingdings 2</vt:lpstr>
      <vt:lpstr>微软雅黑</vt:lpstr>
      <vt:lpstr>Calibri</vt:lpstr>
      <vt:lpstr>Arial Unicode MS</vt:lpstr>
      <vt:lpstr>Times New Roman</vt:lpstr>
      <vt:lpstr>Cambria Math</vt:lpstr>
      <vt:lpstr>楷体_GB2312</vt:lpstr>
      <vt:lpstr>Aharoni</vt:lpstr>
      <vt:lpstr>Segoe Print</vt:lpstr>
      <vt:lpstr>2_Office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xjj</dc:creator>
  <cp:lastModifiedBy>Administrator</cp:lastModifiedBy>
  <cp:revision>210</cp:revision>
  <dcterms:created xsi:type="dcterms:W3CDTF">2018-09-11T05:46:00Z</dcterms:created>
  <dcterms:modified xsi:type="dcterms:W3CDTF">2023-10-10T01:33:23Z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4650B9D6D26C40E0B582FBA867A65D7F_12</vt:lpwstr>
  </property>
  <property fmtid="{D5CDD505-2E9C-101B-9397-08002B2CF9AE}" pid="3" name="KSOProductBuildVer">
    <vt:lpwstr>2052-12.1.0.15398</vt:lpwstr>
  </property>
</Properties>
</file>