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7" r:id="rId3"/>
    <p:sldId id="278" r:id="rId4"/>
    <p:sldId id="279" r:id="rId5"/>
    <p:sldId id="280" r:id="rId6"/>
    <p:sldId id="281" r:id="rId7"/>
    <p:sldId id="282" r:id="rId9"/>
    <p:sldId id="283" r:id="rId10"/>
    <p:sldId id="284" r:id="rId11"/>
    <p:sldId id="303" r:id="rId12"/>
    <p:sldId id="285" r:id="rId13"/>
    <p:sldId id="286" r:id="rId14"/>
    <p:sldId id="304" r:id="rId15"/>
    <p:sldId id="305" r:id="rId16"/>
    <p:sldId id="287" r:id="rId17"/>
    <p:sldId id="288" r:id="rId18"/>
    <p:sldId id="289" r:id="rId19"/>
    <p:sldId id="290" r:id="rId20"/>
    <p:sldId id="291" r:id="rId21"/>
    <p:sldId id="306" r:id="rId22"/>
    <p:sldId id="292" r:id="rId23"/>
    <p:sldId id="293" r:id="rId24"/>
    <p:sldId id="294" r:id="rId25"/>
    <p:sldId id="295" r:id="rId26"/>
    <p:sldId id="296" r:id="rId27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C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7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8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3028E-32F4-48A1-990A-DFFED5D3C0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E267D-8026-43EF-8D53-3655DC37FE4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7.png"/><Relationship Id="rId15" Type="http://schemas.openxmlformats.org/officeDocument/2006/relationships/image" Target="../media/image12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17272" y="51470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28.wdp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31.jpeg"/><Relationship Id="rId2" Type="http://schemas.microsoft.com/office/2007/relationships/hdphoto" Target="../media/image30.wdp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2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8.png"/><Relationship Id="rId7" Type="http://schemas.openxmlformats.org/officeDocument/2006/relationships/image" Target="../media/image45.png"/><Relationship Id="rId6" Type="http://schemas.openxmlformats.org/officeDocument/2006/relationships/image" Target="../media/image44.png"/><Relationship Id="rId5" Type="http://schemas.microsoft.com/office/2007/relationships/hdphoto" Target="../media/image43.wdp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microsoft.com/office/2007/relationships/hdphoto" Target="../media/image40.wdp"/><Relationship Id="rId1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8.png"/><Relationship Id="rId1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6584" y="1851670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圆柱的认识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9"/>
          <p:cNvSpPr txBox="1">
            <a:spLocks noChangeArrowheads="1"/>
          </p:cNvSpPr>
          <p:nvPr/>
        </p:nvSpPr>
        <p:spPr bwMode="auto">
          <a:xfrm>
            <a:off x="395536" y="627534"/>
            <a:ext cx="856895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把一张长方形的硬纸贴在木棒上，快速转动木棒，看看转出来的是什么形状。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5" name="组合 4"/>
          <p:cNvGrpSpPr/>
          <p:nvPr/>
        </p:nvGrpSpPr>
        <p:grpSpPr>
          <a:xfrm>
            <a:off x="3963345" y="1756122"/>
            <a:ext cx="1938337" cy="3263900"/>
            <a:chOff x="3253" y="628"/>
            <a:chExt cx="3052" cy="5140"/>
          </a:xfrm>
        </p:grpSpPr>
        <p:pic>
          <p:nvPicPr>
            <p:cNvPr id="26" name="图片 7" descr="木棒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圆柱形 26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28" name="组合 3"/>
          <p:cNvGrpSpPr/>
          <p:nvPr/>
        </p:nvGrpSpPr>
        <p:grpSpPr>
          <a:xfrm>
            <a:off x="3963345" y="4010371"/>
            <a:ext cx="1089025" cy="381000"/>
            <a:chOff x="5818" y="6411"/>
            <a:chExt cx="1342" cy="802"/>
          </a:xfrm>
        </p:grpSpPr>
        <p:sp>
          <p:nvSpPr>
            <p:cNvPr id="29" name="左弧形箭头 28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30" name="左弧形箭头 29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83615" y="1958211"/>
            <a:ext cx="1621155" cy="1673066"/>
            <a:chOff x="1653" y="2064"/>
            <a:chExt cx="7021" cy="1706"/>
          </a:xfrm>
        </p:grpSpPr>
        <p:sp>
          <p:nvSpPr>
            <p:cNvPr id="32" name="Rectangle 17"/>
            <p:cNvSpPr/>
            <p:nvPr/>
          </p:nvSpPr>
          <p:spPr>
            <a:xfrm>
              <a:off x="1653" y="2067"/>
              <a:ext cx="3514" cy="1703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9999"/>
                </a:gs>
              </a:gsLst>
              <a:lin ang="10740000"/>
              <a:tileRect/>
            </a:gradFill>
            <a:ln w="127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5160" y="2064"/>
              <a:ext cx="3514" cy="1703"/>
            </a:xfrm>
            <a:prstGeom prst="rect">
              <a:avLst/>
            </a:prstGeom>
            <a:noFill/>
            <a:ln w="12700" cap="flat" cmpd="sng">
              <a:solidFill>
                <a:schemeClr val="bg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36" name="图片 35" descr="圆柱1"/>
          <p:cNvPicPr>
            <a:picLocks noChangeAspect="1"/>
          </p:cNvPicPr>
          <p:nvPr/>
        </p:nvPicPr>
        <p:blipFill>
          <a:blip r:embed="rId2"/>
          <a:srcRect b="87793"/>
          <a:stretch>
            <a:fillRect/>
          </a:stretch>
        </p:blipFill>
        <p:spPr>
          <a:xfrm>
            <a:off x="2643974" y="1714370"/>
            <a:ext cx="3370421" cy="2466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 descr="圆柱1"/>
          <p:cNvPicPr>
            <a:picLocks noChangeAspect="1"/>
          </p:cNvPicPr>
          <p:nvPr/>
        </p:nvPicPr>
        <p:blipFill>
          <a:blip r:embed="rId2"/>
          <a:srcRect t="11646"/>
          <a:stretch>
            <a:fillRect/>
          </a:stretch>
        </p:blipFill>
        <p:spPr>
          <a:xfrm>
            <a:off x="2643974" y="1961067"/>
            <a:ext cx="3370421" cy="18678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" name="图片 37" descr="圆柱1"/>
          <p:cNvPicPr>
            <a:picLocks noChangeAspect="1"/>
          </p:cNvPicPr>
          <p:nvPr/>
        </p:nvPicPr>
        <p:blipFill>
          <a:blip r:embed="rId2"/>
          <a:srcRect t="-11145"/>
          <a:stretch>
            <a:fillRect/>
          </a:stretch>
        </p:blipFill>
        <p:spPr>
          <a:xfrm>
            <a:off x="2671120" y="1440527"/>
            <a:ext cx="3370421" cy="23883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" name="Rectangle 110"/>
          <p:cNvSpPr/>
          <p:nvPr/>
        </p:nvSpPr>
        <p:spPr>
          <a:xfrm>
            <a:off x="3583615" y="1961544"/>
            <a:ext cx="816769" cy="166973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bldLvl="0" animBg="1"/>
      <p:bldP spid="39" grpId="2" animBg="1"/>
      <p:bldP spid="39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 rot="16200000">
            <a:off x="4825650" y="865624"/>
            <a:ext cx="1938337" cy="3263900"/>
            <a:chOff x="3253" y="627"/>
            <a:chExt cx="3052" cy="5140"/>
          </a:xfrm>
        </p:grpSpPr>
        <p:pic>
          <p:nvPicPr>
            <p:cNvPr id="3" name="图片 7" descr="木棒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柱形 3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5" name="组合 3"/>
          <p:cNvGrpSpPr/>
          <p:nvPr/>
        </p:nvGrpSpPr>
        <p:grpSpPr>
          <a:xfrm rot="16200000">
            <a:off x="7005339" y="2723802"/>
            <a:ext cx="1089025" cy="381000"/>
            <a:chOff x="5818" y="6411"/>
            <a:chExt cx="1342" cy="802"/>
          </a:xfrm>
        </p:grpSpPr>
        <p:sp>
          <p:nvSpPr>
            <p:cNvPr id="6" name="左弧形箭头 5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7" name="左弧形箭头 6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8" name="组合 7"/>
          <p:cNvGrpSpPr/>
          <p:nvPr/>
        </p:nvGrpSpPr>
        <p:grpSpPr>
          <a:xfrm rot="16200000">
            <a:off x="4415411" y="2198340"/>
            <a:ext cx="1621155" cy="1673066"/>
            <a:chOff x="1653" y="2064"/>
            <a:chExt cx="7021" cy="1706"/>
          </a:xfrm>
        </p:grpSpPr>
        <p:sp>
          <p:nvSpPr>
            <p:cNvPr id="9" name="Rectangle 17"/>
            <p:cNvSpPr/>
            <p:nvPr/>
          </p:nvSpPr>
          <p:spPr>
            <a:xfrm>
              <a:off x="1653" y="2067"/>
              <a:ext cx="3514" cy="1703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9999"/>
                </a:gs>
              </a:gsLst>
              <a:lin ang="10740000"/>
              <a:tileRect/>
            </a:gradFill>
            <a:ln w="12700" cap="flat" cmpd="sng">
              <a:solidFill>
                <a:srgbClr val="385D8A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Rectangle 17"/>
            <p:cNvSpPr/>
            <p:nvPr/>
          </p:nvSpPr>
          <p:spPr>
            <a:xfrm>
              <a:off x="5160" y="2064"/>
              <a:ext cx="3514" cy="1703"/>
            </a:xfrm>
            <a:prstGeom prst="rect">
              <a:avLst/>
            </a:prstGeom>
            <a:noFill/>
            <a:ln w="12700" cap="flat" cmpd="sng">
              <a:solidFill>
                <a:schemeClr val="bg1">
                  <a:alpha val="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2" name="图片 11" descr="圆柱1"/>
          <p:cNvPicPr>
            <a:picLocks noChangeAspect="1"/>
          </p:cNvPicPr>
          <p:nvPr/>
        </p:nvPicPr>
        <p:blipFill>
          <a:blip r:embed="rId2"/>
          <a:srcRect t="11646"/>
          <a:stretch>
            <a:fillRect/>
          </a:stretch>
        </p:blipFill>
        <p:spPr>
          <a:xfrm rot="16200000">
            <a:off x="3497938" y="1941489"/>
            <a:ext cx="3370421" cy="18678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圆柱1"/>
          <p:cNvPicPr>
            <a:picLocks noChangeAspect="1"/>
          </p:cNvPicPr>
          <p:nvPr/>
        </p:nvPicPr>
        <p:blipFill>
          <a:blip r:embed="rId2"/>
          <a:srcRect t="-11145"/>
          <a:stretch>
            <a:fillRect/>
          </a:stretch>
        </p:blipFill>
        <p:spPr>
          <a:xfrm rot="16200000">
            <a:off x="3476096" y="1902327"/>
            <a:ext cx="3087361" cy="21878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Rectangle 110"/>
          <p:cNvSpPr/>
          <p:nvPr/>
        </p:nvSpPr>
        <p:spPr>
          <a:xfrm rot="16200000">
            <a:off x="4803480" y="2633151"/>
            <a:ext cx="833249" cy="166718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 descr="圆柱1"/>
          <p:cNvPicPr>
            <a:picLocks noChangeAspect="1"/>
          </p:cNvPicPr>
          <p:nvPr/>
        </p:nvPicPr>
        <p:blipFill>
          <a:blip r:embed="rId2"/>
          <a:srcRect b="87793"/>
          <a:stretch>
            <a:fillRect/>
          </a:stretch>
        </p:blipFill>
        <p:spPr>
          <a:xfrm rot="16200000">
            <a:off x="2441551" y="2752065"/>
            <a:ext cx="3370421" cy="24669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 flipH="1">
            <a:off x="795671" y="1779662"/>
            <a:ext cx="2912232" cy="2799682"/>
            <a:chOff x="4918382" y="1849151"/>
            <a:chExt cx="2912232" cy="2799682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2668" y="3030762"/>
              <a:ext cx="1207946" cy="1618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文本框 21"/>
            <p:cNvSpPr txBox="1"/>
            <p:nvPr/>
          </p:nvSpPr>
          <p:spPr>
            <a:xfrm>
              <a:off x="4918382" y="1866746"/>
              <a:ext cx="1916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转起来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像一个圆柱。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云形标注 22"/>
            <p:cNvSpPr/>
            <p:nvPr/>
          </p:nvSpPr>
          <p:spPr>
            <a:xfrm>
              <a:off x="4918382" y="1849151"/>
              <a:ext cx="2327951" cy="785274"/>
            </a:xfrm>
            <a:prstGeom prst="cloudCallout">
              <a:avLst>
                <a:gd name="adj1" fmla="val 22458"/>
                <a:gd name="adj2" fmla="val 89626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 Box 69"/>
          <p:cNvSpPr txBox="1">
            <a:spLocks noChangeArrowheads="1"/>
          </p:cNvSpPr>
          <p:nvPr/>
        </p:nvSpPr>
        <p:spPr bwMode="auto">
          <a:xfrm>
            <a:off x="395536" y="627534"/>
            <a:ext cx="8568952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把一张长方形的硬纸贴在木棒上，快速转动木棒，看看转出来的是什么形状。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bldLvl="0" animBg="1"/>
      <p:bldP spid="14" grpId="2" animBg="1"/>
      <p:bldP spid="14" grpId="3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10"/>
          <p:cNvSpPr/>
          <p:nvPr/>
        </p:nvSpPr>
        <p:spPr>
          <a:xfrm rot="16200000">
            <a:off x="927306" y="1911469"/>
            <a:ext cx="1915030" cy="166718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9999"/>
              </a:gs>
            </a:gsLst>
            <a:lin ang="10740000"/>
            <a:tileRect/>
          </a:gradFill>
          <a:ln w="127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" name="组合 4"/>
          <p:cNvGrpSpPr/>
          <p:nvPr/>
        </p:nvGrpSpPr>
        <p:grpSpPr>
          <a:xfrm rot="16200000">
            <a:off x="1490366" y="684832"/>
            <a:ext cx="1938337" cy="3263900"/>
            <a:chOff x="3253" y="627"/>
            <a:chExt cx="3052" cy="5140"/>
          </a:xfrm>
        </p:grpSpPr>
        <p:pic>
          <p:nvPicPr>
            <p:cNvPr id="3" name="图片 7" descr="木棒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53" y="627"/>
              <a:ext cx="3052" cy="51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圆柱形 3"/>
            <p:cNvSpPr/>
            <p:nvPr/>
          </p:nvSpPr>
          <p:spPr>
            <a:xfrm>
              <a:off x="3933" y="951"/>
              <a:ext cx="365" cy="4677"/>
            </a:xfrm>
            <a:prstGeom prst="can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noProof="1"/>
            </a:p>
          </p:txBody>
        </p:sp>
      </p:grpSp>
      <p:grpSp>
        <p:nvGrpSpPr>
          <p:cNvPr id="5" name="组合 3"/>
          <p:cNvGrpSpPr/>
          <p:nvPr/>
        </p:nvGrpSpPr>
        <p:grpSpPr>
          <a:xfrm rot="16200000">
            <a:off x="3670055" y="2543010"/>
            <a:ext cx="1089025" cy="381000"/>
            <a:chOff x="5818" y="6411"/>
            <a:chExt cx="1342" cy="802"/>
          </a:xfrm>
        </p:grpSpPr>
        <p:sp>
          <p:nvSpPr>
            <p:cNvPr id="6" name="左弧形箭头 5"/>
            <p:cNvSpPr/>
            <p:nvPr/>
          </p:nvSpPr>
          <p:spPr>
            <a:xfrm>
              <a:off x="5818" y="6535"/>
              <a:ext cx="342" cy="678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  <p:sp>
          <p:nvSpPr>
            <p:cNvPr id="7" name="左弧形箭头 6"/>
            <p:cNvSpPr/>
            <p:nvPr/>
          </p:nvSpPr>
          <p:spPr>
            <a:xfrm rot="10620000">
              <a:off x="6820" y="6411"/>
              <a:ext cx="342" cy="682"/>
            </a:xfrm>
            <a:prstGeom prst="curvedRightArrow">
              <a:avLst/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 w="25400">
              <a:solidFill>
                <a:srgbClr val="FF0000"/>
              </a:solidFill>
              <a:prstDash val="soli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50" noProof="1"/>
            </a:p>
          </p:txBody>
        </p:sp>
      </p:grpSp>
      <p:grpSp>
        <p:nvGrpSpPr>
          <p:cNvPr id="9" name="Group 10"/>
          <p:cNvGrpSpPr/>
          <p:nvPr/>
        </p:nvGrpSpPr>
        <p:grpSpPr bwMode="auto">
          <a:xfrm>
            <a:off x="5309528" y="2780040"/>
            <a:ext cx="2775822" cy="1085284"/>
            <a:chOff x="0" y="0"/>
            <a:chExt cx="1968" cy="781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10"/>
          <p:cNvGrpSpPr/>
          <p:nvPr/>
        </p:nvGrpSpPr>
        <p:grpSpPr bwMode="auto">
          <a:xfrm>
            <a:off x="5309528" y="2639416"/>
            <a:ext cx="2775822" cy="1085284"/>
            <a:chOff x="0" y="0"/>
            <a:chExt cx="1968" cy="781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Group 10"/>
          <p:cNvGrpSpPr/>
          <p:nvPr/>
        </p:nvGrpSpPr>
        <p:grpSpPr bwMode="auto">
          <a:xfrm>
            <a:off x="5309528" y="2498789"/>
            <a:ext cx="2775822" cy="1085284"/>
            <a:chOff x="0" y="0"/>
            <a:chExt cx="1968" cy="781"/>
          </a:xfrm>
        </p:grpSpPr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10"/>
          <p:cNvGrpSpPr/>
          <p:nvPr/>
        </p:nvGrpSpPr>
        <p:grpSpPr bwMode="auto">
          <a:xfrm>
            <a:off x="5309528" y="2358162"/>
            <a:ext cx="2775822" cy="1085284"/>
            <a:chOff x="0" y="0"/>
            <a:chExt cx="1968" cy="781"/>
          </a:xfrm>
        </p:grpSpPr>
        <p:sp>
          <p:nvSpPr>
            <p:cNvPr id="19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Group 10"/>
          <p:cNvGrpSpPr/>
          <p:nvPr/>
        </p:nvGrpSpPr>
        <p:grpSpPr bwMode="auto">
          <a:xfrm>
            <a:off x="5309528" y="2217535"/>
            <a:ext cx="2775822" cy="1085284"/>
            <a:chOff x="0" y="0"/>
            <a:chExt cx="1968" cy="781"/>
          </a:xfrm>
        </p:grpSpPr>
        <p:sp>
          <p:nvSpPr>
            <p:cNvPr id="22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Group 10"/>
          <p:cNvGrpSpPr/>
          <p:nvPr/>
        </p:nvGrpSpPr>
        <p:grpSpPr bwMode="auto">
          <a:xfrm>
            <a:off x="5309528" y="2076908"/>
            <a:ext cx="2775822" cy="1085284"/>
            <a:chOff x="0" y="0"/>
            <a:chExt cx="1968" cy="781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Group 10"/>
          <p:cNvGrpSpPr/>
          <p:nvPr/>
        </p:nvGrpSpPr>
        <p:grpSpPr bwMode="auto">
          <a:xfrm>
            <a:off x="5309528" y="1936281"/>
            <a:ext cx="2775822" cy="1085284"/>
            <a:chOff x="0" y="0"/>
            <a:chExt cx="1968" cy="781"/>
          </a:xfrm>
        </p:grpSpPr>
        <p:sp>
          <p:nvSpPr>
            <p:cNvPr id="28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Group 10"/>
          <p:cNvGrpSpPr/>
          <p:nvPr/>
        </p:nvGrpSpPr>
        <p:grpSpPr bwMode="auto">
          <a:xfrm>
            <a:off x="5309528" y="1795654"/>
            <a:ext cx="2775822" cy="1085284"/>
            <a:chOff x="0" y="0"/>
            <a:chExt cx="1968" cy="781"/>
          </a:xfrm>
        </p:grpSpPr>
        <p:sp>
          <p:nvSpPr>
            <p:cNvPr id="31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10"/>
          <p:cNvGrpSpPr/>
          <p:nvPr/>
        </p:nvGrpSpPr>
        <p:grpSpPr bwMode="auto">
          <a:xfrm>
            <a:off x="5309528" y="1655027"/>
            <a:ext cx="2775822" cy="1085284"/>
            <a:chOff x="0" y="0"/>
            <a:chExt cx="1968" cy="781"/>
          </a:xfrm>
        </p:grpSpPr>
        <p:sp>
          <p:nvSpPr>
            <p:cNvPr id="34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Group 10"/>
          <p:cNvGrpSpPr/>
          <p:nvPr/>
        </p:nvGrpSpPr>
        <p:grpSpPr bwMode="auto">
          <a:xfrm>
            <a:off x="5309528" y="1514400"/>
            <a:ext cx="2775822" cy="1085284"/>
            <a:chOff x="0" y="0"/>
            <a:chExt cx="1968" cy="781"/>
          </a:xfrm>
        </p:grpSpPr>
        <p:sp>
          <p:nvSpPr>
            <p:cNvPr id="37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bldLvl="0" animBg="1"/>
      <p:bldP spid="8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051720" y="1995686"/>
            <a:ext cx="46805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做一做：把手中的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圆柱的侧面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展开，看看是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什么形状。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17" b="100000" l="0" r="99728">
                        <a14:foregroundMark x1="69482" y1="55556" x2="80109" y2="96641"/>
                        <a14:foregroundMark x1="70027" y1="67442" x2="92098" y2="855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03662"/>
            <a:ext cx="1278420" cy="1348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 Box 69"/>
          <p:cNvSpPr txBox="1">
            <a:spLocks noChangeArrowheads="1"/>
          </p:cNvSpPr>
          <p:nvPr/>
        </p:nvSpPr>
        <p:spPr bwMode="auto">
          <a:xfrm>
            <a:off x="207109" y="669925"/>
            <a:ext cx="882047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）把罐头盒的商标纸如下图所示沿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高剪开，再展开。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2"/>
          <p:cNvPicPr>
            <a:picLocks noChangeAspect="1"/>
          </p:cNvPicPr>
          <p:nvPr/>
        </p:nvPicPr>
        <p:blipFill rotWithShape="1"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44" t="11129" r="11371" b="75197"/>
          <a:stretch>
            <a:fillRect/>
          </a:stretch>
        </p:blipFill>
        <p:spPr bwMode="auto">
          <a:xfrm>
            <a:off x="6462377" y="1837442"/>
            <a:ext cx="1735185" cy="1287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箭头连接符 12"/>
          <p:cNvCxnSpPr/>
          <p:nvPr/>
        </p:nvCxnSpPr>
        <p:spPr>
          <a:xfrm>
            <a:off x="2433405" y="2335000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5865821" y="3764726"/>
            <a:ext cx="292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187624" y="1739378"/>
            <a:ext cx="0" cy="1195975"/>
          </a:xfrm>
          <a:prstGeom prst="line">
            <a:avLst/>
          </a:prstGeom>
          <a:ln w="2222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箭头连接符 47"/>
          <p:cNvCxnSpPr/>
          <p:nvPr/>
        </p:nvCxnSpPr>
        <p:spPr>
          <a:xfrm>
            <a:off x="5498700" y="2355726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33"/>
          <p:cNvGrpSpPr/>
          <p:nvPr/>
        </p:nvGrpSpPr>
        <p:grpSpPr>
          <a:xfrm>
            <a:off x="1911188" y="3316734"/>
            <a:ext cx="3907266" cy="1453832"/>
            <a:chOff x="1970143" y="2444214"/>
            <a:chExt cx="4668903" cy="1774314"/>
          </a:xfrm>
        </p:grpSpPr>
        <p:sp>
          <p:nvSpPr>
            <p:cNvPr id="35" name="MH_Other_1"/>
            <p:cNvSpPr/>
            <p:nvPr>
              <p:custDataLst>
                <p:tags r:id="rId4"/>
              </p:custDataLst>
            </p:nvPr>
          </p:nvSpPr>
          <p:spPr>
            <a:xfrm>
              <a:off x="5334159" y="2468082"/>
              <a:ext cx="1304887" cy="1304887"/>
            </a:xfrm>
            <a:prstGeom prst="ellipse">
              <a:avLst/>
            </a:prstGeom>
            <a:solidFill>
              <a:srgbClr val="4BAE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5" b="1" kern="0" dirty="0">
                <a:solidFill>
                  <a:sysClr val="window" lastClr="FFFFFF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40" name="MH_SubTitle_3"/>
            <p:cNvSpPr/>
            <p:nvPr>
              <p:custDataLst>
                <p:tags r:id="rId5"/>
              </p:custDataLst>
            </p:nvPr>
          </p:nvSpPr>
          <p:spPr>
            <a:xfrm>
              <a:off x="5380760" y="2499110"/>
              <a:ext cx="1150427" cy="1150427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b="1" kern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MH_Other_2"/>
            <p:cNvSpPr/>
            <p:nvPr>
              <p:custDataLst>
                <p:tags r:id="rId6"/>
              </p:custDataLst>
            </p:nvPr>
          </p:nvSpPr>
          <p:spPr>
            <a:xfrm rot="19406748">
              <a:off x="3832791" y="2673444"/>
              <a:ext cx="1601468" cy="1545084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8ECC4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5" b="1" kern="0" dirty="0">
                <a:solidFill>
                  <a:sysClr val="window" lastClr="FFFFFF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43" name="MH_SubTitle_2"/>
            <p:cNvSpPr/>
            <p:nvPr>
              <p:custDataLst>
                <p:tags r:id="rId7"/>
              </p:custDataLst>
            </p:nvPr>
          </p:nvSpPr>
          <p:spPr>
            <a:xfrm>
              <a:off x="3838792" y="2847105"/>
              <a:ext cx="1211681" cy="1211681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b="1" kern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MH_Other_3"/>
            <p:cNvSpPr/>
            <p:nvPr>
              <p:custDataLst>
                <p:tags r:id="rId8"/>
              </p:custDataLst>
            </p:nvPr>
          </p:nvSpPr>
          <p:spPr>
            <a:xfrm rot="19923448">
              <a:off x="1970143" y="2444214"/>
              <a:ext cx="1601468" cy="1545084"/>
            </a:xfrm>
            <a:custGeom>
              <a:avLst/>
              <a:gdLst/>
              <a:ahLst/>
              <a:cxnLst/>
              <a:rect l="l" t="t" r="r" b="b"/>
              <a:pathLst>
                <a:path w="2474483" h="2387362">
                  <a:moveTo>
                    <a:pt x="1023374" y="0"/>
                  </a:moveTo>
                  <a:cubicBezTo>
                    <a:pt x="1588568" y="0"/>
                    <a:pt x="2046748" y="458180"/>
                    <a:pt x="2046748" y="1023374"/>
                  </a:cubicBezTo>
                  <a:cubicBezTo>
                    <a:pt x="2046748" y="1223242"/>
                    <a:pt x="1989452" y="1409727"/>
                    <a:pt x="1889481" y="1566731"/>
                  </a:cubicBezTo>
                  <a:lnTo>
                    <a:pt x="2190488" y="1759978"/>
                  </a:lnTo>
                  <a:lnTo>
                    <a:pt x="2324749" y="1550850"/>
                  </a:lnTo>
                  <a:lnTo>
                    <a:pt x="2474483" y="2237628"/>
                  </a:lnTo>
                  <a:lnTo>
                    <a:pt x="1787705" y="2387362"/>
                  </a:lnTo>
                  <a:lnTo>
                    <a:pt x="1921966" y="2178234"/>
                  </a:lnTo>
                  <a:lnTo>
                    <a:pt x="1518160" y="1918989"/>
                  </a:lnTo>
                  <a:cubicBezTo>
                    <a:pt x="1371651" y="2000515"/>
                    <a:pt x="1202912" y="2046748"/>
                    <a:pt x="1023374" y="2046748"/>
                  </a:cubicBezTo>
                  <a:cubicBezTo>
                    <a:pt x="458180" y="2046748"/>
                    <a:pt x="0" y="1588568"/>
                    <a:pt x="0" y="1023374"/>
                  </a:cubicBezTo>
                  <a:cubicBezTo>
                    <a:pt x="0" y="458180"/>
                    <a:pt x="458180" y="0"/>
                    <a:pt x="1023374" y="0"/>
                  </a:cubicBezTo>
                  <a:close/>
                </a:path>
              </a:pathLst>
            </a:custGeom>
            <a:solidFill>
              <a:srgbClr val="FCBD01"/>
            </a:solidFill>
            <a:ln w="25400" cap="flat" cmpd="sng" algn="ctr">
              <a:noFill/>
              <a:prstDash val="solid"/>
            </a:ln>
            <a:effectLst/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rtlCol="0" anchor="ctr"/>
            <a:lstStyle/>
            <a:p>
              <a:pPr algn="ctr">
                <a:defRPr/>
              </a:pPr>
              <a:endParaRPr lang="zh-CN" altLang="en-US" sz="1015" b="1" kern="0" dirty="0">
                <a:solidFill>
                  <a:sysClr val="window" lastClr="FFFFFF"/>
                </a:solidFill>
                <a:latin typeface="Calibri" panose="020F0502020204030204"/>
                <a:ea typeface="微软雅黑" panose="020B0503020204020204" charset="-122"/>
              </a:endParaRPr>
            </a:p>
          </p:txBody>
        </p:sp>
        <p:sp>
          <p:nvSpPr>
            <p:cNvPr id="45" name="MH_SubTitle_1"/>
            <p:cNvSpPr/>
            <p:nvPr>
              <p:custDataLst>
                <p:tags r:id="rId9"/>
              </p:custDataLst>
            </p:nvPr>
          </p:nvSpPr>
          <p:spPr>
            <a:xfrm>
              <a:off x="1988314" y="2588330"/>
              <a:ext cx="1211681" cy="1211680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0" tIns="0" rIns="0" bIns="0" rtlCol="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en-US" altLang="zh-CN" sz="1500" b="1" kern="0">
                <a:solidFill>
                  <a:srgbClr val="21212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98825" y="3731175"/>
            <a:ext cx="902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646515" y="3926706"/>
            <a:ext cx="7137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曲面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736638" y="3604101"/>
            <a:ext cx="990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2656" y="1903662"/>
            <a:ext cx="761466" cy="912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6" grpId="0"/>
      <p:bldP spid="47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4" t="11823" r="43937" b="75198"/>
          <a:stretch>
            <a:fillRect/>
          </a:stretch>
        </p:blipFill>
        <p:spPr bwMode="auto">
          <a:xfrm>
            <a:off x="6197144" y="3050004"/>
            <a:ext cx="1327184" cy="17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 Box 69"/>
          <p:cNvSpPr txBox="1">
            <a:spLocks noChangeArrowheads="1"/>
          </p:cNvSpPr>
          <p:nvPr/>
        </p:nvSpPr>
        <p:spPr bwMode="auto">
          <a:xfrm>
            <a:off x="411512" y="516617"/>
            <a:ext cx="8480968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这个长方形的长、宽与圆柱有什么关系？把这个长方形重新包在圆柱上，你能发现什么？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图片 2"/>
          <p:cNvPicPr>
            <a:picLocks noChangeAspect="1"/>
          </p:cNvPicPr>
          <p:nvPr/>
        </p:nvPicPr>
        <p:blipFill rotWithShape="1">
          <a:blip r:embed="rId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44" t="12236" r="11371" b="78373"/>
          <a:stretch>
            <a:fillRect/>
          </a:stretch>
        </p:blipFill>
        <p:spPr bwMode="auto">
          <a:xfrm>
            <a:off x="1862540" y="1393820"/>
            <a:ext cx="2543900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3" name="直接箭头连接符 42"/>
          <p:cNvCxnSpPr/>
          <p:nvPr/>
        </p:nvCxnSpPr>
        <p:spPr>
          <a:xfrm>
            <a:off x="4534043" y="1897876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>
            <a:off x="5365593" y="3854089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/>
          <p:cNvCxnSpPr/>
          <p:nvPr/>
        </p:nvCxnSpPr>
        <p:spPr>
          <a:xfrm>
            <a:off x="2956784" y="3867172"/>
            <a:ext cx="65498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852230" y="2591512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494608" y="189787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54" t="11823" r="43937" b="75198"/>
          <a:stretch>
            <a:fillRect/>
          </a:stretch>
        </p:blipFill>
        <p:spPr bwMode="auto">
          <a:xfrm>
            <a:off x="3674408" y="3084435"/>
            <a:ext cx="1327184" cy="1791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Freeform 12"/>
          <p:cNvSpPr/>
          <p:nvPr/>
        </p:nvSpPr>
        <p:spPr bwMode="auto">
          <a:xfrm rot="21600000">
            <a:off x="3480461" y="3134226"/>
            <a:ext cx="1688950" cy="1224136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Freeform 12"/>
          <p:cNvSpPr/>
          <p:nvPr/>
        </p:nvSpPr>
        <p:spPr bwMode="auto">
          <a:xfrm rot="21600000">
            <a:off x="1082182" y="3142785"/>
            <a:ext cx="1688950" cy="1218344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12"/>
          <p:cNvSpPr/>
          <p:nvPr/>
        </p:nvSpPr>
        <p:spPr bwMode="auto">
          <a:xfrm rot="21600000">
            <a:off x="6288240" y="3132448"/>
            <a:ext cx="1027734" cy="1224136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8319" y="1304527"/>
            <a:ext cx="1007394" cy="147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0" grpId="0"/>
      <p:bldP spid="81" grpId="0" animBg="1"/>
      <p:bldP spid="77" grpId="0" animBg="1"/>
      <p:bldP spid="8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3"/>
          <p:cNvSpPr>
            <a:spLocks noChangeArrowheads="1"/>
          </p:cNvSpPr>
          <p:nvPr/>
        </p:nvSpPr>
        <p:spPr bwMode="auto">
          <a:xfrm>
            <a:off x="4104729" y="1563588"/>
            <a:ext cx="720725" cy="73025"/>
          </a:xfrm>
          <a:prstGeom prst="rightArrow">
            <a:avLst>
              <a:gd name="adj1" fmla="val 50000"/>
              <a:gd name="adj2" fmla="val 246739"/>
            </a:avLst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pic>
        <p:nvPicPr>
          <p:cNvPr id="4" name="Picture 21" descr="u3jx01_801副本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366" y="799207"/>
            <a:ext cx="1511300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4"/>
          <p:cNvSpPr txBox="1">
            <a:spLocks noChangeArrowheads="1"/>
          </p:cNvSpPr>
          <p:nvPr/>
        </p:nvSpPr>
        <p:spPr bwMode="auto">
          <a:xfrm>
            <a:off x="2531516" y="759519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1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2545804" y="1888232"/>
            <a:ext cx="7191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1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29"/>
          <p:cNvSpPr txBox="1">
            <a:spLocks noChangeArrowheads="1"/>
          </p:cNvSpPr>
          <p:nvPr/>
        </p:nvSpPr>
        <p:spPr bwMode="auto">
          <a:xfrm>
            <a:off x="2247354" y="1602482"/>
            <a:ext cx="13985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底面的周长</a:t>
            </a:r>
            <a:endParaRPr lang="en-US" altLang="zh-CN" sz="1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22" descr="u3jx01_802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704" y="555526"/>
            <a:ext cx="2189163" cy="212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5698579" y="717451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1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5708104" y="2096988"/>
            <a:ext cx="7191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1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6874917" y="1420713"/>
            <a:ext cx="433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0"/>
          <p:cNvSpPr txBox="1">
            <a:spLocks noChangeArrowheads="1"/>
          </p:cNvSpPr>
          <p:nvPr/>
        </p:nvSpPr>
        <p:spPr bwMode="auto">
          <a:xfrm>
            <a:off x="5333454" y="1439763"/>
            <a:ext cx="13985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底面的周长</a:t>
            </a:r>
            <a:endParaRPr lang="en-US" altLang="zh-CN" sz="18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31"/>
          <p:cNvSpPr>
            <a:spLocks noChangeShapeType="1"/>
          </p:cNvSpPr>
          <p:nvPr/>
        </p:nvSpPr>
        <p:spPr bwMode="auto">
          <a:xfrm>
            <a:off x="6659017" y="1636613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Line 32"/>
          <p:cNvSpPr>
            <a:spLocks noChangeShapeType="1"/>
          </p:cNvSpPr>
          <p:nvPr/>
        </p:nvSpPr>
        <p:spPr bwMode="auto">
          <a:xfrm flipH="1">
            <a:off x="5131842" y="1636613"/>
            <a:ext cx="2524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 Box 34"/>
          <p:cNvSpPr txBox="1">
            <a:spLocks noChangeArrowheads="1"/>
          </p:cNvSpPr>
          <p:nvPr/>
        </p:nvSpPr>
        <p:spPr bwMode="auto">
          <a:xfrm>
            <a:off x="3555454" y="1454970"/>
            <a:ext cx="520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267744" y="2787774"/>
            <a:ext cx="4141979" cy="713767"/>
            <a:chOff x="246287" y="5286389"/>
            <a:chExt cx="4143405" cy="857256"/>
          </a:xfrm>
        </p:grpSpPr>
        <p:sp>
          <p:nvSpPr>
            <p:cNvPr id="18" name="圆角矩形 17"/>
            <p:cNvSpPr/>
            <p:nvPr/>
          </p:nvSpPr>
          <p:spPr bwMode="auto">
            <a:xfrm>
              <a:off x="285721" y="5286389"/>
              <a:ext cx="3921344" cy="85725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rgbClr val="CC99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  <a:bevelB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sz="2000">
                <a:solidFill>
                  <a:schemeClr val="tx1"/>
                </a:solidFill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46287" y="5363092"/>
              <a:ext cx="4143405" cy="7762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长方形的长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的周长</a:t>
              </a:r>
              <a:endParaRPr lang="zh-CN" altLang="en-US" sz="28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223" y="3036742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2314180" y="3739133"/>
            <a:ext cx="3919993" cy="713767"/>
            <a:chOff x="285720" y="5286389"/>
            <a:chExt cx="8358246" cy="857256"/>
          </a:xfrm>
        </p:grpSpPr>
        <p:sp>
          <p:nvSpPr>
            <p:cNvPr id="30" name="圆角矩形 29"/>
            <p:cNvSpPr/>
            <p:nvPr/>
          </p:nvSpPr>
          <p:spPr bwMode="auto">
            <a:xfrm>
              <a:off x="285720" y="5286389"/>
              <a:ext cx="8358246" cy="857256"/>
            </a:xfrm>
            <a:prstGeom prst="roundRect">
              <a:avLst/>
            </a:prstGeom>
            <a:solidFill>
              <a:srgbClr val="FFFFCC"/>
            </a:solidFill>
            <a:ln>
              <a:solidFill>
                <a:srgbClr val="CC9900"/>
              </a:solidFill>
            </a:ln>
            <a:scene3d>
              <a:camera prst="orthographicFront"/>
              <a:lightRig rig="threePt" dir="t"/>
            </a:scene3d>
            <a:sp3d>
              <a:bevelT w="152400" h="50800" prst="softRound"/>
              <a:bevelB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321439" y="5354644"/>
              <a:ext cx="8286808" cy="6723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长方形的宽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3" name="直接连接符 32"/>
          <p:cNvCxnSpPr/>
          <p:nvPr/>
        </p:nvCxnSpPr>
        <p:spPr>
          <a:xfrm>
            <a:off x="5125491" y="2000999"/>
            <a:ext cx="177958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911430" y="1203598"/>
            <a:ext cx="0" cy="809948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流程图: 磁盘 1"/>
          <p:cNvSpPr>
            <a:spLocks noChangeArrowheads="1"/>
          </p:cNvSpPr>
          <p:nvPr/>
        </p:nvSpPr>
        <p:spPr bwMode="auto">
          <a:xfrm>
            <a:off x="2391570" y="1259419"/>
            <a:ext cx="917972" cy="1997869"/>
          </a:xfrm>
          <a:prstGeom prst="flowChartMagneticDisk">
            <a:avLst/>
          </a:prstGeom>
          <a:solidFill>
            <a:srgbClr val="00B050"/>
          </a:solidFill>
          <a:ln w="254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39" name="右箭头 2"/>
          <p:cNvSpPr>
            <a:spLocks noChangeArrowheads="1"/>
          </p:cNvSpPr>
          <p:nvPr/>
        </p:nvSpPr>
        <p:spPr bwMode="auto">
          <a:xfrm>
            <a:off x="3833205" y="2014870"/>
            <a:ext cx="863204" cy="486965"/>
          </a:xfrm>
          <a:prstGeom prst="rightArrow">
            <a:avLst>
              <a:gd name="adj1" fmla="val 50000"/>
              <a:gd name="adj2" fmla="val 49855"/>
            </a:avLst>
          </a:prstGeom>
          <a:solidFill>
            <a:srgbClr val="FFFF00"/>
          </a:solidFill>
          <a:ln w="25400">
            <a:solidFill>
              <a:schemeClr val="tx1"/>
            </a:solidFill>
            <a:miter lim="800000"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9940" name="矩形 3"/>
          <p:cNvSpPr>
            <a:spLocks noChangeArrowheads="1"/>
          </p:cNvSpPr>
          <p:nvPr/>
        </p:nvSpPr>
        <p:spPr bwMode="auto">
          <a:xfrm>
            <a:off x="5220072" y="1393959"/>
            <a:ext cx="1727597" cy="1728788"/>
          </a:xfrm>
          <a:prstGeom prst="rect">
            <a:avLst/>
          </a:prstGeom>
          <a:solidFill>
            <a:srgbClr val="00B050"/>
          </a:solidFill>
          <a:ln w="25400">
            <a:solidFill>
              <a:schemeClr val="tx1"/>
            </a:solidFill>
            <a:miter lim="800000"/>
          </a:ln>
        </p:spPr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endParaRPr lang="zh-CN" altLang="en-US" sz="1350" b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99053" y="3581571"/>
            <a:ext cx="6573347" cy="864096"/>
            <a:chOff x="1743069" y="3148322"/>
            <a:chExt cx="6573347" cy="864096"/>
          </a:xfrm>
        </p:grpSpPr>
        <p:sp>
          <p:nvSpPr>
            <p:cNvPr id="2" name="双波形 1"/>
            <p:cNvSpPr/>
            <p:nvPr/>
          </p:nvSpPr>
          <p:spPr>
            <a:xfrm>
              <a:off x="1743069" y="3148322"/>
              <a:ext cx="6573347" cy="864096"/>
            </a:xfrm>
            <a:prstGeom prst="doubleWav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41" name="TextBox 4"/>
            <p:cNvSpPr txBox="1">
              <a:spLocks noChangeArrowheads="1"/>
            </p:cNvSpPr>
            <p:nvPr/>
          </p:nvSpPr>
          <p:spPr bwMode="auto">
            <a:xfrm>
              <a:off x="1835696" y="3291830"/>
              <a:ext cx="6264696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当圆柱的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底面周长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相等时，侧面展开是正方形。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 Box 69"/>
          <p:cNvSpPr txBox="1">
            <a:spLocks noChangeArrowheads="1"/>
          </p:cNvSpPr>
          <p:nvPr/>
        </p:nvSpPr>
        <p:spPr bwMode="auto">
          <a:xfrm>
            <a:off x="1187624" y="669925"/>
            <a:ext cx="482453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有没有同学展开后得到正方形？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animBg="1"/>
      <p:bldP spid="399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rc 2"/>
          <p:cNvSpPr/>
          <p:nvPr/>
        </p:nvSpPr>
        <p:spPr bwMode="auto">
          <a:xfrm flipH="1">
            <a:off x="1703165" y="2436664"/>
            <a:ext cx="1029891" cy="198835"/>
          </a:xfrm>
          <a:custGeom>
            <a:avLst/>
            <a:gdLst>
              <a:gd name="T0" fmla="*/ 0 w 42842"/>
              <a:gd name="T1" fmla="*/ 217049 h 21600"/>
              <a:gd name="T2" fmla="*/ 1373188 w 42842"/>
              <a:gd name="T3" fmla="*/ 265113 h 21600"/>
              <a:gd name="T4" fmla="*/ 680857 w 42842"/>
              <a:gd name="T5" fmla="*/ 265113 h 21600"/>
              <a:gd name="T6" fmla="*/ 0 60000 65536"/>
              <a:gd name="T7" fmla="*/ 0 60000 65536"/>
              <a:gd name="T8" fmla="*/ 0 60000 65536"/>
              <a:gd name="T9" fmla="*/ 0 w 42842"/>
              <a:gd name="T10" fmla="*/ 0 h 21600"/>
              <a:gd name="T11" fmla="*/ 42842 w 42842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2842" h="21600" fill="none" extrusionOk="0">
                <a:moveTo>
                  <a:pt x="-1" y="17683"/>
                </a:moveTo>
                <a:cubicBezTo>
                  <a:pt x="1888" y="7437"/>
                  <a:pt x="10822" y="-1"/>
                  <a:pt x="21242" y="0"/>
                </a:cubicBezTo>
                <a:cubicBezTo>
                  <a:pt x="33171" y="0"/>
                  <a:pt x="42842" y="9670"/>
                  <a:pt x="42842" y="21600"/>
                </a:cubicBezTo>
              </a:path>
              <a:path w="42842" h="21600" stroke="0" extrusionOk="0">
                <a:moveTo>
                  <a:pt x="-1" y="17683"/>
                </a:moveTo>
                <a:cubicBezTo>
                  <a:pt x="1888" y="7437"/>
                  <a:pt x="10822" y="-1"/>
                  <a:pt x="21242" y="0"/>
                </a:cubicBezTo>
                <a:cubicBezTo>
                  <a:pt x="33171" y="0"/>
                  <a:pt x="42842" y="9670"/>
                  <a:pt x="42842" y="21600"/>
                </a:cubicBezTo>
                <a:lnTo>
                  <a:pt x="21242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40963" name="AutoShape 3"/>
          <p:cNvSpPr>
            <a:spLocks noChangeArrowheads="1"/>
          </p:cNvSpPr>
          <p:nvPr/>
        </p:nvSpPr>
        <p:spPr bwMode="auto">
          <a:xfrm rot="-5400000">
            <a:off x="1572792" y="1647874"/>
            <a:ext cx="1257300" cy="1058466"/>
          </a:xfrm>
          <a:prstGeom prst="flowChartOnlineStorage">
            <a:avLst/>
          </a:prstGeom>
          <a:solidFill>
            <a:srgbClr val="00FF00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sp>
        <p:nvSpPr>
          <p:cNvPr id="41988" name="Line 4"/>
          <p:cNvSpPr>
            <a:spLocks noChangeShapeType="1"/>
          </p:cNvSpPr>
          <p:nvPr/>
        </p:nvSpPr>
        <p:spPr bwMode="auto">
          <a:xfrm>
            <a:off x="1900809" y="1698476"/>
            <a:ext cx="685800" cy="10287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grpSp>
        <p:nvGrpSpPr>
          <p:cNvPr id="2" name="Group 5"/>
          <p:cNvGrpSpPr/>
          <p:nvPr/>
        </p:nvGrpSpPr>
        <p:grpSpPr bwMode="auto">
          <a:xfrm>
            <a:off x="1862709" y="1560363"/>
            <a:ext cx="638175" cy="976314"/>
            <a:chOff x="12" y="-2"/>
            <a:chExt cx="536" cy="820"/>
          </a:xfrm>
        </p:grpSpPr>
        <p:grpSp>
          <p:nvGrpSpPr>
            <p:cNvPr id="40987" name="Group 6"/>
            <p:cNvGrpSpPr/>
            <p:nvPr/>
          </p:nvGrpSpPr>
          <p:grpSpPr bwMode="auto">
            <a:xfrm rot="-1066790">
              <a:off x="12" y="-2"/>
              <a:ext cx="322" cy="820"/>
              <a:chOff x="10" y="0"/>
              <a:chExt cx="261" cy="528"/>
            </a:xfrm>
          </p:grpSpPr>
          <p:sp>
            <p:nvSpPr>
              <p:cNvPr id="40993" name="Line 7"/>
              <p:cNvSpPr>
                <a:spLocks noChangeShapeType="1"/>
              </p:cNvSpPr>
              <p:nvPr/>
            </p:nvSpPr>
            <p:spPr bwMode="auto">
              <a:xfrm flipH="1" flipV="1">
                <a:off x="10" y="0"/>
                <a:ext cx="261" cy="5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4" name="Line 8"/>
              <p:cNvSpPr>
                <a:spLocks noChangeShapeType="1"/>
              </p:cNvSpPr>
              <p:nvPr/>
            </p:nvSpPr>
            <p:spPr bwMode="auto">
              <a:xfrm>
                <a:off x="20" y="5"/>
                <a:ext cx="64" cy="4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5" name="Arc 9"/>
              <p:cNvSpPr/>
              <p:nvPr/>
            </p:nvSpPr>
            <p:spPr bwMode="auto">
              <a:xfrm rot="10800000" flipH="1" flipV="1">
                <a:off x="62" y="410"/>
                <a:ext cx="201" cy="118"/>
              </a:xfrm>
              <a:custGeom>
                <a:avLst/>
                <a:gdLst>
                  <a:gd name="T0" fmla="*/ 0 w 26348"/>
                  <a:gd name="T1" fmla="*/ 4 h 21600"/>
                  <a:gd name="T2" fmla="*/ 201 w 26348"/>
                  <a:gd name="T3" fmla="*/ 93 h 21600"/>
                  <a:gd name="T4" fmla="*/ 40 w 26348"/>
                  <a:gd name="T5" fmla="*/ 118 h 21600"/>
                  <a:gd name="T6" fmla="*/ 0 60000 65536"/>
                  <a:gd name="T7" fmla="*/ 0 60000 65536"/>
                  <a:gd name="T8" fmla="*/ 0 60000 65536"/>
                  <a:gd name="T9" fmla="*/ 0 w 26348"/>
                  <a:gd name="T10" fmla="*/ 0 h 21600"/>
                  <a:gd name="T11" fmla="*/ 26348 w 2634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348" h="21600" fill="none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</a:path>
                  <a:path w="26348" h="21600" stroke="0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  <a:lnTo>
                      <a:pt x="5236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  <p:sp>
          <p:nvSpPr>
            <p:cNvPr id="40988" name="AutoShape 10"/>
            <p:cNvSpPr>
              <a:spLocks noChangeArrowheads="1"/>
            </p:cNvSpPr>
            <p:nvPr/>
          </p:nvSpPr>
          <p:spPr bwMode="auto">
            <a:xfrm rot="4475422" flipV="1">
              <a:off x="-148" y="271"/>
              <a:ext cx="724" cy="3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100"/>
            </a:p>
          </p:txBody>
        </p:sp>
        <p:grpSp>
          <p:nvGrpSpPr>
            <p:cNvPr id="40989" name="Group 11"/>
            <p:cNvGrpSpPr/>
            <p:nvPr/>
          </p:nvGrpSpPr>
          <p:grpSpPr bwMode="auto">
            <a:xfrm rot="-2510025">
              <a:off x="252" y="171"/>
              <a:ext cx="296" cy="576"/>
              <a:chOff x="0" y="0"/>
              <a:chExt cx="330" cy="642"/>
            </a:xfrm>
          </p:grpSpPr>
          <p:sp>
            <p:nvSpPr>
              <p:cNvPr id="40990" name="Line 12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8" cy="6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1" name="Line 13"/>
              <p:cNvSpPr>
                <a:spLocks noChangeShapeType="1"/>
              </p:cNvSpPr>
              <p:nvPr/>
            </p:nvSpPr>
            <p:spPr bwMode="auto">
              <a:xfrm flipH="1">
                <a:off x="252" y="0"/>
                <a:ext cx="78" cy="51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92" name="Arc 14"/>
              <p:cNvSpPr/>
              <p:nvPr/>
            </p:nvSpPr>
            <p:spPr bwMode="auto">
              <a:xfrm rot="10800000" flipV="1">
                <a:off x="10" y="498"/>
                <a:ext cx="245" cy="144"/>
              </a:xfrm>
              <a:custGeom>
                <a:avLst/>
                <a:gdLst>
                  <a:gd name="T0" fmla="*/ 0 w 26348"/>
                  <a:gd name="T1" fmla="*/ 4 h 21600"/>
                  <a:gd name="T2" fmla="*/ 245 w 26348"/>
                  <a:gd name="T3" fmla="*/ 114 h 21600"/>
                  <a:gd name="T4" fmla="*/ 49 w 26348"/>
                  <a:gd name="T5" fmla="*/ 144 h 21600"/>
                  <a:gd name="T6" fmla="*/ 0 60000 65536"/>
                  <a:gd name="T7" fmla="*/ 0 60000 65536"/>
                  <a:gd name="T8" fmla="*/ 0 60000 65536"/>
                  <a:gd name="T9" fmla="*/ 0 w 26348"/>
                  <a:gd name="T10" fmla="*/ 0 h 21600"/>
                  <a:gd name="T11" fmla="*/ 26348 w 2634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6348" h="21600" fill="none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</a:path>
                  <a:path w="26348" h="21600" stroke="0" extrusionOk="0">
                    <a:moveTo>
                      <a:pt x="0" y="644"/>
                    </a:moveTo>
                    <a:cubicBezTo>
                      <a:pt x="1712" y="216"/>
                      <a:pt x="3470" y="-1"/>
                      <a:pt x="5236" y="0"/>
                    </a:cubicBezTo>
                    <a:cubicBezTo>
                      <a:pt x="15406" y="0"/>
                      <a:pt x="24199" y="7095"/>
                      <a:pt x="26348" y="17036"/>
                    </a:cubicBezTo>
                    <a:lnTo>
                      <a:pt x="5236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sz="1050"/>
              </a:p>
            </p:txBody>
          </p:sp>
        </p:grpSp>
      </p:grpSp>
      <p:sp>
        <p:nvSpPr>
          <p:cNvPr id="40966" name="AutoShape 15"/>
          <p:cNvSpPr>
            <a:spLocks noChangeArrowheads="1"/>
          </p:cNvSpPr>
          <p:nvPr/>
        </p:nvSpPr>
        <p:spPr bwMode="auto">
          <a:xfrm>
            <a:off x="1694831" y="1412726"/>
            <a:ext cx="1032272" cy="1371600"/>
          </a:xfrm>
          <a:prstGeom prst="can">
            <a:avLst>
              <a:gd name="adj" fmla="val 33218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sp>
        <p:nvSpPr>
          <p:cNvPr id="42000" name="AutoShape 16"/>
          <p:cNvSpPr>
            <a:spLocks noChangeArrowheads="1"/>
          </p:cNvSpPr>
          <p:nvPr/>
        </p:nvSpPr>
        <p:spPr bwMode="auto">
          <a:xfrm>
            <a:off x="3215259" y="2005657"/>
            <a:ext cx="342900" cy="285750"/>
          </a:xfrm>
          <a:prstGeom prst="rightArrow">
            <a:avLst>
              <a:gd name="adj1" fmla="val 61454"/>
              <a:gd name="adj2" fmla="val 460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100"/>
          </a:p>
        </p:txBody>
      </p:sp>
      <p:grpSp>
        <p:nvGrpSpPr>
          <p:cNvPr id="5" name="Group 17"/>
          <p:cNvGrpSpPr/>
          <p:nvPr/>
        </p:nvGrpSpPr>
        <p:grpSpPr bwMode="auto">
          <a:xfrm>
            <a:off x="3372422" y="699542"/>
            <a:ext cx="4542235" cy="2713434"/>
            <a:chOff x="0" y="0"/>
            <a:chExt cx="3815" cy="2279"/>
          </a:xfrm>
        </p:grpSpPr>
        <p:sp>
          <p:nvSpPr>
            <p:cNvPr id="40980" name="AutoShape 18"/>
            <p:cNvSpPr>
              <a:spLocks noChangeArrowheads="1"/>
            </p:cNvSpPr>
            <p:nvPr/>
          </p:nvSpPr>
          <p:spPr bwMode="auto">
            <a:xfrm flipH="1">
              <a:off x="0" y="717"/>
              <a:ext cx="3815" cy="834"/>
            </a:xfrm>
            <a:prstGeom prst="parallelogram">
              <a:avLst>
                <a:gd name="adj" fmla="val 73761"/>
              </a:avLst>
            </a:prstGeom>
            <a:solidFill>
              <a:srgbClr val="00FF00">
                <a:alpha val="50195"/>
              </a:srgb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100"/>
            </a:p>
          </p:txBody>
        </p:sp>
        <p:grpSp>
          <p:nvGrpSpPr>
            <p:cNvPr id="40981" name="Group 19"/>
            <p:cNvGrpSpPr/>
            <p:nvPr/>
          </p:nvGrpSpPr>
          <p:grpSpPr bwMode="auto">
            <a:xfrm>
              <a:off x="1491" y="0"/>
              <a:ext cx="777" cy="720"/>
              <a:chOff x="-57" y="0"/>
              <a:chExt cx="777" cy="720"/>
            </a:xfrm>
          </p:grpSpPr>
          <p:sp>
            <p:nvSpPr>
              <p:cNvPr id="40985" name="Oval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7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100"/>
              </a:p>
            </p:txBody>
          </p:sp>
          <p:sp>
            <p:nvSpPr>
              <p:cNvPr id="40986" name="Rectangle 21"/>
              <p:cNvSpPr>
                <a:spLocks noChangeArrowheads="1"/>
              </p:cNvSpPr>
              <p:nvPr/>
            </p:nvSpPr>
            <p:spPr bwMode="auto">
              <a:xfrm>
                <a:off x="-57" y="121"/>
                <a:ext cx="761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底面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982" name="Group 22"/>
            <p:cNvGrpSpPr/>
            <p:nvPr/>
          </p:nvGrpSpPr>
          <p:grpSpPr bwMode="auto">
            <a:xfrm>
              <a:off x="1491" y="1559"/>
              <a:ext cx="761" cy="720"/>
              <a:chOff x="-33" y="0"/>
              <a:chExt cx="761" cy="720"/>
            </a:xfrm>
          </p:grpSpPr>
          <p:sp>
            <p:nvSpPr>
              <p:cNvPr id="4098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20" cy="7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100"/>
              </a:p>
            </p:txBody>
          </p:sp>
          <p:sp>
            <p:nvSpPr>
              <p:cNvPr id="40984" name="Rectangle 24"/>
              <p:cNvSpPr>
                <a:spLocks noChangeArrowheads="1"/>
              </p:cNvSpPr>
              <p:nvPr/>
            </p:nvSpPr>
            <p:spPr bwMode="auto">
              <a:xfrm>
                <a:off x="-33" y="134"/>
                <a:ext cx="761" cy="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底面</a:t>
                </a:r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" name="Group 25"/>
          <p:cNvGrpSpPr/>
          <p:nvPr/>
        </p:nvGrpSpPr>
        <p:grpSpPr bwMode="auto">
          <a:xfrm>
            <a:off x="7163372" y="1541314"/>
            <a:ext cx="114300" cy="959644"/>
            <a:chOff x="0" y="0"/>
            <a:chExt cx="96" cy="576"/>
          </a:xfrm>
        </p:grpSpPr>
        <p:sp>
          <p:nvSpPr>
            <p:cNvPr id="40977" name="Line 26"/>
            <p:cNvSpPr>
              <a:spLocks noChangeShapeType="1"/>
            </p:cNvSpPr>
            <p:nvPr/>
          </p:nvSpPr>
          <p:spPr bwMode="auto">
            <a:xfrm>
              <a:off x="0" y="0"/>
              <a:ext cx="0" cy="576"/>
            </a:xfrm>
            <a:prstGeom prst="line">
              <a:avLst/>
            </a:prstGeom>
            <a:noFill/>
            <a:ln w="34925">
              <a:solidFill>
                <a:srgbClr val="0000FF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sp>
          <p:nvSpPr>
            <p:cNvPr id="40978" name="Line 27"/>
            <p:cNvSpPr>
              <a:spLocks noChangeShapeType="1"/>
            </p:cNvSpPr>
            <p:nvPr/>
          </p:nvSpPr>
          <p:spPr bwMode="auto">
            <a:xfrm>
              <a:off x="0" y="480"/>
              <a:ext cx="96" cy="0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sp>
          <p:nvSpPr>
            <p:cNvPr id="40979" name="Line 28"/>
            <p:cNvSpPr>
              <a:spLocks noChangeShapeType="1"/>
            </p:cNvSpPr>
            <p:nvPr/>
          </p:nvSpPr>
          <p:spPr bwMode="auto">
            <a:xfrm>
              <a:off x="96" y="480"/>
              <a:ext cx="0" cy="96"/>
            </a:xfrm>
            <a:prstGeom prst="line">
              <a:avLst/>
            </a:prstGeom>
            <a:noFill/>
            <a:ln w="127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</p:grpSp>
      <p:sp>
        <p:nvSpPr>
          <p:cNvPr id="42013" name="Rectangle 29"/>
          <p:cNvSpPr>
            <a:spLocks noChangeArrowheads="1"/>
          </p:cNvSpPr>
          <p:nvPr/>
        </p:nvSpPr>
        <p:spPr bwMode="auto">
          <a:xfrm>
            <a:off x="6660233" y="1779662"/>
            <a:ext cx="442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高</a:t>
            </a:r>
            <a:endParaRPr lang="zh-CN" altLang="en-US" sz="20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2014" name="Line 30"/>
          <p:cNvSpPr>
            <a:spLocks noChangeShapeType="1"/>
          </p:cNvSpPr>
          <p:nvPr/>
        </p:nvSpPr>
        <p:spPr bwMode="auto">
          <a:xfrm>
            <a:off x="4101085" y="2525961"/>
            <a:ext cx="3775472" cy="10715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 sz="1050"/>
          </a:p>
        </p:txBody>
      </p:sp>
      <p:grpSp>
        <p:nvGrpSpPr>
          <p:cNvPr id="9" name="Group 31"/>
          <p:cNvGrpSpPr/>
          <p:nvPr/>
        </p:nvGrpSpPr>
        <p:grpSpPr bwMode="auto">
          <a:xfrm>
            <a:off x="4096322" y="2203301"/>
            <a:ext cx="3708021" cy="322660"/>
            <a:chOff x="0" y="0"/>
            <a:chExt cx="2749" cy="271"/>
          </a:xfrm>
        </p:grpSpPr>
        <p:sp>
          <p:nvSpPr>
            <p:cNvPr id="40973" name="Line 32"/>
            <p:cNvSpPr>
              <a:spLocks noChangeShapeType="1"/>
            </p:cNvSpPr>
            <p:nvPr/>
          </p:nvSpPr>
          <p:spPr bwMode="auto">
            <a:xfrm flipH="1">
              <a:off x="1954" y="121"/>
              <a:ext cx="795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1050"/>
            </a:p>
          </p:txBody>
        </p:sp>
        <p:grpSp>
          <p:nvGrpSpPr>
            <p:cNvPr id="40974" name="Group 33"/>
            <p:cNvGrpSpPr/>
            <p:nvPr/>
          </p:nvGrpSpPr>
          <p:grpSpPr bwMode="auto">
            <a:xfrm>
              <a:off x="0" y="0"/>
              <a:ext cx="1953" cy="271"/>
              <a:chOff x="0" y="0"/>
              <a:chExt cx="1953" cy="271"/>
            </a:xfrm>
          </p:grpSpPr>
          <p:sp>
            <p:nvSpPr>
              <p:cNvPr id="40975" name="Line 34"/>
              <p:cNvSpPr>
                <a:spLocks noChangeShapeType="1"/>
              </p:cNvSpPr>
              <p:nvPr/>
            </p:nvSpPr>
            <p:spPr bwMode="auto">
              <a:xfrm>
                <a:off x="0" y="128"/>
                <a:ext cx="795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zh-CN" altLang="en-US" sz="1050"/>
              </a:p>
            </p:txBody>
          </p:sp>
          <p:sp>
            <p:nvSpPr>
              <p:cNvPr id="40976" name="Text Box 35"/>
              <p:cNvSpPr txBox="1">
                <a:spLocks noChangeArrowheads="1"/>
              </p:cNvSpPr>
              <p:nvPr/>
            </p:nvSpPr>
            <p:spPr bwMode="auto">
              <a:xfrm>
                <a:off x="809" y="0"/>
                <a:ext cx="1144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zh-CN" altLang="en-US" sz="1500">
                    <a:solidFill>
                      <a:srgbClr val="FF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底面的周长</a:t>
                </a:r>
                <a:endParaRPr lang="zh-CN" altLang="en-US" sz="15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1783297" y="3580370"/>
            <a:ext cx="6749143" cy="864096"/>
            <a:chOff x="1743069" y="3148322"/>
            <a:chExt cx="6749143" cy="864096"/>
          </a:xfrm>
        </p:grpSpPr>
        <p:sp>
          <p:nvSpPr>
            <p:cNvPr id="41" name="双波形 40"/>
            <p:cNvSpPr/>
            <p:nvPr/>
          </p:nvSpPr>
          <p:spPr>
            <a:xfrm>
              <a:off x="1743069" y="3148322"/>
              <a:ext cx="6573347" cy="864096"/>
            </a:xfrm>
            <a:prstGeom prst="doubleWave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"/>
            <p:cNvSpPr txBox="1">
              <a:spLocks noChangeArrowheads="1"/>
            </p:cNvSpPr>
            <p:nvPr/>
          </p:nvSpPr>
          <p:spPr bwMode="auto">
            <a:xfrm>
              <a:off x="1835695" y="3291830"/>
              <a:ext cx="6656517" cy="577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圆柱的侧面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不是沿高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剪开，可以得到一个</a:t>
              </a:r>
              <a:r>
                <a:rPr lang="zh-CN" altLang="en-US" sz="21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平行四边形</a:t>
              </a:r>
              <a:r>
                <a:rPr lang="zh-CN" altLang="en-US" sz="21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837" y="3379790"/>
            <a:ext cx="1107058" cy="1265255"/>
          </a:xfrm>
          <a:prstGeom prst="rect">
            <a:avLst/>
          </a:prstGeom>
        </p:spPr>
      </p:pic>
      <p:sp>
        <p:nvSpPr>
          <p:cNvPr id="43" name="Text Box 69"/>
          <p:cNvSpPr txBox="1">
            <a:spLocks noChangeArrowheads="1"/>
          </p:cNvSpPr>
          <p:nvPr/>
        </p:nvSpPr>
        <p:spPr bwMode="auto">
          <a:xfrm>
            <a:off x="251520" y="597917"/>
            <a:ext cx="4104456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）沿斜线剪开，再展开。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2000" grpId="0" animBg="1"/>
      <p:bldP spid="42013" grpId="0" autoUpdateAnimBg="0"/>
      <p:bldP spid="420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9"/>
          <p:cNvSpPr txBox="1">
            <a:spLocks noChangeArrowheads="1"/>
          </p:cNvSpPr>
          <p:nvPr/>
        </p:nvSpPr>
        <p:spPr bwMode="auto">
          <a:xfrm>
            <a:off x="986419" y="597917"/>
            <a:ext cx="480971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你能总结一下圆柱的特征吗？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Text Box 69"/>
          <p:cNvSpPr txBox="1">
            <a:spLocks noChangeArrowheads="1"/>
          </p:cNvSpPr>
          <p:nvPr/>
        </p:nvSpPr>
        <p:spPr bwMode="auto">
          <a:xfrm>
            <a:off x="899593" y="1203598"/>
            <a:ext cx="648071" cy="64918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Text Box 69"/>
          <p:cNvSpPr txBox="1">
            <a:spLocks noChangeArrowheads="1"/>
          </p:cNvSpPr>
          <p:nvPr/>
        </p:nvSpPr>
        <p:spPr bwMode="auto">
          <a:xfrm>
            <a:off x="1403648" y="1272803"/>
            <a:ext cx="4464496" cy="51077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底面是两个同样大小的圆形。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1187625" y="2080026"/>
            <a:ext cx="648071" cy="649188"/>
          </a:xfrm>
          <a:prstGeom prst="ellipse">
            <a:avLst/>
          </a:prstGeom>
          <a:solidFill>
            <a:srgbClr val="00B0F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9"/>
          <p:cNvSpPr txBox="1">
            <a:spLocks noChangeArrowheads="1"/>
          </p:cNvSpPr>
          <p:nvPr/>
        </p:nvSpPr>
        <p:spPr bwMode="auto">
          <a:xfrm>
            <a:off x="1691680" y="2149231"/>
            <a:ext cx="2880320" cy="510778"/>
          </a:xfrm>
          <a:prstGeom prst="roundRect">
            <a:avLst/>
          </a:prstGeom>
          <a:noFill/>
          <a:ln w="2857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侧面是一个曲面。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9"/>
          <p:cNvSpPr txBox="1">
            <a:spLocks noChangeArrowheads="1"/>
          </p:cNvSpPr>
          <p:nvPr/>
        </p:nvSpPr>
        <p:spPr bwMode="auto">
          <a:xfrm>
            <a:off x="1542002" y="2938493"/>
            <a:ext cx="648071" cy="64918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9"/>
          <p:cNvSpPr txBox="1">
            <a:spLocks noChangeArrowheads="1"/>
          </p:cNvSpPr>
          <p:nvPr/>
        </p:nvSpPr>
        <p:spPr bwMode="auto">
          <a:xfrm>
            <a:off x="2046056" y="3007698"/>
            <a:ext cx="6198351" cy="510778"/>
          </a:xfrm>
          <a:prstGeom prst="roundRect">
            <a:avLst/>
          </a:prstGeom>
          <a:noFill/>
          <a:ln w="28575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两个底面间的距离叫“高”，有无数条高。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69"/>
          <p:cNvSpPr txBox="1">
            <a:spLocks noChangeArrowheads="1"/>
          </p:cNvSpPr>
          <p:nvPr/>
        </p:nvSpPr>
        <p:spPr bwMode="auto">
          <a:xfrm>
            <a:off x="1037948" y="3814921"/>
            <a:ext cx="648071" cy="6491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9"/>
          <p:cNvSpPr txBox="1">
            <a:spLocks noChangeArrowheads="1"/>
          </p:cNvSpPr>
          <p:nvPr/>
        </p:nvSpPr>
        <p:spPr bwMode="auto">
          <a:xfrm>
            <a:off x="1542003" y="3884126"/>
            <a:ext cx="5694294" cy="510778"/>
          </a:xfrm>
          <a:prstGeom prst="roundRect">
            <a:avLst/>
          </a:prstGeom>
          <a:noFill/>
          <a:ln w="28575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展开是一个长方形或正方形。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69" descr="u3jx01_401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344" y="525170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42192" y="623301"/>
            <a:ext cx="1581536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407212" y="2261967"/>
            <a:ext cx="153612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彩色铅笔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4609023" y="2261967"/>
            <a:ext cx="821183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盒子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428588" y="2252548"/>
            <a:ext cx="821183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储罐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64933" y="4262220"/>
            <a:ext cx="100301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柱子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518109" y="4262220"/>
            <a:ext cx="100301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砧板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94" y="627534"/>
            <a:ext cx="5397368" cy="1661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381" y="2683799"/>
            <a:ext cx="5406469" cy="1624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428588" y="4252668"/>
            <a:ext cx="1003012" cy="4770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0">
              <a:lnSpc>
                <a:spcPts val="3000"/>
              </a:lnSpc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台灯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15" grpId="0"/>
      <p:bldP spid="18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39573" y="769307"/>
            <a:ext cx="4010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下面哪些图形是圆柱？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3"/>
          <p:cNvGrpSpPr/>
          <p:nvPr/>
        </p:nvGrpSpPr>
        <p:grpSpPr bwMode="auto">
          <a:xfrm>
            <a:off x="480114" y="1542057"/>
            <a:ext cx="1524747" cy="1418116"/>
            <a:chOff x="96" y="-287"/>
            <a:chExt cx="1536" cy="1353"/>
          </a:xfrm>
        </p:grpSpPr>
        <p:grpSp>
          <p:nvGrpSpPr>
            <p:cNvPr id="23" name="Group 4"/>
            <p:cNvGrpSpPr/>
            <p:nvPr/>
          </p:nvGrpSpPr>
          <p:grpSpPr bwMode="auto">
            <a:xfrm>
              <a:off x="96" y="106"/>
              <a:ext cx="1536" cy="960"/>
              <a:chOff x="0" y="0"/>
              <a:chExt cx="2160" cy="1488"/>
            </a:xfrm>
          </p:grpSpPr>
          <p:sp>
            <p:nvSpPr>
              <p:cNvPr id="25" name="AutoShape 5"/>
              <p:cNvSpPr>
                <a:spLocks noChangeArrowheads="1"/>
              </p:cNvSpPr>
              <p:nvPr/>
            </p:nvSpPr>
            <p:spPr bwMode="auto">
              <a:xfrm rot="10800000">
                <a:off x="0" y="123"/>
                <a:ext cx="2160" cy="1194"/>
              </a:xfrm>
              <a:custGeom>
                <a:avLst/>
                <a:gdLst>
                  <a:gd name="T0" fmla="*/ 1890 w 21600"/>
                  <a:gd name="T1" fmla="*/ 597 h 21600"/>
                  <a:gd name="T2" fmla="*/ 1080 w 21600"/>
                  <a:gd name="T3" fmla="*/ 1194 h 21600"/>
                  <a:gd name="T4" fmla="*/ 270 w 21600"/>
                  <a:gd name="T5" fmla="*/ 597 h 21600"/>
                  <a:gd name="T6" fmla="*/ 108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4500 w 21600"/>
                  <a:gd name="T13" fmla="*/ 4505 h 21600"/>
                  <a:gd name="T14" fmla="*/ 17100 w 21600"/>
                  <a:gd name="T15" fmla="*/ 1709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3810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Oval 6"/>
              <p:cNvSpPr>
                <a:spLocks noChangeArrowheads="1"/>
              </p:cNvSpPr>
              <p:nvPr/>
            </p:nvSpPr>
            <p:spPr bwMode="auto">
              <a:xfrm>
                <a:off x="508" y="0"/>
                <a:ext cx="1144" cy="329"/>
              </a:xfrm>
              <a:prstGeom prst="ellipse">
                <a:avLst/>
              </a:prstGeom>
              <a:solidFill>
                <a:srgbClr val="FFFF99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Oval 7"/>
              <p:cNvSpPr>
                <a:spLocks noChangeArrowheads="1"/>
              </p:cNvSpPr>
              <p:nvPr/>
            </p:nvSpPr>
            <p:spPr bwMode="auto">
              <a:xfrm>
                <a:off x="48" y="1159"/>
                <a:ext cx="2096" cy="329"/>
              </a:xfrm>
              <a:prstGeom prst="ellipse">
                <a:avLst/>
              </a:prstGeom>
              <a:solidFill>
                <a:srgbClr val="FF9900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4" name="Text Box 8"/>
            <p:cNvSpPr txBox="1">
              <a:spLocks noChangeArrowheads="1"/>
            </p:cNvSpPr>
            <p:nvPr/>
          </p:nvSpPr>
          <p:spPr bwMode="auto">
            <a:xfrm>
              <a:off x="662" y="-287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Group 9"/>
          <p:cNvGrpSpPr/>
          <p:nvPr/>
        </p:nvGrpSpPr>
        <p:grpSpPr bwMode="auto">
          <a:xfrm>
            <a:off x="2467526" y="2273692"/>
            <a:ext cx="1672654" cy="782950"/>
            <a:chOff x="0" y="0"/>
            <a:chExt cx="2808" cy="1272"/>
          </a:xfrm>
        </p:grpSpPr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 rot="5400000">
              <a:off x="785" y="-448"/>
              <a:ext cx="1272" cy="2168"/>
            </a:xfrm>
            <a:prstGeom prst="rect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auto">
            <a:xfrm rot="5400000">
              <a:off x="1875" y="314"/>
              <a:ext cx="1224" cy="64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/>
              <a:endParaRPr lang="zh-CN" altLang="en-US" sz="20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auto">
            <a:xfrm rot="5400000">
              <a:off x="-291" y="314"/>
              <a:ext cx="1224" cy="642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chemeClr val="tx1"/>
              </a:solidFill>
              <a:round/>
            </a:ln>
          </p:spPr>
          <p:txBody>
            <a:bodyPr rot="10800000" vert="eaVert"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/>
              <a:endParaRPr lang="zh-CN" altLang="en-US" sz="20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3155647" y="1544474"/>
            <a:ext cx="3166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Group 14"/>
          <p:cNvGrpSpPr/>
          <p:nvPr/>
        </p:nvGrpSpPr>
        <p:grpSpPr bwMode="auto">
          <a:xfrm>
            <a:off x="4427984" y="1598387"/>
            <a:ext cx="1095912" cy="1530263"/>
            <a:chOff x="240" y="-58"/>
            <a:chExt cx="1104" cy="1460"/>
          </a:xfrm>
        </p:grpSpPr>
        <p:grpSp>
          <p:nvGrpSpPr>
            <p:cNvPr id="34" name="Group 15"/>
            <p:cNvGrpSpPr/>
            <p:nvPr/>
          </p:nvGrpSpPr>
          <p:grpSpPr bwMode="auto">
            <a:xfrm>
              <a:off x="240" y="298"/>
              <a:ext cx="1104" cy="1104"/>
              <a:chOff x="0" y="0"/>
              <a:chExt cx="1056" cy="960"/>
            </a:xfrm>
          </p:grpSpPr>
          <p:sp>
            <p:nvSpPr>
              <p:cNvPr id="36" name="Oval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56" cy="9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Oval 17"/>
              <p:cNvSpPr>
                <a:spLocks noChangeArrowheads="1"/>
              </p:cNvSpPr>
              <p:nvPr/>
            </p:nvSpPr>
            <p:spPr bwMode="auto">
              <a:xfrm>
                <a:off x="144" y="0"/>
                <a:ext cx="768" cy="288"/>
              </a:xfrm>
              <a:prstGeom prst="ellipse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Oval 18"/>
              <p:cNvSpPr>
                <a:spLocks noChangeArrowheads="1"/>
              </p:cNvSpPr>
              <p:nvPr/>
            </p:nvSpPr>
            <p:spPr bwMode="auto">
              <a:xfrm>
                <a:off x="144" y="672"/>
                <a:ext cx="768" cy="288"/>
              </a:xfrm>
              <a:prstGeom prst="ellipse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Rectangle 19"/>
            <p:cNvSpPr>
              <a:spLocks noChangeArrowheads="1"/>
            </p:cNvSpPr>
            <p:nvPr/>
          </p:nvSpPr>
          <p:spPr bwMode="auto">
            <a:xfrm>
              <a:off x="555" y="-58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③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20"/>
          <p:cNvGrpSpPr/>
          <p:nvPr/>
        </p:nvGrpSpPr>
        <p:grpSpPr bwMode="auto">
          <a:xfrm>
            <a:off x="5901072" y="1472466"/>
            <a:ext cx="1191208" cy="1890820"/>
            <a:chOff x="391" y="-258"/>
            <a:chExt cx="1200" cy="1804"/>
          </a:xfrm>
        </p:grpSpPr>
        <p:grpSp>
          <p:nvGrpSpPr>
            <p:cNvPr id="40" name="Group 21"/>
            <p:cNvGrpSpPr/>
            <p:nvPr/>
          </p:nvGrpSpPr>
          <p:grpSpPr bwMode="auto">
            <a:xfrm>
              <a:off x="391" y="106"/>
              <a:ext cx="1200" cy="1440"/>
              <a:chOff x="0" y="0"/>
              <a:chExt cx="1200" cy="1440"/>
            </a:xfrm>
          </p:grpSpPr>
          <p:sp>
            <p:nvSpPr>
              <p:cNvPr id="42" name="Rectangle 22"/>
              <p:cNvSpPr>
                <a:spLocks noChangeArrowheads="1"/>
              </p:cNvSpPr>
              <p:nvPr/>
            </p:nvSpPr>
            <p:spPr bwMode="auto">
              <a:xfrm>
                <a:off x="0" y="165"/>
                <a:ext cx="1200" cy="111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Oval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00" cy="329"/>
              </a:xfrm>
              <a:prstGeom prst="ellipse">
                <a:avLst/>
              </a:prstGeom>
              <a:solidFill>
                <a:srgbClr val="FF3300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Oval 24"/>
              <p:cNvSpPr>
                <a:spLocks noChangeArrowheads="1"/>
              </p:cNvSpPr>
              <p:nvPr/>
            </p:nvSpPr>
            <p:spPr bwMode="auto">
              <a:xfrm>
                <a:off x="0" y="1111"/>
                <a:ext cx="1200" cy="329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1" name="Rectangle 25"/>
            <p:cNvSpPr>
              <a:spLocks noChangeArrowheads="1"/>
            </p:cNvSpPr>
            <p:nvPr/>
          </p:nvSpPr>
          <p:spPr bwMode="auto">
            <a:xfrm>
              <a:off x="734" y="-258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④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26"/>
          <p:cNvGrpSpPr/>
          <p:nvPr/>
        </p:nvGrpSpPr>
        <p:grpSpPr bwMode="auto">
          <a:xfrm>
            <a:off x="7596336" y="1561811"/>
            <a:ext cx="974805" cy="1782863"/>
            <a:chOff x="391" y="-241"/>
            <a:chExt cx="982" cy="1701"/>
          </a:xfrm>
        </p:grpSpPr>
        <p:sp>
          <p:nvSpPr>
            <p:cNvPr id="46" name="Rectangle 27"/>
            <p:cNvSpPr>
              <a:spLocks noChangeArrowheads="1"/>
            </p:cNvSpPr>
            <p:nvPr/>
          </p:nvSpPr>
          <p:spPr bwMode="auto">
            <a:xfrm>
              <a:off x="510" y="-241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⑤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Group 28"/>
            <p:cNvGrpSpPr/>
            <p:nvPr/>
          </p:nvGrpSpPr>
          <p:grpSpPr bwMode="auto">
            <a:xfrm>
              <a:off x="391" y="154"/>
              <a:ext cx="982" cy="1306"/>
              <a:chOff x="0" y="0"/>
              <a:chExt cx="982" cy="1306"/>
            </a:xfrm>
          </p:grpSpPr>
          <p:sp>
            <p:nvSpPr>
              <p:cNvPr id="48" name="Rectangle 29"/>
              <p:cNvSpPr>
                <a:spLocks noChangeArrowheads="1"/>
              </p:cNvSpPr>
              <p:nvPr/>
            </p:nvSpPr>
            <p:spPr bwMode="auto">
              <a:xfrm>
                <a:off x="70" y="31"/>
                <a:ext cx="775" cy="1110"/>
              </a:xfrm>
              <a:prstGeom prst="rect">
                <a:avLst/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Oval 30"/>
              <p:cNvSpPr>
                <a:spLocks noChangeArrowheads="1"/>
              </p:cNvSpPr>
              <p:nvPr/>
            </p:nvSpPr>
            <p:spPr bwMode="auto">
              <a:xfrm>
                <a:off x="70" y="977"/>
                <a:ext cx="775" cy="329"/>
              </a:xfrm>
              <a:prstGeom prst="ellipse">
                <a:avLst/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algn="ctr" eaLnBrk="1" hangingPunct="1"/>
                <a:endParaRPr lang="zh-CN" altLang="en-US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Rectangle 31"/>
              <p:cNvSpPr>
                <a:spLocks noChangeArrowheads="1"/>
              </p:cNvSpPr>
              <p:nvPr/>
            </p:nvSpPr>
            <p:spPr bwMode="auto">
              <a:xfrm>
                <a:off x="454" y="0"/>
                <a:ext cx="528" cy="4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1" name="Oval 32"/>
              <p:cNvSpPr>
                <a:spLocks noChangeArrowheads="1"/>
              </p:cNvSpPr>
              <p:nvPr/>
            </p:nvSpPr>
            <p:spPr bwMode="auto">
              <a:xfrm rot="2100000">
                <a:off x="0" y="68"/>
                <a:ext cx="912" cy="33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6139718" y="3397518"/>
            <a:ext cx="66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827350" y="3325510"/>
            <a:ext cx="6645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683568" y="3325510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325510"/>
                <a:ext cx="991870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31" t="-3" r="31" b="1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8" name="文本框 67"/>
              <p:cNvSpPr txBox="1"/>
              <p:nvPr/>
            </p:nvSpPr>
            <p:spPr>
              <a:xfrm>
                <a:off x="4480005" y="3416682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8" name="文本框 6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0005" y="3416682"/>
                <a:ext cx="991870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8" t="-73" r="8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9" name="文本框 68"/>
              <p:cNvSpPr txBox="1"/>
              <p:nvPr/>
            </p:nvSpPr>
            <p:spPr>
              <a:xfrm>
                <a:off x="7612578" y="3416682"/>
                <a:ext cx="99187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9" name="文本框 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578" y="3416682"/>
                <a:ext cx="991870" cy="523220"/>
              </a:xfrm>
              <a:prstGeom prst="rect">
                <a:avLst/>
              </a:prstGeom>
              <a:blipFill rotWithShape="1">
                <a:blip r:embed="rId1"/>
                <a:stretch>
                  <a:fillRect l="-20" t="-73" r="20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/>
          <p:cNvSpPr txBox="1"/>
          <p:nvPr/>
        </p:nvSpPr>
        <p:spPr>
          <a:xfrm>
            <a:off x="547476" y="3272666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2572018" y="3344674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355976" y="3397518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812378" y="3397518"/>
            <a:ext cx="991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452320" y="3397518"/>
            <a:ext cx="989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10038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7" grpId="0"/>
      <p:bldP spid="8" grpId="0"/>
      <p:bldP spid="68" grpId="0"/>
      <p:bldP spid="6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690831"/>
            <a:ext cx="6896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指出下面圆柱的底面、侧面和高。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4"/>
          <p:cNvGrpSpPr/>
          <p:nvPr/>
        </p:nvGrpSpPr>
        <p:grpSpPr bwMode="auto">
          <a:xfrm>
            <a:off x="971600" y="2108895"/>
            <a:ext cx="1752600" cy="1200150"/>
            <a:chOff x="0" y="0"/>
            <a:chExt cx="1152" cy="1008"/>
          </a:xfrm>
        </p:grpSpPr>
        <p:grpSp>
          <p:nvGrpSpPr>
            <p:cNvPr id="11" name="Group 5"/>
            <p:cNvGrpSpPr/>
            <p:nvPr/>
          </p:nvGrpSpPr>
          <p:grpSpPr bwMode="auto">
            <a:xfrm>
              <a:off x="0" y="0"/>
              <a:ext cx="1152" cy="1008"/>
              <a:chOff x="0" y="0"/>
              <a:chExt cx="1152" cy="1008"/>
            </a:xfrm>
          </p:grpSpPr>
          <p:sp>
            <p:nvSpPr>
              <p:cNvPr id="14" name="AutoShap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52" cy="1008"/>
              </a:xfrm>
              <a:prstGeom prst="can">
                <a:avLst>
                  <a:gd name="adj" fmla="val 39491"/>
                </a:avLst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Oval 7"/>
              <p:cNvSpPr>
                <a:spLocks noChangeArrowheads="1"/>
              </p:cNvSpPr>
              <p:nvPr/>
            </p:nvSpPr>
            <p:spPr bwMode="auto">
              <a:xfrm>
                <a:off x="0" y="624"/>
                <a:ext cx="1104" cy="384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28" y="192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Oval 9"/>
            <p:cNvSpPr>
              <a:spLocks noChangeArrowheads="1"/>
            </p:cNvSpPr>
            <p:nvPr/>
          </p:nvSpPr>
          <p:spPr bwMode="auto">
            <a:xfrm>
              <a:off x="528" y="816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Group 10"/>
          <p:cNvGrpSpPr/>
          <p:nvPr/>
        </p:nvGrpSpPr>
        <p:grpSpPr bwMode="auto">
          <a:xfrm>
            <a:off x="362000" y="2337494"/>
            <a:ext cx="1295400" cy="400050"/>
            <a:chOff x="0" y="0"/>
            <a:chExt cx="816" cy="336"/>
          </a:xfrm>
        </p:grpSpPr>
        <p:sp>
          <p:nvSpPr>
            <p:cNvPr id="17" name="Line 11"/>
            <p:cNvSpPr>
              <a:spLocks noChangeShapeType="1"/>
            </p:cNvSpPr>
            <p:nvPr/>
          </p:nvSpPr>
          <p:spPr bwMode="auto">
            <a:xfrm flipH="1">
              <a:off x="336" y="336"/>
              <a:ext cx="480" cy="0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endParaRPr lang="zh-CN" altLang="en-US" sz="2000" dirty="0">
                <a:solidFill>
                  <a:srgbClr val="FF99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Group 13"/>
          <p:cNvGrpSpPr/>
          <p:nvPr/>
        </p:nvGrpSpPr>
        <p:grpSpPr bwMode="auto">
          <a:xfrm>
            <a:off x="971600" y="1707654"/>
            <a:ext cx="1752600" cy="1601391"/>
            <a:chOff x="0" y="-337"/>
            <a:chExt cx="1104" cy="1345"/>
          </a:xfrm>
        </p:grpSpPr>
        <p:grpSp>
          <p:nvGrpSpPr>
            <p:cNvPr id="22" name="Group 14"/>
            <p:cNvGrpSpPr/>
            <p:nvPr/>
          </p:nvGrpSpPr>
          <p:grpSpPr bwMode="auto">
            <a:xfrm>
              <a:off x="0" y="-337"/>
              <a:ext cx="1104" cy="1345"/>
              <a:chOff x="0" y="-337"/>
              <a:chExt cx="1104" cy="1345"/>
            </a:xfrm>
          </p:grpSpPr>
          <p:grpSp>
            <p:nvGrpSpPr>
              <p:cNvPr id="24" name="Group 15"/>
              <p:cNvGrpSpPr/>
              <p:nvPr/>
            </p:nvGrpSpPr>
            <p:grpSpPr bwMode="auto">
              <a:xfrm>
                <a:off x="0" y="624"/>
                <a:ext cx="1104" cy="384"/>
                <a:chOff x="0" y="0"/>
                <a:chExt cx="1104" cy="384"/>
              </a:xfrm>
            </p:grpSpPr>
            <p:sp>
              <p:nvSpPr>
                <p:cNvPr id="30" name="Oval 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104" cy="384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44" y="9"/>
                  <a:ext cx="816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algn="l" eaLnBrk="1" hangingPunct="1">
                    <a:spcBef>
                      <a:spcPct val="50000"/>
                    </a:spcBef>
                  </a:pPr>
                  <a:r>
                    <a:rPr lang="zh-CN" altLang="en-US" sz="2000">
                      <a:solidFill>
                        <a:srgbClr val="FF505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底   面</a:t>
                  </a:r>
                  <a:endParaRPr lang="zh-CN" altLang="en-US" sz="2000">
                    <a:solidFill>
                      <a:srgbClr val="FF505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25" name="Group 18"/>
              <p:cNvGrpSpPr/>
              <p:nvPr/>
            </p:nvGrpSpPr>
            <p:grpSpPr bwMode="auto">
              <a:xfrm>
                <a:off x="0" y="-337"/>
                <a:ext cx="1104" cy="721"/>
                <a:chOff x="0" y="-337"/>
                <a:chExt cx="1104" cy="721"/>
              </a:xfrm>
            </p:grpSpPr>
            <p:grpSp>
              <p:nvGrpSpPr>
                <p:cNvPr id="26" name="Group 19"/>
                <p:cNvGrpSpPr/>
                <p:nvPr/>
              </p:nvGrpSpPr>
              <p:grpSpPr bwMode="auto">
                <a:xfrm>
                  <a:off x="0" y="-337"/>
                  <a:ext cx="1104" cy="721"/>
                  <a:chOff x="0" y="-337"/>
                  <a:chExt cx="1104" cy="721"/>
                </a:xfrm>
              </p:grpSpPr>
              <p:sp>
                <p:nvSpPr>
                  <p:cNvPr id="28" name="Oval 2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104" cy="384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57150">
                    <a:solidFill>
                      <a:schemeClr val="tx1"/>
                    </a:solidFill>
                    <a:round/>
                  </a:ln>
                </p:spPr>
                <p:txBody>
                  <a:bodyPr wrap="none" anchor="ctr"/>
                  <a:lstStyle>
                    <a:lvl1pPr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1pPr>
                    <a:lvl2pPr marL="742950" indent="-28575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2pPr>
                    <a:lvl3pPr marL="11430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3pPr>
                    <a:lvl4pPr marL="16002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4pPr>
                    <a:lvl5pPr marL="20574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9pPr>
                  </a:lstStyle>
                  <a:p>
                    <a:pPr eaLnBrk="1" hangingPunct="1"/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29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1" y="-337"/>
                    <a:ext cx="816" cy="33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1pPr>
                    <a:lvl2pPr marL="742950" indent="-28575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2pPr>
                    <a:lvl3pPr marL="11430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3pPr>
                    <a:lvl4pPr marL="16002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4pPr>
                    <a:lvl5pPr marL="2057400" indent="-228600" eaLnBrk="0" hangingPunct="0"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5pPr>
                    <a:lvl6pPr marL="25146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6pPr>
                    <a:lvl7pPr marL="29718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7pPr>
                    <a:lvl8pPr marL="34290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8pPr>
                    <a:lvl9pPr marL="3886200" indent="-228600" algn="ctr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3600" b="1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楷体_GB2312" panose="02010609030101010101" pitchFamily="49" charset="-122"/>
                      </a:defRPr>
                    </a:lvl9pPr>
                  </a:lstStyle>
                  <a:p>
                    <a:pPr algn="l" eaLnBrk="1" hangingPunct="1">
                      <a:spcBef>
                        <a:spcPct val="50000"/>
                      </a:spcBef>
                    </a:pPr>
                    <a:r>
                      <a:rPr lang="zh-CN" altLang="en-US" sz="20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底   面</a:t>
                    </a:r>
                    <a:endParaRPr lang="zh-CN" altLang="en-US" sz="20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27" name="Oval 22"/>
                <p:cNvSpPr>
                  <a:spLocks noChangeArrowheads="1"/>
                </p:cNvSpPr>
                <p:nvPr/>
              </p:nvSpPr>
              <p:spPr bwMode="auto">
                <a:xfrm>
                  <a:off x="480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23" name="Oval 23"/>
            <p:cNvSpPr>
              <a:spLocks noChangeArrowheads="1"/>
            </p:cNvSpPr>
            <p:nvPr/>
          </p:nvSpPr>
          <p:spPr bwMode="auto">
            <a:xfrm>
              <a:off x="480" y="76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Group 24"/>
          <p:cNvGrpSpPr/>
          <p:nvPr/>
        </p:nvGrpSpPr>
        <p:grpSpPr bwMode="auto">
          <a:xfrm>
            <a:off x="1690738" y="2341066"/>
            <a:ext cx="685800" cy="742950"/>
            <a:chOff x="0" y="0"/>
            <a:chExt cx="432" cy="624"/>
          </a:xfrm>
        </p:grpSpPr>
        <p:sp>
          <p:nvSpPr>
            <p:cNvPr id="33" name="Text Box 25"/>
            <p:cNvSpPr txBox="1">
              <a:spLocks noChangeArrowheads="1"/>
            </p:cNvSpPr>
            <p:nvPr/>
          </p:nvSpPr>
          <p:spPr bwMode="auto">
            <a:xfrm>
              <a:off x="0" y="136"/>
              <a:ext cx="43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66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26"/>
            <p:cNvSpPr>
              <a:spLocks noChangeShapeType="1"/>
            </p:cNvSpPr>
            <p:nvPr/>
          </p:nvSpPr>
          <p:spPr bwMode="auto">
            <a:xfrm>
              <a:off x="48" y="0"/>
              <a:ext cx="0" cy="62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35" name="Group 27"/>
          <p:cNvGrpSpPr/>
          <p:nvPr/>
        </p:nvGrpSpPr>
        <p:grpSpPr bwMode="auto">
          <a:xfrm>
            <a:off x="4019600" y="1880295"/>
            <a:ext cx="990600" cy="1657350"/>
            <a:chOff x="0" y="0"/>
            <a:chExt cx="624" cy="1392"/>
          </a:xfrm>
        </p:grpSpPr>
        <p:sp>
          <p:nvSpPr>
            <p:cNvPr id="36" name="AutoShape 28"/>
            <p:cNvSpPr>
              <a:spLocks noChangeArrowheads="1"/>
            </p:cNvSpPr>
            <p:nvPr/>
          </p:nvSpPr>
          <p:spPr bwMode="auto">
            <a:xfrm>
              <a:off x="0" y="0"/>
              <a:ext cx="624" cy="1392"/>
            </a:xfrm>
            <a:prstGeom prst="can">
              <a:avLst>
                <a:gd name="adj" fmla="val 53848"/>
              </a:avLst>
            </a:prstGeom>
            <a:noFill/>
            <a:ln w="571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7" name="Oval 29"/>
            <p:cNvSpPr>
              <a:spLocks noChangeArrowheads="1"/>
            </p:cNvSpPr>
            <p:nvPr/>
          </p:nvSpPr>
          <p:spPr bwMode="auto">
            <a:xfrm>
              <a:off x="288" y="144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38" name="Group 30"/>
            <p:cNvGrpSpPr/>
            <p:nvPr/>
          </p:nvGrpSpPr>
          <p:grpSpPr bwMode="auto">
            <a:xfrm>
              <a:off x="0" y="1056"/>
              <a:ext cx="624" cy="336"/>
              <a:chOff x="0" y="0"/>
              <a:chExt cx="624" cy="336"/>
            </a:xfrm>
          </p:grpSpPr>
          <p:sp>
            <p:nvSpPr>
              <p:cNvPr id="39" name="Oval 31"/>
              <p:cNvSpPr>
                <a:spLocks noChangeArrowheads="1"/>
              </p:cNvSpPr>
              <p:nvPr/>
            </p:nvSpPr>
            <p:spPr bwMode="auto">
              <a:xfrm>
                <a:off x="288" y="144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40" name="Oval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624" cy="336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1" name="Group 33"/>
          <p:cNvGrpSpPr/>
          <p:nvPr/>
        </p:nvGrpSpPr>
        <p:grpSpPr bwMode="auto">
          <a:xfrm>
            <a:off x="4019600" y="1880295"/>
            <a:ext cx="1828800" cy="1657350"/>
            <a:chOff x="0" y="0"/>
            <a:chExt cx="1152" cy="1392"/>
          </a:xfrm>
        </p:grpSpPr>
        <p:grpSp>
          <p:nvGrpSpPr>
            <p:cNvPr id="42" name="Group 34"/>
            <p:cNvGrpSpPr/>
            <p:nvPr/>
          </p:nvGrpSpPr>
          <p:grpSpPr bwMode="auto">
            <a:xfrm>
              <a:off x="0" y="13"/>
              <a:ext cx="627" cy="1379"/>
              <a:chOff x="0" y="13"/>
              <a:chExt cx="627" cy="1379"/>
            </a:xfrm>
          </p:grpSpPr>
          <p:grpSp>
            <p:nvGrpSpPr>
              <p:cNvPr id="45" name="Group 35"/>
              <p:cNvGrpSpPr/>
              <p:nvPr/>
            </p:nvGrpSpPr>
            <p:grpSpPr bwMode="auto">
              <a:xfrm>
                <a:off x="3" y="13"/>
                <a:ext cx="624" cy="419"/>
                <a:chOff x="3" y="13"/>
                <a:chExt cx="624" cy="419"/>
              </a:xfrm>
            </p:grpSpPr>
            <p:sp>
              <p:nvSpPr>
                <p:cNvPr id="49" name="Oval 36"/>
                <p:cNvSpPr>
                  <a:spLocks noChangeArrowheads="1"/>
                </p:cNvSpPr>
                <p:nvPr/>
              </p:nvSpPr>
              <p:spPr bwMode="auto">
                <a:xfrm>
                  <a:off x="3" y="13"/>
                  <a:ext cx="624" cy="419"/>
                </a:xfrm>
                <a:prstGeom prst="ellipse">
                  <a:avLst/>
                </a:prstGeom>
                <a:solidFill>
                  <a:schemeClr val="hlink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0" name="Oval 37"/>
                <p:cNvSpPr>
                  <a:spLocks noChangeArrowheads="1"/>
                </p:cNvSpPr>
                <p:nvPr/>
              </p:nvSpPr>
              <p:spPr bwMode="auto">
                <a:xfrm>
                  <a:off x="288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6" name="Group 38"/>
              <p:cNvGrpSpPr/>
              <p:nvPr/>
            </p:nvGrpSpPr>
            <p:grpSpPr bwMode="auto">
              <a:xfrm>
                <a:off x="0" y="1056"/>
                <a:ext cx="624" cy="336"/>
                <a:chOff x="0" y="0"/>
                <a:chExt cx="624" cy="336"/>
              </a:xfrm>
            </p:grpSpPr>
            <p:sp>
              <p:nvSpPr>
                <p:cNvPr id="47" name="Oval 3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24" cy="336"/>
                </a:xfrm>
                <a:prstGeom prst="ellipse">
                  <a:avLst/>
                </a:prstGeom>
                <a:solidFill>
                  <a:schemeClr val="hlink"/>
                </a:solidFill>
                <a:ln w="57150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8" name="Oval 40"/>
                <p:cNvSpPr>
                  <a:spLocks noChangeArrowheads="1"/>
                </p:cNvSpPr>
                <p:nvPr/>
              </p:nvSpPr>
              <p:spPr bwMode="auto">
                <a:xfrm>
                  <a:off x="288" y="144"/>
                  <a:ext cx="48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>
                  <a:lvl1pPr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600" b="1">
                      <a:solidFill>
                        <a:schemeClr val="tx1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sp>
          <p:nvSpPr>
            <p:cNvPr id="43" name="Text Box 41"/>
            <p:cNvSpPr txBox="1">
              <a:spLocks noChangeArrowheads="1"/>
            </p:cNvSpPr>
            <p:nvPr/>
          </p:nvSpPr>
          <p:spPr bwMode="auto">
            <a:xfrm>
              <a:off x="576" y="0"/>
              <a:ext cx="5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42"/>
            <p:cNvSpPr txBox="1">
              <a:spLocks noChangeArrowheads="1"/>
            </p:cNvSpPr>
            <p:nvPr/>
          </p:nvSpPr>
          <p:spPr bwMode="auto">
            <a:xfrm>
              <a:off x="576" y="1056"/>
              <a:ext cx="57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Group 43"/>
          <p:cNvGrpSpPr/>
          <p:nvPr/>
        </p:nvGrpSpPr>
        <p:grpSpPr bwMode="auto">
          <a:xfrm>
            <a:off x="3257600" y="2337494"/>
            <a:ext cx="990600" cy="400050"/>
            <a:chOff x="0" y="0"/>
            <a:chExt cx="624" cy="336"/>
          </a:xfrm>
        </p:grpSpPr>
        <p:sp>
          <p:nvSpPr>
            <p:cNvPr id="52" name="Line 44"/>
            <p:cNvSpPr>
              <a:spLocks noChangeShapeType="1"/>
            </p:cNvSpPr>
            <p:nvPr/>
          </p:nvSpPr>
          <p:spPr bwMode="auto">
            <a:xfrm flipH="1">
              <a:off x="336" y="336"/>
              <a:ext cx="288" cy="0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45"/>
            <p:cNvSpPr txBox="1">
              <a:spLocks noChangeArrowheads="1"/>
            </p:cNvSpPr>
            <p:nvPr/>
          </p:nvSpPr>
          <p:spPr bwMode="auto">
            <a:xfrm>
              <a:off x="0" y="0"/>
              <a:ext cx="52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endParaRPr lang="zh-CN" altLang="en-US" sz="2000" dirty="0">
                <a:solidFill>
                  <a:srgbClr val="FF99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46"/>
          <p:cNvGrpSpPr/>
          <p:nvPr/>
        </p:nvGrpSpPr>
        <p:grpSpPr bwMode="auto">
          <a:xfrm>
            <a:off x="4454108" y="2108895"/>
            <a:ext cx="477838" cy="1257300"/>
            <a:chOff x="43" y="0"/>
            <a:chExt cx="384" cy="1056"/>
          </a:xfrm>
        </p:grpSpPr>
        <p:sp>
          <p:nvSpPr>
            <p:cNvPr id="55" name="Line 47"/>
            <p:cNvSpPr>
              <a:spLocks noChangeShapeType="1"/>
            </p:cNvSpPr>
            <p:nvPr/>
          </p:nvSpPr>
          <p:spPr bwMode="auto">
            <a:xfrm>
              <a:off x="96" y="0"/>
              <a:ext cx="0" cy="1056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48"/>
            <p:cNvSpPr txBox="1">
              <a:spLocks noChangeArrowheads="1"/>
            </p:cNvSpPr>
            <p:nvPr/>
          </p:nvSpPr>
          <p:spPr bwMode="auto">
            <a:xfrm>
              <a:off x="43" y="336"/>
              <a:ext cx="384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Group 49"/>
          <p:cNvGrpSpPr/>
          <p:nvPr/>
        </p:nvGrpSpPr>
        <p:grpSpPr bwMode="auto">
          <a:xfrm>
            <a:off x="6381800" y="2280345"/>
            <a:ext cx="1981200" cy="800100"/>
            <a:chOff x="0" y="0"/>
            <a:chExt cx="1248" cy="672"/>
          </a:xfrm>
        </p:grpSpPr>
        <p:grpSp>
          <p:nvGrpSpPr>
            <p:cNvPr id="58" name="Group 50"/>
            <p:cNvGrpSpPr/>
            <p:nvPr/>
          </p:nvGrpSpPr>
          <p:grpSpPr bwMode="auto">
            <a:xfrm>
              <a:off x="0" y="0"/>
              <a:ext cx="1248" cy="672"/>
              <a:chOff x="0" y="0"/>
              <a:chExt cx="1248" cy="672"/>
            </a:xfrm>
          </p:grpSpPr>
          <p:sp>
            <p:nvSpPr>
              <p:cNvPr id="61" name="AutoShape 51"/>
              <p:cNvSpPr>
                <a:spLocks noChangeArrowheads="1"/>
              </p:cNvSpPr>
              <p:nvPr/>
            </p:nvSpPr>
            <p:spPr bwMode="auto">
              <a:xfrm rot="5400000">
                <a:off x="288" y="-288"/>
                <a:ext cx="672" cy="1248"/>
              </a:xfrm>
              <a:prstGeom prst="can">
                <a:avLst>
                  <a:gd name="adj" fmla="val 61432"/>
                </a:avLst>
              </a:prstGeom>
              <a:noFill/>
              <a:ln w="5715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Oval 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2" cy="672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:endParaRPr lang="zh-CN" altLang="en-US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9" name="Oval 53"/>
            <p:cNvSpPr>
              <a:spLocks noChangeArrowheads="1"/>
            </p:cNvSpPr>
            <p:nvPr/>
          </p:nvSpPr>
          <p:spPr bwMode="auto">
            <a:xfrm>
              <a:off x="192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0" name="Oval 54"/>
            <p:cNvSpPr>
              <a:spLocks noChangeArrowheads="1"/>
            </p:cNvSpPr>
            <p:nvPr/>
          </p:nvSpPr>
          <p:spPr bwMode="auto">
            <a:xfrm>
              <a:off x="1008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3" name="Group 55"/>
          <p:cNvGrpSpPr/>
          <p:nvPr/>
        </p:nvGrpSpPr>
        <p:grpSpPr bwMode="auto">
          <a:xfrm>
            <a:off x="6381800" y="2280344"/>
            <a:ext cx="1981200" cy="1451372"/>
            <a:chOff x="0" y="0"/>
            <a:chExt cx="1248" cy="1219"/>
          </a:xfrm>
        </p:grpSpPr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0" y="0"/>
              <a:ext cx="432" cy="67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816" y="0"/>
              <a:ext cx="432" cy="672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192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Oval 59"/>
            <p:cNvSpPr>
              <a:spLocks noChangeArrowheads="1"/>
            </p:cNvSpPr>
            <p:nvPr/>
          </p:nvSpPr>
          <p:spPr bwMode="auto">
            <a:xfrm>
              <a:off x="1008" y="288"/>
              <a:ext cx="48" cy="48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60"/>
            <p:cNvSpPr txBox="1">
              <a:spLocks noChangeArrowheads="1"/>
            </p:cNvSpPr>
            <p:nvPr/>
          </p:nvSpPr>
          <p:spPr bwMode="auto">
            <a:xfrm>
              <a:off x="48" y="624"/>
              <a:ext cx="384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61"/>
            <p:cNvSpPr txBox="1">
              <a:spLocks noChangeArrowheads="1"/>
            </p:cNvSpPr>
            <p:nvPr/>
          </p:nvSpPr>
          <p:spPr bwMode="auto">
            <a:xfrm>
              <a:off x="864" y="624"/>
              <a:ext cx="384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Group 62"/>
          <p:cNvGrpSpPr/>
          <p:nvPr/>
        </p:nvGrpSpPr>
        <p:grpSpPr bwMode="auto">
          <a:xfrm>
            <a:off x="6839000" y="1708845"/>
            <a:ext cx="1066800" cy="800100"/>
            <a:chOff x="0" y="0"/>
            <a:chExt cx="672" cy="672"/>
          </a:xfrm>
        </p:grpSpPr>
        <p:sp>
          <p:nvSpPr>
            <p:cNvPr id="71" name="Line 63"/>
            <p:cNvSpPr>
              <a:spLocks noChangeShapeType="1"/>
            </p:cNvSpPr>
            <p:nvPr/>
          </p:nvSpPr>
          <p:spPr bwMode="auto">
            <a:xfrm flipV="1">
              <a:off x="288" y="288"/>
              <a:ext cx="0" cy="384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 Box 64"/>
            <p:cNvSpPr txBox="1">
              <a:spLocks noChangeArrowheads="1"/>
            </p:cNvSpPr>
            <p:nvPr/>
          </p:nvSpPr>
          <p:spPr bwMode="auto">
            <a:xfrm>
              <a:off x="0" y="0"/>
              <a:ext cx="67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>
                  <a:solidFill>
                    <a:srgbClr val="FF993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endParaRPr lang="zh-CN" altLang="en-US" sz="2000">
                <a:solidFill>
                  <a:srgbClr val="FF99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Group 65"/>
          <p:cNvGrpSpPr/>
          <p:nvPr/>
        </p:nvGrpSpPr>
        <p:grpSpPr bwMode="auto">
          <a:xfrm>
            <a:off x="6762800" y="2600623"/>
            <a:ext cx="1295400" cy="400050"/>
            <a:chOff x="0" y="0"/>
            <a:chExt cx="816" cy="336"/>
          </a:xfrm>
        </p:grpSpPr>
        <p:sp>
          <p:nvSpPr>
            <p:cNvPr id="74" name="Line 66"/>
            <p:cNvSpPr>
              <a:spLocks noChangeShapeType="1"/>
            </p:cNvSpPr>
            <p:nvPr/>
          </p:nvSpPr>
          <p:spPr bwMode="auto">
            <a:xfrm>
              <a:off x="0" y="39"/>
              <a:ext cx="816" cy="0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 sz="2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Text Box 67"/>
            <p:cNvSpPr txBox="1">
              <a:spLocks noChangeArrowheads="1"/>
            </p:cNvSpPr>
            <p:nvPr/>
          </p:nvSpPr>
          <p:spPr bwMode="auto">
            <a:xfrm>
              <a:off x="192" y="0"/>
              <a:ext cx="28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68466" y="594485"/>
            <a:ext cx="2313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判断对错。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438390" y="1396662"/>
            <a:ext cx="80058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圆柱的高只有一条。                  （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438390" y="2287273"/>
            <a:ext cx="838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圆柱两个底面的直径相等。            （   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12"/>
          <p:cNvSpPr txBox="1">
            <a:spLocks noChangeArrowheads="1"/>
          </p:cNvSpPr>
          <p:nvPr/>
        </p:nvSpPr>
        <p:spPr bwMode="auto">
          <a:xfrm>
            <a:off x="438390" y="3608892"/>
            <a:ext cx="800585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圆柱的底面周长和高相等时，展开后的侧面一定是个长方形。                        （   ）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59832" y="627535"/>
            <a:ext cx="4769497" cy="967554"/>
            <a:chOff x="1966595" y="1484008"/>
            <a:chExt cx="4620998" cy="829977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3109" y1="16667" x2="73109" y2="16667"/>
                          <a14:foregroundMark x1="16807" y1="52778" x2="16807" y2="52778"/>
                          <a14:foregroundMark x1="49580" y1="67361" x2="49580" y2="67361"/>
                          <a14:foregroundMark x1="43697" y1="68056" x2="43697" y2="68056"/>
                          <a14:foregroundMark x1="43697" y1="68056" x2="43697" y2="68056"/>
                          <a14:foregroundMark x1="35294" y1="70833" x2="38655" y2="59028"/>
                          <a14:foregroundMark x1="45378" y1="79861" x2="45378" y2="79861"/>
                          <a14:foregroundMark x1="38655" y1="78472" x2="52941" y2="77778"/>
                          <a14:foregroundMark x1="67227" y1="75000" x2="67227" y2="75000"/>
                          <a14:foregroundMark x1="73109" y1="76389" x2="73109" y2="76389"/>
                          <a14:foregroundMark x1="32773" y1="84028" x2="32773" y2="84028"/>
                          <a14:foregroundMark x1="20168" y1="90972" x2="20168" y2="90972"/>
                          <a14:foregroundMark x1="31092" y1="59028" x2="31092" y2="59028"/>
                          <a14:foregroundMark x1="48739" y1="59028" x2="48739" y2="59028"/>
                          <a14:foregroundMark x1="61345" y1="58333" x2="61345" y2="58333"/>
                          <a14:foregroundMark x1="68908" y1="58333" x2="68908" y2="58333"/>
                          <a14:foregroundMark x1="77311" y1="58333" x2="77311" y2="58333"/>
                          <a14:foregroundMark x1="11765" y1="56944" x2="11765" y2="569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718" y="1484008"/>
              <a:ext cx="704875" cy="8299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8" name="组合 4"/>
            <p:cNvGrpSpPr/>
            <p:nvPr/>
          </p:nvGrpSpPr>
          <p:grpSpPr bwMode="auto">
            <a:xfrm flipH="1">
              <a:off x="1966595" y="1545775"/>
              <a:ext cx="3879178" cy="768210"/>
              <a:chOff x="4065221" y="759944"/>
              <a:chExt cx="4999184" cy="345158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19" name="云形标注 82"/>
              <p:cNvSpPr>
                <a:spLocks noChangeArrowheads="1"/>
              </p:cNvSpPr>
              <p:nvPr/>
            </p:nvSpPr>
            <p:spPr bwMode="auto">
              <a:xfrm>
                <a:off x="4065221" y="759944"/>
                <a:ext cx="4999184" cy="345158"/>
              </a:xfrm>
              <a:prstGeom prst="cloudCallout">
                <a:avLst>
                  <a:gd name="adj1" fmla="val -49196"/>
                  <a:gd name="adj2" fmla="val -37164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4"/>
              <p:cNvSpPr>
                <a:spLocks noChangeArrowheads="1"/>
              </p:cNvSpPr>
              <p:nvPr/>
            </p:nvSpPr>
            <p:spPr bwMode="auto">
              <a:xfrm>
                <a:off x="4065222" y="832145"/>
                <a:ext cx="4819365" cy="17977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圆柱有无数条高且长度都相等。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934911" y="1635646"/>
            <a:ext cx="3417572" cy="1492057"/>
            <a:chOff x="3934911" y="1711209"/>
            <a:chExt cx="3417572" cy="1492057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2143257"/>
              <a:ext cx="692251" cy="10600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3934911" y="1711209"/>
              <a:ext cx="2259473" cy="663815"/>
            </a:xfrm>
            <a:prstGeom prst="wedgeRoundRectCallout">
              <a:avLst>
                <a:gd name="adj1" fmla="val 68011"/>
                <a:gd name="adj2" fmla="val 48847"/>
                <a:gd name="adj3" fmla="val 16667"/>
              </a:avLst>
            </a:prstGeom>
            <a:solidFill>
              <a:srgbClr val="FFFF00">
                <a:alpha val="28000"/>
              </a:srgbClr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圆柱的底面是完全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10000"/>
                </a:lnSpc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相同的两个圆。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585564" y="2778948"/>
            <a:ext cx="4725404" cy="876999"/>
            <a:chOff x="2150851" y="3948174"/>
            <a:chExt cx="4725404" cy="876999"/>
          </a:xfrm>
        </p:grpSpPr>
        <p:sp>
          <p:nvSpPr>
            <p:cNvPr id="6" name="圆角矩形标注 5"/>
            <p:cNvSpPr/>
            <p:nvPr/>
          </p:nvSpPr>
          <p:spPr>
            <a:xfrm>
              <a:off x="3266351" y="3948174"/>
              <a:ext cx="3609904" cy="646331"/>
            </a:xfrm>
            <a:prstGeom prst="wedgeRoundRectCallout">
              <a:avLst>
                <a:gd name="adj1" fmla="val -58930"/>
                <a:gd name="adj2" fmla="val -9625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 flipH="1">
              <a:off x="3266351" y="3948175"/>
              <a:ext cx="3609903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当圆柱的底面周长和高相等时，侧面展开图是一个正方形。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150851" y="3957066"/>
              <a:ext cx="648072" cy="868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7740352" y="1400458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1400458"/>
                <a:ext cx="504056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67" t="-54" r="40" b="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7740352" y="2283718"/>
                <a:ext cx="576064" cy="555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2283718"/>
                <a:ext cx="576064" cy="555345"/>
              </a:xfrm>
              <a:prstGeom prst="rect">
                <a:avLst/>
              </a:prstGeom>
              <a:blipFill rotWithShape="1">
                <a:blip r:embed="rId7"/>
                <a:stretch>
                  <a:fillRect l="-59" t="-46" r="79" b="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7740352" y="4064754"/>
                <a:ext cx="50405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0352" y="4064754"/>
                <a:ext cx="504056" cy="523220"/>
              </a:xfrm>
              <a:prstGeom prst="rect">
                <a:avLst/>
              </a:prstGeom>
              <a:blipFill rotWithShape="1">
                <a:blip r:embed="rId6"/>
                <a:stretch>
                  <a:fillRect l="-67" t="-23" r="40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297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39552" y="627534"/>
            <a:ext cx="8496944" cy="8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转动长方形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ABCD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，生成右边的两个圆柱。说说他们分别是以长方形的哪条边为轴生成的，底面半径和高分别是什么？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 descr="8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89" t="658" r="14520" b="24057"/>
          <a:stretch>
            <a:fillRect/>
          </a:stretch>
        </p:blipFill>
        <p:spPr bwMode="auto">
          <a:xfrm>
            <a:off x="6742887" y="1583827"/>
            <a:ext cx="1230312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8)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3" t="29099" r="35318" b="25482"/>
          <a:stretch>
            <a:fillRect/>
          </a:stretch>
        </p:blipFill>
        <p:spPr bwMode="auto">
          <a:xfrm>
            <a:off x="3659288" y="1928397"/>
            <a:ext cx="24034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315599" y="2963067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885762" y="2990054"/>
            <a:ext cx="99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1"/>
          <p:cNvGrpSpPr/>
          <p:nvPr/>
        </p:nvGrpSpPr>
        <p:grpSpPr bwMode="auto">
          <a:xfrm>
            <a:off x="1259632" y="1644557"/>
            <a:ext cx="2003454" cy="1431756"/>
            <a:chOff x="1481137" y="2089831"/>
            <a:chExt cx="2003455" cy="1431129"/>
          </a:xfrm>
        </p:grpSpPr>
        <p:sp>
          <p:nvSpPr>
            <p:cNvPr id="10" name="矩形 1"/>
            <p:cNvSpPr>
              <a:spLocks noChangeArrowheads="1"/>
            </p:cNvSpPr>
            <p:nvPr/>
          </p:nvSpPr>
          <p:spPr bwMode="auto">
            <a:xfrm>
              <a:off x="1881187" y="2562992"/>
              <a:ext cx="1177926" cy="604043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rgbClr val="E51B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 rot="16200000">
              <a:off x="2768118" y="2606163"/>
              <a:ext cx="1032838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2027166" y="3121025"/>
              <a:ext cx="838200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1543843" y="2089831"/>
              <a:ext cx="603250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1481137" y="2945975"/>
              <a:ext cx="485775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endPara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787650" y="3101975"/>
              <a:ext cx="573088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2972594" y="2100235"/>
              <a:ext cx="423863" cy="3999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zh-CN" altLang="en-US" sz="20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3668" y="3381125"/>
            <a:ext cx="8278812" cy="555238"/>
            <a:chOff x="450850" y="3473987"/>
            <a:chExt cx="8278812" cy="555238"/>
          </a:xfrm>
        </p:grpSpPr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450850" y="3516964"/>
              <a:ext cx="8278812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）以</a:t>
              </a:r>
              <a:r>
                <a:rPr lang="zh-CN" altLang="en-US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r>
                <a:rPr lang="zh-CN" altLang="en-US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CD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边为轴生成的，底面半径和高分别是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11560" y="3473987"/>
              <a:ext cx="7365628" cy="55523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3667" y="4104744"/>
            <a:ext cx="8278813" cy="555238"/>
            <a:chOff x="450849" y="4197606"/>
            <a:chExt cx="8278813" cy="555238"/>
          </a:xfrm>
        </p:grpSpPr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450849" y="4275170"/>
              <a:ext cx="827881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）以</a:t>
              </a:r>
              <a:r>
                <a:rPr lang="zh-CN" altLang="en-US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</a:t>
              </a:r>
              <a:r>
                <a:rPr lang="zh-CN" altLang="en-US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AD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边为轴生成的，底面半径和高分别是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97820" y="4197606"/>
              <a:ext cx="7365628" cy="555238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45"/>
          <p:cNvSpPr txBox="1">
            <a:spLocks noChangeArrowheads="1"/>
          </p:cNvSpPr>
          <p:nvPr/>
        </p:nvSpPr>
        <p:spPr bwMode="gray">
          <a:xfrm>
            <a:off x="755576" y="2239981"/>
            <a:ext cx="415505" cy="95410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endParaRPr lang="en-US" altLang="zh-CN" sz="16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gray">
          <a:xfrm>
            <a:off x="1744071" y="1563638"/>
            <a:ext cx="3620017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Picture 69" descr="u3jx01_401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7798" y="1566827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30"/>
          <p:cNvSpPr txBox="1">
            <a:spLocks noChangeArrowheads="1"/>
          </p:cNvSpPr>
          <p:nvPr/>
        </p:nvSpPr>
        <p:spPr bwMode="gray">
          <a:xfrm>
            <a:off x="6886157" y="1842883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gray">
          <a:xfrm>
            <a:off x="6928594" y="3366229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gray">
          <a:xfrm>
            <a:off x="6896510" y="2655480"/>
            <a:ext cx="1444723" cy="43281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gray">
          <a:xfrm>
            <a:off x="1712686" y="2116547"/>
            <a:ext cx="3809117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0"/>
          <p:cNvSpPr txBox="1">
            <a:spLocks noChangeArrowheads="1"/>
          </p:cNvSpPr>
          <p:nvPr/>
        </p:nvSpPr>
        <p:spPr bwMode="gray">
          <a:xfrm>
            <a:off x="1767265" y="2638668"/>
            <a:ext cx="3620016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无数条高，高都相等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gray">
          <a:xfrm>
            <a:off x="1676936" y="3543563"/>
            <a:ext cx="3620017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侧面展开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0"/>
          <p:cNvSpPr txBox="1">
            <a:spLocks noChangeArrowheads="1"/>
          </p:cNvSpPr>
          <p:nvPr/>
        </p:nvSpPr>
        <p:spPr bwMode="gray">
          <a:xfrm>
            <a:off x="3514107" y="3050678"/>
            <a:ext cx="1414539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3314125" y="3115722"/>
            <a:ext cx="225100" cy="1400244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gray">
          <a:xfrm>
            <a:off x="3508045" y="3592226"/>
            <a:ext cx="2013758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30"/>
          <p:cNvSpPr txBox="1">
            <a:spLocks noChangeArrowheads="1"/>
          </p:cNvSpPr>
          <p:nvPr/>
        </p:nvSpPr>
        <p:spPr bwMode="gray">
          <a:xfrm>
            <a:off x="3426675" y="4167525"/>
            <a:ext cx="3229134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左大括号 37"/>
          <p:cNvSpPr/>
          <p:nvPr/>
        </p:nvSpPr>
        <p:spPr>
          <a:xfrm flipH="1">
            <a:off x="4713277" y="3172341"/>
            <a:ext cx="225100" cy="818587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9" name="Text Box 30"/>
          <p:cNvSpPr txBox="1">
            <a:spLocks noChangeArrowheads="1"/>
          </p:cNvSpPr>
          <p:nvPr/>
        </p:nvSpPr>
        <p:spPr bwMode="gray">
          <a:xfrm>
            <a:off x="4925439" y="3356618"/>
            <a:ext cx="923684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沿高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gray">
          <a:xfrm>
            <a:off x="5604777" y="4156011"/>
            <a:ext cx="1598984" cy="47705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沿斜线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1409144" y="1651808"/>
            <a:ext cx="225100" cy="2263900"/>
          </a:xfrm>
          <a:prstGeom prst="leftBrace">
            <a:avLst>
              <a:gd name="adj1" fmla="val 71454"/>
              <a:gd name="adj2" fmla="val 50000"/>
            </a:avLst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2" grpId="0" animBg="1"/>
      <p:bldP spid="36" grpId="0"/>
      <p:bldP spid="37" grpId="0"/>
      <p:bldP spid="38" grpId="0" animBg="1"/>
      <p:bldP spid="39" grpId="0"/>
      <p:bldP spid="40" grpId="0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40538" y="752386"/>
            <a:ext cx="74970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谁能说说：这些物体的形状有什么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共同点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59847" y="3718007"/>
            <a:ext cx="7742094" cy="749294"/>
            <a:chOff x="0" y="5286387"/>
            <a:chExt cx="8643966" cy="928681"/>
          </a:xfrm>
        </p:grpSpPr>
        <p:pic>
          <p:nvPicPr>
            <p:cNvPr id="17" name="AutoShape 4"/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5286387"/>
              <a:ext cx="8643966" cy="928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803962" y="5322595"/>
              <a:ext cx="7572428" cy="8010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上面这些物体的形状都是圆柱体，简称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399" y="1635646"/>
            <a:ext cx="6567761" cy="1610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1" t="11768" r="10498" b="8825"/>
          <a:stretch>
            <a:fillRect/>
          </a:stretch>
        </p:blipFill>
        <p:spPr>
          <a:xfrm>
            <a:off x="4597009" y="1535944"/>
            <a:ext cx="1944216" cy="1800200"/>
          </a:xfrm>
          <a:prstGeom prst="rect">
            <a:avLst/>
          </a:prstGeom>
        </p:spPr>
      </p:pic>
      <p:pic>
        <p:nvPicPr>
          <p:cNvPr id="1024" name="图片 10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715295"/>
            <a:ext cx="1387749" cy="1387749"/>
          </a:xfrm>
          <a:prstGeom prst="rect">
            <a:avLst/>
          </a:prstGeom>
        </p:spPr>
      </p:pic>
      <p:pic>
        <p:nvPicPr>
          <p:cNvPr id="1025" name="图片 10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583" y="1610641"/>
            <a:ext cx="1597055" cy="159705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395537" y="762839"/>
            <a:ext cx="7246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你还见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过哪些圆柱形的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1684611"/>
            <a:ext cx="1613622" cy="1408252"/>
            <a:chOff x="755576" y="1684611"/>
            <a:chExt cx="1613622" cy="1408252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684611"/>
              <a:ext cx="1613622" cy="1408252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64351" y="2221102"/>
              <a:ext cx="196072" cy="831061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1102607" y="3781813"/>
            <a:ext cx="80413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用自己的话说一说圆柱是什么样的。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69" descr="u3jx01_401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503" y="1667063"/>
            <a:ext cx="19018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662230" y="643652"/>
            <a:ext cx="765727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观察一个圆柱形的物体，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看一看它是由哪几部分组成的？有什么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特征。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2646752" y="2953031"/>
            <a:ext cx="242930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周围的面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，                                                        你发现了什么？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58756" y="3146137"/>
            <a:ext cx="1619033" cy="592518"/>
            <a:chOff x="1466878" y="3187075"/>
            <a:chExt cx="1619033" cy="592518"/>
          </a:xfrm>
        </p:grpSpPr>
        <p:sp>
          <p:nvSpPr>
            <p:cNvPr id="17" name="KSO_Shape"/>
            <p:cNvSpPr/>
            <p:nvPr/>
          </p:nvSpPr>
          <p:spPr>
            <a:xfrm>
              <a:off x="1832684" y="3187075"/>
              <a:ext cx="1253227" cy="592518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466878" y="3215568"/>
              <a:ext cx="149893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摸一摸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2646752" y="1866763"/>
            <a:ext cx="333579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圆柱一共有几个面？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哪几个面？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92525" y="1881828"/>
            <a:ext cx="1338430" cy="592518"/>
            <a:chOff x="1278126" y="1922766"/>
            <a:chExt cx="1338430" cy="592518"/>
          </a:xfrm>
        </p:grpSpPr>
        <p:sp>
          <p:nvSpPr>
            <p:cNvPr id="15" name="KSO_Shape"/>
            <p:cNvSpPr/>
            <p:nvPr/>
          </p:nvSpPr>
          <p:spPr>
            <a:xfrm>
              <a:off x="1362329" y="1922766"/>
              <a:ext cx="1253227" cy="592518"/>
            </a:xfrm>
            <a:prstGeom prst="ellipse">
              <a:avLst/>
            </a:prstGeom>
            <a:solidFill>
              <a:srgbClr val="C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1278126" y="1955608"/>
              <a:ext cx="1338430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说一说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"/>
          <p:cNvGrpSpPr/>
          <p:nvPr/>
        </p:nvGrpSpPr>
        <p:grpSpPr bwMode="auto">
          <a:xfrm>
            <a:off x="6000186" y="3667946"/>
            <a:ext cx="1440161" cy="795787"/>
            <a:chOff x="0" y="0"/>
            <a:chExt cx="1056" cy="336"/>
          </a:xfrm>
        </p:grpSpPr>
        <p:sp>
          <p:nvSpPr>
            <p:cNvPr id="8" name="Oval 4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chemeClr val="hlink"/>
            </a:solidFill>
            <a:ln w="38100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未知"/>
            <p:cNvSpPr/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chemeClr val="hlink"/>
            </a:solidFill>
            <a:ln w="3810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7452319" y="2028293"/>
            <a:ext cx="1" cy="21357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6012159" y="2051134"/>
            <a:ext cx="1" cy="213575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Oval 13"/>
          <p:cNvSpPr>
            <a:spLocks noChangeArrowheads="1"/>
          </p:cNvSpPr>
          <p:nvPr/>
        </p:nvSpPr>
        <p:spPr bwMode="auto">
          <a:xfrm>
            <a:off x="6000185" y="3327045"/>
            <a:ext cx="1440160" cy="136390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endParaRPr lang="zh-CN" altLang="en-US" sz="6000">
              <a:solidFill>
                <a:srgbClr val="A50021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Oval 9"/>
          <p:cNvSpPr>
            <a:spLocks noChangeArrowheads="1"/>
          </p:cNvSpPr>
          <p:nvPr/>
        </p:nvSpPr>
        <p:spPr bwMode="auto">
          <a:xfrm>
            <a:off x="6000186" y="1644642"/>
            <a:ext cx="1440160" cy="795788"/>
          </a:xfrm>
          <a:prstGeom prst="ellipse">
            <a:avLst/>
          </a:prstGeom>
          <a:solidFill>
            <a:srgbClr val="B381D9"/>
          </a:solidFill>
          <a:ln w="38100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010234" y="1602148"/>
            <a:ext cx="1440160" cy="847899"/>
            <a:chOff x="0" y="0"/>
            <a:chExt cx="1968" cy="781"/>
          </a:xfrm>
        </p:grpSpPr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FFCC99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624" y="0"/>
              <a:ext cx="67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endParaRPr lang="zh-CN" altLang="en-US" sz="2400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Group 13"/>
          <p:cNvGrpSpPr/>
          <p:nvPr/>
        </p:nvGrpSpPr>
        <p:grpSpPr bwMode="auto">
          <a:xfrm>
            <a:off x="6006173" y="1419622"/>
            <a:ext cx="1440160" cy="1363904"/>
            <a:chOff x="0" y="0"/>
            <a:chExt cx="1497" cy="1418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0" y="0"/>
              <a:ext cx="1497" cy="1418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/>
              <a:endParaRPr lang="zh-CN" altLang="en-US" sz="6600">
                <a:solidFill>
                  <a:srgbClr val="A5002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687" y="318"/>
              <a:ext cx="86" cy="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/>
              <a:endParaRPr lang="zh-CN" altLang="en-US" b="0">
                <a:latin typeface="Calibri" panose="020F0502020204030204" pitchFamily="34" charset="0"/>
                <a:ea typeface="华文新魏" panose="02010800040101010101" pitchFamily="2" charset="-122"/>
              </a:endParaRPr>
            </a:p>
            <a:p>
              <a:pPr algn="ctr" eaLnBrk="1" hangingPunct="1"/>
              <a:endParaRPr lang="zh-CN" altLang="en-US" b="0">
                <a:latin typeface="Calibri" panose="020F0502020204030204" pitchFamily="34" charset="0"/>
                <a:ea typeface="华文新魏" panose="02010800040101010101" pitchFamily="2" charset="-122"/>
              </a:endParaRPr>
            </a:p>
          </p:txBody>
        </p:sp>
      </p:grp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6353633" y="3778165"/>
            <a:ext cx="89589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6344907" y="1797461"/>
            <a:ext cx="85779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467544" y="767136"/>
            <a:ext cx="838842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①圆柱的上、下两个面是什么形状的？有什么特点？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611560" y="2236498"/>
            <a:ext cx="4150173" cy="1230415"/>
            <a:chOff x="4270469" y="4130923"/>
            <a:chExt cx="4277780" cy="902261"/>
          </a:xfrm>
        </p:grpSpPr>
        <p:sp>
          <p:nvSpPr>
            <p:cNvPr id="36" name="流程图: 终止 35"/>
            <p:cNvSpPr/>
            <p:nvPr/>
          </p:nvSpPr>
          <p:spPr bwMode="auto">
            <a:xfrm>
              <a:off x="4270469" y="4130923"/>
              <a:ext cx="4197548" cy="90226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文本框 4"/>
            <p:cNvSpPr txBox="1">
              <a:spLocks noChangeArrowheads="1"/>
            </p:cNvSpPr>
            <p:nvPr/>
          </p:nvSpPr>
          <p:spPr bwMode="auto">
            <a:xfrm>
              <a:off x="4270469" y="4265619"/>
              <a:ext cx="4277780" cy="7447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圆柱是由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个面围成的。圆柱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的上、下两个面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叫作圆柱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，是两个完全相同的圆。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5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58025E-6 L -0.00104 0.38549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19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9"/>
          <p:cNvSpPr>
            <a:spLocks noChangeShapeType="1"/>
          </p:cNvSpPr>
          <p:nvPr/>
        </p:nvSpPr>
        <p:spPr bwMode="auto">
          <a:xfrm>
            <a:off x="3443827" y="1697572"/>
            <a:ext cx="0" cy="2390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668005" y="1705869"/>
            <a:ext cx="0" cy="23953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10"/>
          <p:cNvGrpSpPr/>
          <p:nvPr/>
        </p:nvGrpSpPr>
        <p:grpSpPr bwMode="auto">
          <a:xfrm>
            <a:off x="668005" y="1188352"/>
            <a:ext cx="2775822" cy="1085284"/>
            <a:chOff x="0" y="0"/>
            <a:chExt cx="1968" cy="781"/>
          </a:xfrm>
        </p:grpSpPr>
        <p:sp>
          <p:nvSpPr>
            <p:cNvPr id="10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14"/>
          <p:cNvGrpSpPr/>
          <p:nvPr/>
        </p:nvGrpSpPr>
        <p:grpSpPr bwMode="auto">
          <a:xfrm>
            <a:off x="668005" y="3559395"/>
            <a:ext cx="2775822" cy="1018497"/>
            <a:chOff x="0" y="0"/>
            <a:chExt cx="1056" cy="336"/>
          </a:xfrm>
        </p:grpSpPr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未知"/>
            <p:cNvSpPr/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rgbClr val="00B0F0"/>
            </a:solidFill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820132" y="1193708"/>
            <a:ext cx="94784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2671260" y="2442448"/>
            <a:ext cx="492443" cy="8000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20"/>
          <p:cNvSpPr>
            <a:spLocks noChangeShapeType="1"/>
          </p:cNvSpPr>
          <p:nvPr/>
        </p:nvSpPr>
        <p:spPr bwMode="auto">
          <a:xfrm>
            <a:off x="682450" y="1718741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21"/>
          <p:cNvSpPr>
            <a:spLocks noChangeShapeType="1"/>
          </p:cNvSpPr>
          <p:nvPr/>
        </p:nvSpPr>
        <p:spPr bwMode="auto">
          <a:xfrm>
            <a:off x="668005" y="4106352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未知"/>
          <p:cNvSpPr/>
          <p:nvPr/>
        </p:nvSpPr>
        <p:spPr bwMode="auto">
          <a:xfrm>
            <a:off x="1964149" y="1698619"/>
            <a:ext cx="84875" cy="70961"/>
          </a:xfrm>
          <a:custGeom>
            <a:avLst/>
            <a:gdLst>
              <a:gd name="T0" fmla="*/ 29051 w 60"/>
              <a:gd name="T1" fmla="*/ 9525 h 51"/>
              <a:gd name="T2" fmla="*/ 0 w 60"/>
              <a:gd name="T3" fmla="*/ 42863 h 51"/>
              <a:gd name="T4" fmla="*/ 9684 w 60"/>
              <a:gd name="T5" fmla="*/ 71438 h 51"/>
              <a:gd name="T6" fmla="*/ 38735 w 60"/>
              <a:gd name="T7" fmla="*/ 80963 h 51"/>
              <a:gd name="T8" fmla="*/ 96838 w 60"/>
              <a:gd name="T9" fmla="*/ 52388 h 51"/>
              <a:gd name="T10" fmla="*/ 82312 w 60"/>
              <a:gd name="T11" fmla="*/ 9525 h 51"/>
              <a:gd name="T12" fmla="*/ 53261 w 60"/>
              <a:gd name="T13" fmla="*/ 0 h 51"/>
              <a:gd name="T14" fmla="*/ 29051 w 60"/>
              <a:gd name="T15" fmla="*/ 9525 h 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51"/>
              <a:gd name="T26" fmla="*/ 60 w 60"/>
              <a:gd name="T27" fmla="*/ 51 h 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51">
                <a:moveTo>
                  <a:pt x="18" y="6"/>
                </a:moveTo>
                <a:cubicBezTo>
                  <a:pt x="6" y="10"/>
                  <a:pt x="4" y="15"/>
                  <a:pt x="0" y="27"/>
                </a:cubicBezTo>
                <a:cubicBezTo>
                  <a:pt x="2" y="33"/>
                  <a:pt x="4" y="39"/>
                  <a:pt x="6" y="45"/>
                </a:cubicBezTo>
                <a:cubicBezTo>
                  <a:pt x="8" y="51"/>
                  <a:pt x="24" y="51"/>
                  <a:pt x="24" y="51"/>
                </a:cubicBezTo>
                <a:cubicBezTo>
                  <a:pt x="43" y="49"/>
                  <a:pt x="54" y="51"/>
                  <a:pt x="60" y="33"/>
                </a:cubicBezTo>
                <a:cubicBezTo>
                  <a:pt x="59" y="27"/>
                  <a:pt x="59" y="11"/>
                  <a:pt x="51" y="6"/>
                </a:cubicBezTo>
                <a:cubicBezTo>
                  <a:pt x="46" y="3"/>
                  <a:pt x="33" y="0"/>
                  <a:pt x="33" y="0"/>
                </a:cubicBezTo>
                <a:cubicBezTo>
                  <a:pt x="22" y="4"/>
                  <a:pt x="27" y="2"/>
                  <a:pt x="18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未知"/>
          <p:cNvSpPr/>
          <p:nvPr/>
        </p:nvSpPr>
        <p:spPr bwMode="auto">
          <a:xfrm>
            <a:off x="1949136" y="4070709"/>
            <a:ext cx="96005" cy="75135"/>
          </a:xfrm>
          <a:custGeom>
            <a:avLst/>
            <a:gdLst>
              <a:gd name="T0" fmla="*/ 22552 w 68"/>
              <a:gd name="T1" fmla="*/ 9525 h 54"/>
              <a:gd name="T2" fmla="*/ 17719 w 68"/>
              <a:gd name="T3" fmla="*/ 66675 h 54"/>
              <a:gd name="T4" fmla="*/ 46714 w 68"/>
              <a:gd name="T5" fmla="*/ 85725 h 54"/>
              <a:gd name="T6" fmla="*/ 90207 w 68"/>
              <a:gd name="T7" fmla="*/ 19050 h 54"/>
              <a:gd name="T8" fmla="*/ 46714 w 68"/>
              <a:gd name="T9" fmla="*/ 0 h 54"/>
              <a:gd name="T10" fmla="*/ 22552 w 68"/>
              <a:gd name="T11" fmla="*/ 9525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54"/>
              <a:gd name="T20" fmla="*/ 68 w 68"/>
              <a:gd name="T21" fmla="*/ 54 h 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54">
                <a:moveTo>
                  <a:pt x="14" y="6"/>
                </a:moveTo>
                <a:cubicBezTo>
                  <a:pt x="6" y="18"/>
                  <a:pt x="0" y="22"/>
                  <a:pt x="11" y="42"/>
                </a:cubicBezTo>
                <a:cubicBezTo>
                  <a:pt x="14" y="48"/>
                  <a:pt x="29" y="54"/>
                  <a:pt x="29" y="54"/>
                </a:cubicBezTo>
                <a:cubicBezTo>
                  <a:pt x="58" y="50"/>
                  <a:pt x="68" y="50"/>
                  <a:pt x="56" y="12"/>
                </a:cubicBezTo>
                <a:cubicBezTo>
                  <a:pt x="53" y="3"/>
                  <a:pt x="29" y="0"/>
                  <a:pt x="29" y="0"/>
                </a:cubicBezTo>
                <a:cubicBezTo>
                  <a:pt x="18" y="4"/>
                  <a:pt x="23" y="2"/>
                  <a:pt x="14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>
            <a:off x="2006586" y="1735215"/>
            <a:ext cx="0" cy="2372529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2"/>
          <p:cNvSpPr txBox="1">
            <a:spLocks noChangeArrowheads="1"/>
          </p:cNvSpPr>
          <p:nvPr/>
        </p:nvSpPr>
        <p:spPr bwMode="auto">
          <a:xfrm>
            <a:off x="1633643" y="4070709"/>
            <a:ext cx="406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sz="20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1640640" y="1736348"/>
            <a:ext cx="406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sz="20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2070361" y="4145844"/>
            <a:ext cx="94784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Freeform 12"/>
          <p:cNvSpPr/>
          <p:nvPr/>
        </p:nvSpPr>
        <p:spPr bwMode="auto">
          <a:xfrm>
            <a:off x="655506" y="1775396"/>
            <a:ext cx="2797688" cy="2808312"/>
          </a:xfrm>
          <a:custGeom>
            <a:avLst/>
            <a:gdLst>
              <a:gd name="T0" fmla="*/ 0 w 1983"/>
              <a:gd name="T1" fmla="*/ 0 h 2647"/>
              <a:gd name="T2" fmla="*/ 2147483647 w 1983"/>
              <a:gd name="T3" fmla="*/ 2147483647 h 2647"/>
              <a:gd name="T4" fmla="*/ 2147483647 w 1983"/>
              <a:gd name="T5" fmla="*/ 2147483647 h 2647"/>
              <a:gd name="T6" fmla="*/ 2147483647 w 1983"/>
              <a:gd name="T7" fmla="*/ 2147483647 h 2647"/>
              <a:gd name="T8" fmla="*/ 2147483647 w 1983"/>
              <a:gd name="T9" fmla="*/ 2147483647 h 2647"/>
              <a:gd name="T10" fmla="*/ 2147483647 w 1983"/>
              <a:gd name="T11" fmla="*/ 2147483647 h 2647"/>
              <a:gd name="T12" fmla="*/ 2147483647 w 1983"/>
              <a:gd name="T13" fmla="*/ 2147483647 h 2647"/>
              <a:gd name="T14" fmla="*/ 2147483647 w 1983"/>
              <a:gd name="T15" fmla="*/ 2147483647 h 2647"/>
              <a:gd name="T16" fmla="*/ 2147483647 w 1983"/>
              <a:gd name="T17" fmla="*/ 2147483647 h 2647"/>
              <a:gd name="T18" fmla="*/ 2147483647 w 1983"/>
              <a:gd name="T19" fmla="*/ 2147483647 h 2647"/>
              <a:gd name="T20" fmla="*/ 2147483647 w 1983"/>
              <a:gd name="T21" fmla="*/ 2147483647 h 2647"/>
              <a:gd name="T22" fmla="*/ 2147483647 w 1983"/>
              <a:gd name="T23" fmla="*/ 2147483647 h 2647"/>
              <a:gd name="T24" fmla="*/ 2147483647 w 1983"/>
              <a:gd name="T25" fmla="*/ 2147483647 h 2647"/>
              <a:gd name="T26" fmla="*/ 2147483647 w 1983"/>
              <a:gd name="T27" fmla="*/ 2147483647 h 2647"/>
              <a:gd name="T28" fmla="*/ 2147483647 w 1983"/>
              <a:gd name="T29" fmla="*/ 2147483647 h 2647"/>
              <a:gd name="T30" fmla="*/ 2147483647 w 1983"/>
              <a:gd name="T31" fmla="*/ 2147483647 h 2647"/>
              <a:gd name="T32" fmla="*/ 2147483647 w 1983"/>
              <a:gd name="T33" fmla="*/ 2147483647 h 2647"/>
              <a:gd name="T34" fmla="*/ 2147483647 w 1983"/>
              <a:gd name="T35" fmla="*/ 2147483647 h 2647"/>
              <a:gd name="T36" fmla="*/ 2147483647 w 1983"/>
              <a:gd name="T37" fmla="*/ 2147483647 h 2647"/>
              <a:gd name="T38" fmla="*/ 2147483647 w 1983"/>
              <a:gd name="T39" fmla="*/ 2147483647 h 2647"/>
              <a:gd name="T40" fmla="*/ 2147483647 w 1983"/>
              <a:gd name="T41" fmla="*/ 2147483647 h 2647"/>
              <a:gd name="T42" fmla="*/ 2147483647 w 1983"/>
              <a:gd name="T43" fmla="*/ 2147483647 h 2647"/>
              <a:gd name="T44" fmla="*/ 2147483647 w 1983"/>
              <a:gd name="T45" fmla="*/ 2147483647 h 2647"/>
              <a:gd name="T46" fmla="*/ 2147483647 w 1983"/>
              <a:gd name="T47" fmla="*/ 2147483647 h 2647"/>
              <a:gd name="T48" fmla="*/ 2147483647 w 1983"/>
              <a:gd name="T49" fmla="*/ 2147483647 h 2647"/>
              <a:gd name="T50" fmla="*/ 2147483647 w 1983"/>
              <a:gd name="T51" fmla="*/ 2147483647 h 2647"/>
              <a:gd name="T52" fmla="*/ 2147483647 w 1983"/>
              <a:gd name="T53" fmla="*/ 2147483647 h 2647"/>
              <a:gd name="T54" fmla="*/ 2147483647 w 1983"/>
              <a:gd name="T55" fmla="*/ 2147483647 h 2647"/>
              <a:gd name="T56" fmla="*/ 2147483647 w 1983"/>
              <a:gd name="T57" fmla="*/ 2147483647 h 2647"/>
              <a:gd name="T58" fmla="*/ 2147483647 w 1983"/>
              <a:gd name="T59" fmla="*/ 2147483647 h 2647"/>
              <a:gd name="T60" fmla="*/ 2147483647 w 1983"/>
              <a:gd name="T61" fmla="*/ 2147483647 h 2647"/>
              <a:gd name="T62" fmla="*/ 2147483647 w 1983"/>
              <a:gd name="T63" fmla="*/ 2147483647 h 2647"/>
              <a:gd name="T64" fmla="*/ 2147483647 w 1983"/>
              <a:gd name="T65" fmla="*/ 2147483647 h 2647"/>
              <a:gd name="T66" fmla="*/ 2147483647 w 1983"/>
              <a:gd name="T67" fmla="*/ 2147483647 h 2647"/>
              <a:gd name="T68" fmla="*/ 0 w 1983"/>
              <a:gd name="T69" fmla="*/ 2147483647 h 2647"/>
              <a:gd name="T70" fmla="*/ 0 w 1983"/>
              <a:gd name="T71" fmla="*/ 0 h 264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1983"/>
              <a:gd name="T109" fmla="*/ 0 h 2647"/>
              <a:gd name="T110" fmla="*/ 1983 w 1983"/>
              <a:gd name="T111" fmla="*/ 2647 h 264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1983" h="2647">
                <a:moveTo>
                  <a:pt x="0" y="0"/>
                </a:moveTo>
                <a:cubicBezTo>
                  <a:pt x="75" y="108"/>
                  <a:pt x="78" y="108"/>
                  <a:pt x="168" y="165"/>
                </a:cubicBezTo>
                <a:cubicBezTo>
                  <a:pt x="207" y="183"/>
                  <a:pt x="239" y="200"/>
                  <a:pt x="276" y="216"/>
                </a:cubicBezTo>
                <a:cubicBezTo>
                  <a:pt x="299" y="226"/>
                  <a:pt x="318" y="231"/>
                  <a:pt x="348" y="240"/>
                </a:cubicBezTo>
                <a:cubicBezTo>
                  <a:pt x="360" y="248"/>
                  <a:pt x="380" y="252"/>
                  <a:pt x="393" y="258"/>
                </a:cubicBezTo>
                <a:cubicBezTo>
                  <a:pt x="423" y="266"/>
                  <a:pt x="483" y="287"/>
                  <a:pt x="528" y="297"/>
                </a:cubicBezTo>
                <a:cubicBezTo>
                  <a:pt x="573" y="307"/>
                  <a:pt x="601" y="312"/>
                  <a:pt x="663" y="318"/>
                </a:cubicBezTo>
                <a:cubicBezTo>
                  <a:pt x="753" y="324"/>
                  <a:pt x="822" y="327"/>
                  <a:pt x="903" y="336"/>
                </a:cubicBezTo>
                <a:cubicBezTo>
                  <a:pt x="983" y="337"/>
                  <a:pt x="1062" y="333"/>
                  <a:pt x="1149" y="327"/>
                </a:cubicBezTo>
                <a:cubicBezTo>
                  <a:pt x="1236" y="321"/>
                  <a:pt x="1358" y="310"/>
                  <a:pt x="1428" y="300"/>
                </a:cubicBezTo>
                <a:cubicBezTo>
                  <a:pt x="1461" y="291"/>
                  <a:pt x="1542" y="279"/>
                  <a:pt x="1572" y="264"/>
                </a:cubicBezTo>
                <a:cubicBezTo>
                  <a:pt x="1590" y="258"/>
                  <a:pt x="1602" y="258"/>
                  <a:pt x="1620" y="252"/>
                </a:cubicBezTo>
                <a:cubicBezTo>
                  <a:pt x="1647" y="244"/>
                  <a:pt x="1671" y="234"/>
                  <a:pt x="1692" y="228"/>
                </a:cubicBezTo>
                <a:cubicBezTo>
                  <a:pt x="1725" y="217"/>
                  <a:pt x="1800" y="186"/>
                  <a:pt x="1830" y="168"/>
                </a:cubicBezTo>
                <a:cubicBezTo>
                  <a:pt x="1857" y="150"/>
                  <a:pt x="1896" y="123"/>
                  <a:pt x="1896" y="123"/>
                </a:cubicBezTo>
                <a:cubicBezTo>
                  <a:pt x="1904" y="111"/>
                  <a:pt x="1925" y="97"/>
                  <a:pt x="1935" y="87"/>
                </a:cubicBezTo>
                <a:cubicBezTo>
                  <a:pt x="1978" y="44"/>
                  <a:pt x="1968" y="94"/>
                  <a:pt x="1968" y="48"/>
                </a:cubicBezTo>
                <a:cubicBezTo>
                  <a:pt x="1972" y="812"/>
                  <a:pt x="1980" y="1576"/>
                  <a:pt x="1980" y="2340"/>
                </a:cubicBezTo>
                <a:cubicBezTo>
                  <a:pt x="1983" y="2364"/>
                  <a:pt x="1974" y="2361"/>
                  <a:pt x="1938" y="2391"/>
                </a:cubicBezTo>
                <a:cubicBezTo>
                  <a:pt x="1902" y="2430"/>
                  <a:pt x="1883" y="2429"/>
                  <a:pt x="1836" y="2460"/>
                </a:cubicBezTo>
                <a:cubicBezTo>
                  <a:pt x="1828" y="2472"/>
                  <a:pt x="1819" y="2474"/>
                  <a:pt x="1806" y="2481"/>
                </a:cubicBezTo>
                <a:cubicBezTo>
                  <a:pt x="1788" y="2491"/>
                  <a:pt x="1772" y="2503"/>
                  <a:pt x="1752" y="2508"/>
                </a:cubicBezTo>
                <a:cubicBezTo>
                  <a:pt x="1752" y="2508"/>
                  <a:pt x="1674" y="2544"/>
                  <a:pt x="1656" y="2550"/>
                </a:cubicBezTo>
                <a:cubicBezTo>
                  <a:pt x="1592" y="2567"/>
                  <a:pt x="1466" y="2602"/>
                  <a:pt x="1374" y="2616"/>
                </a:cubicBezTo>
                <a:cubicBezTo>
                  <a:pt x="1282" y="2630"/>
                  <a:pt x="1198" y="2632"/>
                  <a:pt x="1101" y="2634"/>
                </a:cubicBezTo>
                <a:cubicBezTo>
                  <a:pt x="959" y="2647"/>
                  <a:pt x="894" y="2638"/>
                  <a:pt x="789" y="2631"/>
                </a:cubicBezTo>
                <a:cubicBezTo>
                  <a:pt x="684" y="2624"/>
                  <a:pt x="554" y="2608"/>
                  <a:pt x="468" y="2592"/>
                </a:cubicBezTo>
                <a:cubicBezTo>
                  <a:pt x="398" y="2579"/>
                  <a:pt x="338" y="2555"/>
                  <a:pt x="270" y="2532"/>
                </a:cubicBezTo>
                <a:cubicBezTo>
                  <a:pt x="240" y="2511"/>
                  <a:pt x="219" y="2506"/>
                  <a:pt x="195" y="2490"/>
                </a:cubicBezTo>
                <a:cubicBezTo>
                  <a:pt x="183" y="2482"/>
                  <a:pt x="165" y="2475"/>
                  <a:pt x="165" y="2475"/>
                </a:cubicBezTo>
                <a:cubicBezTo>
                  <a:pt x="156" y="2468"/>
                  <a:pt x="152" y="2467"/>
                  <a:pt x="138" y="2457"/>
                </a:cubicBezTo>
                <a:cubicBezTo>
                  <a:pt x="124" y="2447"/>
                  <a:pt x="92" y="2426"/>
                  <a:pt x="78" y="2415"/>
                </a:cubicBezTo>
                <a:cubicBezTo>
                  <a:pt x="64" y="2404"/>
                  <a:pt x="63" y="2396"/>
                  <a:pt x="54" y="2388"/>
                </a:cubicBezTo>
                <a:cubicBezTo>
                  <a:pt x="42" y="2380"/>
                  <a:pt x="24" y="2364"/>
                  <a:pt x="24" y="2364"/>
                </a:cubicBezTo>
                <a:cubicBezTo>
                  <a:pt x="16" y="2352"/>
                  <a:pt x="0" y="2328"/>
                  <a:pt x="0" y="232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4411810" y="1471442"/>
            <a:ext cx="3688582" cy="1120054"/>
            <a:chOff x="4281902" y="4131771"/>
            <a:chExt cx="4468263" cy="1250934"/>
          </a:xfrm>
        </p:grpSpPr>
        <p:sp>
          <p:nvSpPr>
            <p:cNvPr id="35" name="流程图: 终止 34"/>
            <p:cNvSpPr/>
            <p:nvPr/>
          </p:nvSpPr>
          <p:spPr bwMode="auto">
            <a:xfrm>
              <a:off x="4281902" y="4131771"/>
              <a:ext cx="4468263" cy="1250934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4"/>
            <p:cNvSpPr txBox="1">
              <a:spLocks noChangeArrowheads="1"/>
            </p:cNvSpPr>
            <p:nvPr/>
          </p:nvSpPr>
          <p:spPr bwMode="auto">
            <a:xfrm>
              <a:off x="4543590" y="4226307"/>
              <a:ext cx="4119346" cy="11343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圆柱周围的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面（上、下底面除外）叫作侧面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，侧面是一个曲面。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980372" y="2736693"/>
            <a:ext cx="5367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圆柱的面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AutoShape 5"/>
          <p:cNvSpPr/>
          <p:nvPr/>
        </p:nvSpPr>
        <p:spPr bwMode="auto">
          <a:xfrm>
            <a:off x="4525347" y="2886633"/>
            <a:ext cx="304706" cy="1326931"/>
          </a:xfrm>
          <a:prstGeom prst="leftBrace">
            <a:avLst>
              <a:gd name="adj1" fmla="val 23578"/>
              <a:gd name="adj2" fmla="val 45403"/>
            </a:avLst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4783296" y="2591038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4776687" y="3991934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5348524" y="2544872"/>
            <a:ext cx="3687972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两个，圆形，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大小相同，互相平行。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5370384" y="4017368"/>
            <a:ext cx="2585992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一个，曲面。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auto">
          <a:xfrm>
            <a:off x="755576" y="630556"/>
            <a:ext cx="7632848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②圆柱的侧面是什么形状的？有什么特点？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 animBg="1"/>
      <p:bldP spid="33" grpId="1" animBg="1"/>
      <p:bldP spid="37" grpId="0" autoUpdateAnimBg="0"/>
      <p:bldP spid="38" grpId="0" animBg="1"/>
      <p:bldP spid="39" grpId="0" autoUpdateAnimBg="0"/>
      <p:bldP spid="40" grpId="0" autoUpdateAnimBg="0"/>
      <p:bldP spid="41" grpId="0" autoUpdateAnimBg="0"/>
      <p:bldP spid="42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3459391" y="1784826"/>
            <a:ext cx="0" cy="23904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Line 10"/>
          <p:cNvSpPr>
            <a:spLocks noChangeShapeType="1"/>
          </p:cNvSpPr>
          <p:nvPr/>
        </p:nvSpPr>
        <p:spPr bwMode="auto">
          <a:xfrm>
            <a:off x="683569" y="1793123"/>
            <a:ext cx="0" cy="239536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Group 10"/>
          <p:cNvGrpSpPr/>
          <p:nvPr/>
        </p:nvGrpSpPr>
        <p:grpSpPr bwMode="auto">
          <a:xfrm>
            <a:off x="683569" y="1275606"/>
            <a:ext cx="2775822" cy="1085284"/>
            <a:chOff x="0" y="0"/>
            <a:chExt cx="1968" cy="781"/>
          </a:xfrm>
        </p:grpSpPr>
        <p:sp>
          <p:nvSpPr>
            <p:cNvPr id="42" name="Oval 12"/>
            <p:cNvSpPr>
              <a:spLocks noChangeArrowheads="1"/>
            </p:cNvSpPr>
            <p:nvPr/>
          </p:nvSpPr>
          <p:spPr bwMode="auto">
            <a:xfrm>
              <a:off x="0" y="48"/>
              <a:ext cx="1968" cy="7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13"/>
            <p:cNvSpPr txBox="1">
              <a:spLocks noChangeArrowheads="1"/>
            </p:cNvSpPr>
            <p:nvPr/>
          </p:nvSpPr>
          <p:spPr bwMode="auto">
            <a:xfrm>
              <a:off x="799" y="0"/>
              <a:ext cx="672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Group 14"/>
          <p:cNvGrpSpPr/>
          <p:nvPr/>
        </p:nvGrpSpPr>
        <p:grpSpPr bwMode="auto">
          <a:xfrm>
            <a:off x="683569" y="3646649"/>
            <a:ext cx="2775822" cy="1018497"/>
            <a:chOff x="0" y="0"/>
            <a:chExt cx="1056" cy="336"/>
          </a:xfrm>
        </p:grpSpPr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0" y="0"/>
              <a:ext cx="1056" cy="336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未知"/>
            <p:cNvSpPr/>
            <p:nvPr/>
          </p:nvSpPr>
          <p:spPr bwMode="auto">
            <a:xfrm>
              <a:off x="0" y="144"/>
              <a:ext cx="1056" cy="192"/>
            </a:xfrm>
            <a:custGeom>
              <a:avLst/>
              <a:gdLst>
                <a:gd name="T0" fmla="*/ 0 w 1056"/>
                <a:gd name="T1" fmla="*/ 0 h 192"/>
                <a:gd name="T2" fmla="*/ 0 w 1056"/>
                <a:gd name="T3" fmla="*/ 36 h 192"/>
                <a:gd name="T4" fmla="*/ 12 w 1056"/>
                <a:gd name="T5" fmla="*/ 60 h 192"/>
                <a:gd name="T6" fmla="*/ 36 w 1056"/>
                <a:gd name="T7" fmla="*/ 90 h 192"/>
                <a:gd name="T8" fmla="*/ 51 w 1056"/>
                <a:gd name="T9" fmla="*/ 96 h 192"/>
                <a:gd name="T10" fmla="*/ 99 w 1056"/>
                <a:gd name="T11" fmla="*/ 123 h 192"/>
                <a:gd name="T12" fmla="*/ 174 w 1056"/>
                <a:gd name="T13" fmla="*/ 150 h 192"/>
                <a:gd name="T14" fmla="*/ 312 w 1056"/>
                <a:gd name="T15" fmla="*/ 177 h 192"/>
                <a:gd name="T16" fmla="*/ 408 w 1056"/>
                <a:gd name="T17" fmla="*/ 186 h 192"/>
                <a:gd name="T18" fmla="*/ 513 w 1056"/>
                <a:gd name="T19" fmla="*/ 192 h 192"/>
                <a:gd name="T20" fmla="*/ 615 w 1056"/>
                <a:gd name="T21" fmla="*/ 189 h 192"/>
                <a:gd name="T22" fmla="*/ 714 w 1056"/>
                <a:gd name="T23" fmla="*/ 183 h 192"/>
                <a:gd name="T24" fmla="*/ 768 w 1056"/>
                <a:gd name="T25" fmla="*/ 174 h 192"/>
                <a:gd name="T26" fmla="*/ 888 w 1056"/>
                <a:gd name="T27" fmla="*/ 147 h 192"/>
                <a:gd name="T28" fmla="*/ 975 w 1056"/>
                <a:gd name="T29" fmla="*/ 114 h 192"/>
                <a:gd name="T30" fmla="*/ 1002 w 1056"/>
                <a:gd name="T31" fmla="*/ 96 h 192"/>
                <a:gd name="T32" fmla="*/ 1044 w 1056"/>
                <a:gd name="T33" fmla="*/ 60 h 192"/>
                <a:gd name="T34" fmla="*/ 1056 w 1056"/>
                <a:gd name="T35" fmla="*/ 36 h 192"/>
                <a:gd name="T36" fmla="*/ 1056 w 1056"/>
                <a:gd name="T37" fmla="*/ 1 h 19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192"/>
                <a:gd name="T59" fmla="*/ 1056 w 1056"/>
                <a:gd name="T60" fmla="*/ 192 h 19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192">
                  <a:moveTo>
                    <a:pt x="0" y="0"/>
                  </a:moveTo>
                  <a:lnTo>
                    <a:pt x="0" y="36"/>
                  </a:lnTo>
                  <a:lnTo>
                    <a:pt x="12" y="60"/>
                  </a:lnTo>
                  <a:lnTo>
                    <a:pt x="36" y="90"/>
                  </a:lnTo>
                  <a:lnTo>
                    <a:pt x="51" y="96"/>
                  </a:lnTo>
                  <a:lnTo>
                    <a:pt x="99" y="123"/>
                  </a:lnTo>
                  <a:lnTo>
                    <a:pt x="174" y="150"/>
                  </a:lnTo>
                  <a:lnTo>
                    <a:pt x="312" y="177"/>
                  </a:lnTo>
                  <a:lnTo>
                    <a:pt x="408" y="186"/>
                  </a:lnTo>
                  <a:lnTo>
                    <a:pt x="513" y="192"/>
                  </a:lnTo>
                  <a:lnTo>
                    <a:pt x="615" y="189"/>
                  </a:lnTo>
                  <a:lnTo>
                    <a:pt x="714" y="183"/>
                  </a:lnTo>
                  <a:lnTo>
                    <a:pt x="768" y="174"/>
                  </a:lnTo>
                  <a:lnTo>
                    <a:pt x="888" y="147"/>
                  </a:lnTo>
                  <a:lnTo>
                    <a:pt x="975" y="114"/>
                  </a:lnTo>
                  <a:lnTo>
                    <a:pt x="1002" y="96"/>
                  </a:lnTo>
                  <a:lnTo>
                    <a:pt x="1044" y="60"/>
                  </a:lnTo>
                  <a:lnTo>
                    <a:pt x="1056" y="36"/>
                  </a:lnTo>
                  <a:lnTo>
                    <a:pt x="1056" y="1"/>
                  </a:lnTo>
                </a:path>
              </a:pathLst>
            </a:custGeom>
            <a:solidFill>
              <a:srgbClr val="00B0F0"/>
            </a:solidFill>
            <a:ln w="38100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Line 20"/>
          <p:cNvSpPr>
            <a:spLocks noChangeShapeType="1"/>
          </p:cNvSpPr>
          <p:nvPr/>
        </p:nvSpPr>
        <p:spPr bwMode="auto">
          <a:xfrm>
            <a:off x="698014" y="1805995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Line 21"/>
          <p:cNvSpPr>
            <a:spLocks noChangeShapeType="1"/>
          </p:cNvSpPr>
          <p:nvPr/>
        </p:nvSpPr>
        <p:spPr bwMode="auto">
          <a:xfrm>
            <a:off x="683569" y="4193606"/>
            <a:ext cx="2775822" cy="1392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未知"/>
          <p:cNvSpPr/>
          <p:nvPr/>
        </p:nvSpPr>
        <p:spPr bwMode="auto">
          <a:xfrm>
            <a:off x="1979713" y="1785873"/>
            <a:ext cx="84875" cy="70961"/>
          </a:xfrm>
          <a:custGeom>
            <a:avLst/>
            <a:gdLst>
              <a:gd name="T0" fmla="*/ 29051 w 60"/>
              <a:gd name="T1" fmla="*/ 9525 h 51"/>
              <a:gd name="T2" fmla="*/ 0 w 60"/>
              <a:gd name="T3" fmla="*/ 42863 h 51"/>
              <a:gd name="T4" fmla="*/ 9684 w 60"/>
              <a:gd name="T5" fmla="*/ 71438 h 51"/>
              <a:gd name="T6" fmla="*/ 38735 w 60"/>
              <a:gd name="T7" fmla="*/ 80963 h 51"/>
              <a:gd name="T8" fmla="*/ 96838 w 60"/>
              <a:gd name="T9" fmla="*/ 52388 h 51"/>
              <a:gd name="T10" fmla="*/ 82312 w 60"/>
              <a:gd name="T11" fmla="*/ 9525 h 51"/>
              <a:gd name="T12" fmla="*/ 53261 w 60"/>
              <a:gd name="T13" fmla="*/ 0 h 51"/>
              <a:gd name="T14" fmla="*/ 29051 w 60"/>
              <a:gd name="T15" fmla="*/ 9525 h 5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0"/>
              <a:gd name="T25" fmla="*/ 0 h 51"/>
              <a:gd name="T26" fmla="*/ 60 w 60"/>
              <a:gd name="T27" fmla="*/ 51 h 5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0" h="51">
                <a:moveTo>
                  <a:pt x="18" y="6"/>
                </a:moveTo>
                <a:cubicBezTo>
                  <a:pt x="6" y="10"/>
                  <a:pt x="4" y="15"/>
                  <a:pt x="0" y="27"/>
                </a:cubicBezTo>
                <a:cubicBezTo>
                  <a:pt x="2" y="33"/>
                  <a:pt x="4" y="39"/>
                  <a:pt x="6" y="45"/>
                </a:cubicBezTo>
                <a:cubicBezTo>
                  <a:pt x="8" y="51"/>
                  <a:pt x="24" y="51"/>
                  <a:pt x="24" y="51"/>
                </a:cubicBezTo>
                <a:cubicBezTo>
                  <a:pt x="43" y="49"/>
                  <a:pt x="54" y="51"/>
                  <a:pt x="60" y="33"/>
                </a:cubicBezTo>
                <a:cubicBezTo>
                  <a:pt x="59" y="27"/>
                  <a:pt x="59" y="11"/>
                  <a:pt x="51" y="6"/>
                </a:cubicBezTo>
                <a:cubicBezTo>
                  <a:pt x="46" y="3"/>
                  <a:pt x="33" y="0"/>
                  <a:pt x="33" y="0"/>
                </a:cubicBezTo>
                <a:cubicBezTo>
                  <a:pt x="22" y="4"/>
                  <a:pt x="27" y="2"/>
                  <a:pt x="18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未知"/>
          <p:cNvSpPr/>
          <p:nvPr/>
        </p:nvSpPr>
        <p:spPr bwMode="auto">
          <a:xfrm>
            <a:off x="1964700" y="4157963"/>
            <a:ext cx="96005" cy="75135"/>
          </a:xfrm>
          <a:custGeom>
            <a:avLst/>
            <a:gdLst>
              <a:gd name="T0" fmla="*/ 22552 w 68"/>
              <a:gd name="T1" fmla="*/ 9525 h 54"/>
              <a:gd name="T2" fmla="*/ 17719 w 68"/>
              <a:gd name="T3" fmla="*/ 66675 h 54"/>
              <a:gd name="T4" fmla="*/ 46714 w 68"/>
              <a:gd name="T5" fmla="*/ 85725 h 54"/>
              <a:gd name="T6" fmla="*/ 90207 w 68"/>
              <a:gd name="T7" fmla="*/ 19050 h 54"/>
              <a:gd name="T8" fmla="*/ 46714 w 68"/>
              <a:gd name="T9" fmla="*/ 0 h 54"/>
              <a:gd name="T10" fmla="*/ 22552 w 68"/>
              <a:gd name="T11" fmla="*/ 9525 h 5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8"/>
              <a:gd name="T19" fmla="*/ 0 h 54"/>
              <a:gd name="T20" fmla="*/ 68 w 68"/>
              <a:gd name="T21" fmla="*/ 54 h 5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8" h="54">
                <a:moveTo>
                  <a:pt x="14" y="6"/>
                </a:moveTo>
                <a:cubicBezTo>
                  <a:pt x="6" y="18"/>
                  <a:pt x="0" y="22"/>
                  <a:pt x="11" y="42"/>
                </a:cubicBezTo>
                <a:cubicBezTo>
                  <a:pt x="14" y="48"/>
                  <a:pt x="29" y="54"/>
                  <a:pt x="29" y="54"/>
                </a:cubicBezTo>
                <a:cubicBezTo>
                  <a:pt x="58" y="50"/>
                  <a:pt x="68" y="50"/>
                  <a:pt x="56" y="12"/>
                </a:cubicBezTo>
                <a:cubicBezTo>
                  <a:pt x="53" y="3"/>
                  <a:pt x="29" y="0"/>
                  <a:pt x="29" y="0"/>
                </a:cubicBezTo>
                <a:cubicBezTo>
                  <a:pt x="18" y="4"/>
                  <a:pt x="23" y="2"/>
                  <a:pt x="14" y="6"/>
                </a:cubicBez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32"/>
          <p:cNvSpPr txBox="1">
            <a:spLocks noChangeArrowheads="1"/>
          </p:cNvSpPr>
          <p:nvPr/>
        </p:nvSpPr>
        <p:spPr bwMode="auto">
          <a:xfrm>
            <a:off x="1649207" y="4157963"/>
            <a:ext cx="406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sz="20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1656204" y="1823602"/>
            <a:ext cx="4062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i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endParaRPr lang="en-US" sz="2000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Line 24"/>
          <p:cNvSpPr>
            <a:spLocks noChangeShapeType="1"/>
          </p:cNvSpPr>
          <p:nvPr/>
        </p:nvSpPr>
        <p:spPr bwMode="auto">
          <a:xfrm>
            <a:off x="2023040" y="1822469"/>
            <a:ext cx="0" cy="2372529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8" name="Group 27"/>
          <p:cNvGrpSpPr/>
          <p:nvPr/>
        </p:nvGrpSpPr>
        <p:grpSpPr bwMode="auto">
          <a:xfrm>
            <a:off x="3526655" y="1784826"/>
            <a:ext cx="541250" cy="2468846"/>
            <a:chOff x="21" y="48"/>
            <a:chExt cx="384" cy="2304"/>
          </a:xfrm>
        </p:grpSpPr>
        <p:sp>
          <p:nvSpPr>
            <p:cNvPr id="59" name="Text Box 29"/>
            <p:cNvSpPr txBox="1">
              <a:spLocks noChangeArrowheads="1"/>
            </p:cNvSpPr>
            <p:nvPr/>
          </p:nvSpPr>
          <p:spPr bwMode="auto">
            <a:xfrm>
              <a:off x="21" y="939"/>
              <a:ext cx="384" cy="25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endPara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Line 30"/>
            <p:cNvSpPr>
              <a:spLocks noChangeShapeType="1"/>
            </p:cNvSpPr>
            <p:nvPr/>
          </p:nvSpPr>
          <p:spPr bwMode="auto">
            <a:xfrm flipV="1">
              <a:off x="192" y="48"/>
              <a:ext cx="0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Line 31"/>
            <p:cNvSpPr>
              <a:spLocks noChangeShapeType="1"/>
            </p:cNvSpPr>
            <p:nvPr/>
          </p:nvSpPr>
          <p:spPr bwMode="auto">
            <a:xfrm>
              <a:off x="192" y="1296"/>
              <a:ext cx="0" cy="10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2" name="Group 24"/>
          <p:cNvGrpSpPr/>
          <p:nvPr/>
        </p:nvGrpSpPr>
        <p:grpSpPr bwMode="auto">
          <a:xfrm>
            <a:off x="3347864" y="1785150"/>
            <a:ext cx="744393" cy="2448827"/>
            <a:chOff x="62" y="244"/>
            <a:chExt cx="528" cy="1769"/>
          </a:xfrm>
        </p:grpSpPr>
        <p:sp>
          <p:nvSpPr>
            <p:cNvPr id="63" name="Line 26"/>
            <p:cNvSpPr>
              <a:spLocks noChangeShapeType="1"/>
            </p:cNvSpPr>
            <p:nvPr/>
          </p:nvSpPr>
          <p:spPr bwMode="auto">
            <a:xfrm>
              <a:off x="100" y="244"/>
              <a:ext cx="4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Line 27"/>
            <p:cNvSpPr>
              <a:spLocks noChangeShapeType="1"/>
            </p:cNvSpPr>
            <p:nvPr/>
          </p:nvSpPr>
          <p:spPr bwMode="auto">
            <a:xfrm>
              <a:off x="62" y="2013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 bwMode="auto">
          <a:xfrm>
            <a:off x="3183450" y="570601"/>
            <a:ext cx="3588645" cy="777013"/>
            <a:chOff x="4281902" y="4190249"/>
            <a:chExt cx="4557906" cy="843781"/>
          </a:xfrm>
        </p:grpSpPr>
        <p:sp>
          <p:nvSpPr>
            <p:cNvPr id="66" name="流程图: 终止 65"/>
            <p:cNvSpPr/>
            <p:nvPr/>
          </p:nvSpPr>
          <p:spPr bwMode="auto">
            <a:xfrm>
              <a:off x="4281902" y="4190249"/>
              <a:ext cx="4557906" cy="84378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ts val="2400"/>
                </a:lnSpc>
                <a:defRPr/>
              </a:pPr>
              <a:endParaRPr lang="zh-CN" altLang="en-US" sz="2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文本框 4"/>
            <p:cNvSpPr txBox="1">
              <a:spLocks noChangeArrowheads="1"/>
            </p:cNvSpPr>
            <p:nvPr/>
          </p:nvSpPr>
          <p:spPr bwMode="auto">
            <a:xfrm>
              <a:off x="4558767" y="4249708"/>
              <a:ext cx="4281041" cy="7687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圆柱的两个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底面圆心之间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的距离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Line 34"/>
          <p:cNvSpPr>
            <a:spLocks noChangeShapeType="1"/>
          </p:cNvSpPr>
          <p:nvPr/>
        </p:nvSpPr>
        <p:spPr bwMode="auto">
          <a:xfrm>
            <a:off x="1254624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Line 34"/>
          <p:cNvSpPr>
            <a:spLocks noChangeShapeType="1"/>
          </p:cNvSpPr>
          <p:nvPr/>
        </p:nvSpPr>
        <p:spPr bwMode="auto">
          <a:xfrm>
            <a:off x="1754690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>
            <a:off x="2540508" y="1805995"/>
            <a:ext cx="0" cy="2389003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Line 34"/>
          <p:cNvSpPr>
            <a:spLocks noChangeShapeType="1"/>
          </p:cNvSpPr>
          <p:nvPr/>
        </p:nvSpPr>
        <p:spPr bwMode="auto">
          <a:xfrm>
            <a:off x="3183450" y="1830058"/>
            <a:ext cx="0" cy="2340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Line 34"/>
          <p:cNvSpPr>
            <a:spLocks noChangeShapeType="1"/>
          </p:cNvSpPr>
          <p:nvPr/>
        </p:nvSpPr>
        <p:spPr bwMode="auto">
          <a:xfrm>
            <a:off x="3347865" y="2061804"/>
            <a:ext cx="0" cy="2312343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3" name="Line 34"/>
          <p:cNvSpPr>
            <a:spLocks noChangeShapeType="1"/>
          </p:cNvSpPr>
          <p:nvPr/>
        </p:nvSpPr>
        <p:spPr bwMode="auto">
          <a:xfrm>
            <a:off x="924693" y="2141812"/>
            <a:ext cx="0" cy="2307502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Line 34"/>
          <p:cNvSpPr>
            <a:spLocks noChangeShapeType="1"/>
          </p:cNvSpPr>
          <p:nvPr/>
        </p:nvSpPr>
        <p:spPr bwMode="auto">
          <a:xfrm>
            <a:off x="2210577" y="2361082"/>
            <a:ext cx="0" cy="2304064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Line 34"/>
          <p:cNvSpPr>
            <a:spLocks noChangeShapeType="1"/>
          </p:cNvSpPr>
          <p:nvPr/>
        </p:nvSpPr>
        <p:spPr bwMode="auto">
          <a:xfrm>
            <a:off x="2937459" y="2215690"/>
            <a:ext cx="0" cy="2376000"/>
          </a:xfrm>
          <a:prstGeom prst="line">
            <a:avLst/>
          </a:prstGeom>
          <a:noFill/>
          <a:ln w="38100">
            <a:solidFill>
              <a:srgbClr val="0099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8" name="组合 77"/>
          <p:cNvGrpSpPr/>
          <p:nvPr/>
        </p:nvGrpSpPr>
        <p:grpSpPr>
          <a:xfrm>
            <a:off x="5450515" y="1617417"/>
            <a:ext cx="2691025" cy="1040214"/>
            <a:chOff x="3150923" y="3425945"/>
            <a:chExt cx="5572164" cy="1627864"/>
          </a:xfrm>
        </p:grpSpPr>
        <p:sp>
          <p:nvSpPr>
            <p:cNvPr id="81" name="圆角矩形 80"/>
            <p:cNvSpPr/>
            <p:nvPr/>
          </p:nvSpPr>
          <p:spPr bwMode="auto">
            <a:xfrm>
              <a:off x="3150923" y="3468258"/>
              <a:ext cx="5572164" cy="1585551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Text Box 5"/>
            <p:cNvSpPr txBox="1">
              <a:spLocks noChangeArrowheads="1"/>
            </p:cNvSpPr>
            <p:nvPr/>
          </p:nvSpPr>
          <p:spPr bwMode="auto">
            <a:xfrm>
              <a:off x="3279964" y="3425945"/>
              <a:ext cx="5214975" cy="1589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动手量一量圆柱的高，你有什么发现？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 bwMode="auto">
          <a:xfrm>
            <a:off x="5161101" y="3032961"/>
            <a:ext cx="3221989" cy="1200329"/>
            <a:chOff x="4585260" y="4026394"/>
            <a:chExt cx="3337309" cy="1073010"/>
          </a:xfrm>
        </p:grpSpPr>
        <p:sp>
          <p:nvSpPr>
            <p:cNvPr id="84" name="流程图: 终止 83"/>
            <p:cNvSpPr/>
            <p:nvPr/>
          </p:nvSpPr>
          <p:spPr bwMode="auto">
            <a:xfrm>
              <a:off x="4585260" y="4131769"/>
              <a:ext cx="3337309" cy="902261"/>
            </a:xfrm>
            <a:prstGeom prst="flowChartTerminator">
              <a:avLst/>
            </a:prstGeom>
            <a:noFill/>
            <a:ln w="25400" cap="flat" cmpd="sng" algn="ctr">
              <a:solidFill>
                <a:srgbClr val="FFC000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hangingPunct="1">
                <a:lnSpc>
                  <a:spcPct val="120000"/>
                </a:lnSpc>
                <a:defRPr/>
              </a:pPr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文本框 4"/>
            <p:cNvSpPr txBox="1">
              <a:spLocks noChangeArrowheads="1"/>
            </p:cNvSpPr>
            <p:nvPr/>
          </p:nvSpPr>
          <p:spPr bwMode="auto">
            <a:xfrm>
              <a:off x="4795512" y="4026394"/>
              <a:ext cx="3090165" cy="10730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圆柱两底面有无数条高，并且都相等。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60494E-6 L 0.02639 -0.07531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" y="-37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510834" y="201584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想一想：圆柱是怎么形成的？与大家交流。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185048"/>
</p:tagLst>
</file>

<file path=ppt/tags/tag2.xml><?xml version="1.0" encoding="utf-8"?>
<p:tagLst xmlns:p="http://schemas.openxmlformats.org/presentationml/2006/main">
  <p:tag name="MH" val="20180703203342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80703203342"/>
  <p:tag name="MH_LIBRARY" val="GRAPHIC"/>
  <p:tag name="MH_TYPE" val="SubTitle"/>
  <p:tag name="MH_ORDER" val="3"/>
</p:tagLst>
</file>

<file path=ppt/tags/tag4.xml><?xml version="1.0" encoding="utf-8"?>
<p:tagLst xmlns:p="http://schemas.openxmlformats.org/presentationml/2006/main">
  <p:tag name="MH" val="20180703203342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80703203342"/>
  <p:tag name="MH_LIBRARY" val="GRAPHIC"/>
  <p:tag name="MH_TYPE" val="SubTitle"/>
  <p:tag name="MH_ORDER" val="2"/>
</p:tagLst>
</file>

<file path=ppt/tags/tag6.xml><?xml version="1.0" encoding="utf-8"?>
<p:tagLst xmlns:p="http://schemas.openxmlformats.org/presentationml/2006/main">
  <p:tag name="MH" val="20180703203342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MH" val="20180703203342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1311</Words>
  <Application>WPS 演示</Application>
  <PresentationFormat>全屏显示(16:9)</PresentationFormat>
  <Paragraphs>295</Paragraphs>
  <Slides>24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Calibri</vt:lpstr>
      <vt:lpstr>华文新魏</vt:lpstr>
      <vt:lpstr>Times New Roman</vt:lpstr>
      <vt:lpstr>微软雅黑</vt:lpstr>
      <vt:lpstr>Arial Unicode MS</vt:lpstr>
      <vt:lpstr>Calibri</vt:lpstr>
      <vt:lpstr>Cambria Math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103</cp:revision>
  <dcterms:created xsi:type="dcterms:W3CDTF">2018-09-11T05:46:00Z</dcterms:created>
  <dcterms:modified xsi:type="dcterms:W3CDTF">2023-10-10T01:42:10Z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5E714A647B874AEF971F78312FC0BD3A_12</vt:lpwstr>
  </property>
  <property fmtid="{D5CDD505-2E9C-101B-9397-08002B2CF9AE}" pid="3" name="KSOProductBuildVer">
    <vt:lpwstr>2052-12.1.0.15398</vt:lpwstr>
  </property>
</Properties>
</file>