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95" r:id="rId13"/>
    <p:sldId id="287" r:id="rId14"/>
    <p:sldId id="288" r:id="rId15"/>
    <p:sldId id="292" r:id="rId16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11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5C9D9-DC0A-4C1D-BFC9-29A22DBED1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6E6038-59D6-410C-9B20-06AEC9C861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7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7.png"/><Relationship Id="rId8" Type="http://schemas.openxmlformats.org/officeDocument/2006/relationships/image" Target="../media/image46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7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8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2011219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练习十四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8203"/>
          <p:cNvSpPr txBox="1">
            <a:spLocks noChangeArrowheads="1"/>
          </p:cNvSpPr>
          <p:nvPr/>
        </p:nvSpPr>
        <p:spPr bwMode="auto">
          <a:xfrm>
            <a:off x="719028" y="483518"/>
            <a:ext cx="8102854" cy="11137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一箱苹果有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多个，如果把这箱苹果每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个装一盒，还剩余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个；如果每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个装一盒，也剩余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个。这箱苹果有多少个？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8203"/>
          <p:cNvSpPr txBox="1">
            <a:spLocks noChangeArrowheads="1"/>
          </p:cNvSpPr>
          <p:nvPr/>
        </p:nvSpPr>
        <p:spPr bwMode="auto">
          <a:xfrm>
            <a:off x="2013131" y="2715766"/>
            <a:ext cx="4935133" cy="4489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8=2×2×2      10=2×5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8203"/>
          <p:cNvSpPr txBox="1">
            <a:spLocks noChangeArrowheads="1"/>
          </p:cNvSpPr>
          <p:nvPr/>
        </p:nvSpPr>
        <p:spPr bwMode="auto">
          <a:xfrm>
            <a:off x="1835696" y="3147814"/>
            <a:ext cx="5488018" cy="4489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的最小公倍数是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2×2×2×5=40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8203"/>
          <p:cNvSpPr txBox="1">
            <a:spLocks noChangeArrowheads="1"/>
          </p:cNvSpPr>
          <p:nvPr/>
        </p:nvSpPr>
        <p:spPr bwMode="auto">
          <a:xfrm>
            <a:off x="2001826" y="4086363"/>
            <a:ext cx="4874430" cy="4489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答：这箱苹果有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0651" y="3610639"/>
            <a:ext cx="51532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40+6=46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51720" y="1059582"/>
            <a:ext cx="5302484" cy="1559058"/>
            <a:chOff x="2077828" y="1329179"/>
            <a:chExt cx="5302484" cy="1559058"/>
          </a:xfrm>
        </p:grpSpPr>
        <p:grpSp>
          <p:nvGrpSpPr>
            <p:cNvPr id="30" name="组合 29"/>
            <p:cNvGrpSpPr/>
            <p:nvPr/>
          </p:nvGrpSpPr>
          <p:grpSpPr>
            <a:xfrm>
              <a:off x="2123728" y="1329179"/>
              <a:ext cx="5112568" cy="1559058"/>
              <a:chOff x="-1553884" y="782519"/>
              <a:chExt cx="5112568" cy="1559058"/>
            </a:xfrm>
            <a:scene3d>
              <a:camera prst="orthographicFront"/>
              <a:lightRig rig="threePt" dir="t">
                <a:rot lat="0" lon="0" rev="7500000"/>
              </a:lightRig>
            </a:scene3d>
          </p:grpSpPr>
          <p:sp>
            <p:nvSpPr>
              <p:cNvPr id="31" name="圆角矩形 30"/>
              <p:cNvSpPr/>
              <p:nvPr/>
            </p:nvSpPr>
            <p:spPr>
              <a:xfrm>
                <a:off x="-1553884" y="1419449"/>
                <a:ext cx="5112568" cy="922128"/>
              </a:xfrm>
              <a:prstGeom prst="roundRect">
                <a:avLst>
                  <a:gd name="adj" fmla="val 1000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6985" cap="flat" cmpd="sng" algn="ctr">
                <a:solidFill>
                  <a:srgbClr val="D16349"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/>
              <a:sp3d z="-152400" extrusionH="63500" prstMaterial="dkEdge">
                <a:bevelT w="124450" h="16350" prst="relaxedInset"/>
                <a:contourClr>
                  <a:sysClr val="window" lastClr="FFFFFF"/>
                </a:contourClr>
              </a:sp3d>
            </p:spPr>
            <p:style>
              <a:lnRef idx="1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2" name="圆角矩形 4"/>
              <p:cNvSpPr/>
              <p:nvPr/>
            </p:nvSpPr>
            <p:spPr>
              <a:xfrm>
                <a:off x="194028" y="782519"/>
                <a:ext cx="1663790" cy="1055113"/>
              </a:xfrm>
              <a:prstGeom prst="rect">
                <a:avLst/>
              </a:prstGeom>
              <a:sp3d z="-1524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3825" tIns="123825" rIns="123825" bIns="123825" numCol="1" spcCol="1270" anchor="t" anchorCtr="0">
                <a:noAutofit/>
              </a:bodyPr>
              <a:lstStyle/>
              <a:p>
                <a:pPr marL="228600" lvl="1" indent="-228600" algn="l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"/>
                </a:pPr>
                <a:endParaRPr lang="en-US" sz="2100" kern="1200" dirty="0">
                  <a:solidFill>
                    <a:sysClr val="windowText" lastClr="000000">
                      <a:hueOff val="0"/>
                      <a:satOff val="0"/>
                      <a:lumOff val="0"/>
                      <a:alphaOff val="0"/>
                    </a:sysClr>
                  </a:solidFill>
                  <a:latin typeface="Georgia" panose="02040502050405020303"/>
                  <a:ea typeface="+mn-ea"/>
                  <a:cs typeface="+mn-cs"/>
                </a:endParaRPr>
              </a:p>
            </p:txBody>
          </p:sp>
        </p:grpSp>
        <p:sp>
          <p:nvSpPr>
            <p:cNvPr id="24" name="文本框 8203"/>
            <p:cNvSpPr txBox="1">
              <a:spLocks noChangeArrowheads="1"/>
            </p:cNvSpPr>
            <p:nvPr/>
          </p:nvSpPr>
          <p:spPr bwMode="auto">
            <a:xfrm>
              <a:off x="2077828" y="2041414"/>
              <a:ext cx="5302484" cy="7694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ts val="1200"/>
                </a:spcBef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这箱苹果的个数减去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的差正好是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的公倍数，且这箱苹果的个数要大于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且小于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8" grpId="0"/>
      <p:bldP spid="2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8203"/>
          <p:cNvSpPr txBox="1">
            <a:spLocks noChangeArrowheads="1"/>
          </p:cNvSpPr>
          <p:nvPr/>
        </p:nvSpPr>
        <p:spPr bwMode="auto">
          <a:xfrm>
            <a:off x="719028" y="483518"/>
            <a:ext cx="8102854" cy="2399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娲皇宫是神话传说中女娲氏“炼石补天，抟土造人”的地方，每年农历三月初一至三月十八，为女娲诞辰，女娲祭典之日，全国各地的人都会来娲皇宫朝拜女娲。娲皇宫景区为了方便游客，打算在三个重要地点增设了不同数量的垃圾箱，如果垃圾箱数量恰好是三个连续的自然数，且它们的积是210，你知道增设垃圾箱的数量是多少吗？</a:t>
            </a:r>
            <a:endParaRPr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8203"/>
          <p:cNvSpPr txBox="1">
            <a:spLocks noChangeArrowheads="1"/>
          </p:cNvSpPr>
          <p:nvPr/>
        </p:nvSpPr>
        <p:spPr bwMode="auto">
          <a:xfrm>
            <a:off x="848995" y="2819400"/>
            <a:ext cx="2519045" cy="4972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210=2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endParaRPr lang="en-US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9" name="文本框 8203"/>
          <p:cNvSpPr txBox="1">
            <a:spLocks noChangeArrowheads="1"/>
          </p:cNvSpPr>
          <p:nvPr/>
        </p:nvSpPr>
        <p:spPr bwMode="auto">
          <a:xfrm>
            <a:off x="746760" y="3780790"/>
            <a:ext cx="3357245" cy="902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增设垃圾箱的数量分别为5个、6个和7个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8994" y="3337560"/>
            <a:ext cx="3146941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2×3+5+7=18（个）</a:t>
            </a:r>
            <a:endParaRPr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857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340" y="3044825"/>
            <a:ext cx="2028825" cy="14973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6296" y="2756460"/>
            <a:ext cx="1400810" cy="198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8203"/>
          <p:cNvSpPr txBox="1">
            <a:spLocks noChangeArrowheads="1"/>
          </p:cNvSpPr>
          <p:nvPr/>
        </p:nvSpPr>
        <p:spPr bwMode="auto">
          <a:xfrm>
            <a:off x="1112509" y="542408"/>
            <a:ext cx="8356035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   ,    ,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的大小，你能发现什么？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15"/>
              <p:cNvSpPr txBox="1">
                <a:spLocks noChangeArrowheads="1"/>
              </p:cNvSpPr>
              <p:nvPr/>
            </p:nvSpPr>
            <p:spPr bwMode="auto">
              <a:xfrm>
                <a:off x="3702938" y="625243"/>
                <a:ext cx="492671" cy="77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2938" y="625243"/>
                <a:ext cx="492671" cy="770660"/>
              </a:xfrm>
              <a:prstGeom prst="rect">
                <a:avLst/>
              </a:prstGeom>
              <a:blipFill rotWithShape="1">
                <a:blip r:embed="rId1"/>
                <a:stretch>
                  <a:fillRect l="-51" t="-52" r="33" b="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15"/>
              <p:cNvSpPr txBox="1">
                <a:spLocks noChangeArrowheads="1"/>
              </p:cNvSpPr>
              <p:nvPr/>
            </p:nvSpPr>
            <p:spPr bwMode="auto">
              <a:xfrm>
                <a:off x="3054866" y="635246"/>
                <a:ext cx="492671" cy="770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4866" y="635246"/>
                <a:ext cx="492671" cy="770724"/>
              </a:xfrm>
              <a:prstGeom prst="rect">
                <a:avLst/>
              </a:prstGeom>
              <a:blipFill rotWithShape="1">
                <a:blip r:embed="rId2"/>
                <a:stretch>
                  <a:fillRect l="-105" t="-32" r="87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5"/>
              <p:cNvSpPr txBox="1">
                <a:spLocks noChangeArrowheads="1"/>
              </p:cNvSpPr>
              <p:nvPr/>
            </p:nvSpPr>
            <p:spPr bwMode="auto">
              <a:xfrm>
                <a:off x="2372945" y="635246"/>
                <a:ext cx="492671" cy="770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72945" y="635246"/>
                <a:ext cx="492671" cy="770724"/>
              </a:xfrm>
              <a:prstGeom prst="rect">
                <a:avLst/>
              </a:prstGeom>
              <a:blipFill rotWithShape="1">
                <a:blip r:embed="rId3"/>
                <a:stretch>
                  <a:fillRect l="-119" t="-32" r="101" b="1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15"/>
              <p:cNvSpPr txBox="1">
                <a:spLocks noChangeArrowheads="1"/>
              </p:cNvSpPr>
              <p:nvPr/>
            </p:nvSpPr>
            <p:spPr bwMode="auto">
              <a:xfrm>
                <a:off x="1758722" y="635246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58722" y="635246"/>
                <a:ext cx="492671" cy="769570"/>
              </a:xfrm>
              <a:prstGeom prst="rect">
                <a:avLst/>
              </a:prstGeom>
              <a:blipFill rotWithShape="1">
                <a:blip r:embed="rId4"/>
                <a:stretch>
                  <a:fillRect l="-83" t="-32" r="65" b="2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00490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" name="组合 36"/>
          <p:cNvGrpSpPr/>
          <p:nvPr/>
        </p:nvGrpSpPr>
        <p:grpSpPr>
          <a:xfrm>
            <a:off x="4572000" y="1800490"/>
            <a:ext cx="2030681" cy="653812"/>
            <a:chOff x="3230096" y="3306063"/>
            <a:chExt cx="2812351" cy="122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>
              <a:off x="3230096" y="3306063"/>
              <a:ext cx="2785058" cy="1227401"/>
            </a:xfrm>
            <a:prstGeom prst="cloudCallout">
              <a:avLst>
                <a:gd name="adj1" fmla="val 74468"/>
                <a:gd name="adj2" fmla="val 15369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329822" y="3343879"/>
              <a:ext cx="2712625" cy="1097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可以画图比较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个数的大小。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76375" y="1764629"/>
            <a:ext cx="503238" cy="935856"/>
            <a:chOff x="1476375" y="2067694"/>
            <a:chExt cx="503238" cy="935856"/>
          </a:xfrm>
        </p:grpSpPr>
        <p:sp>
          <p:nvSpPr>
            <p:cNvPr id="20" name="矩形 19"/>
            <p:cNvSpPr/>
            <p:nvPr/>
          </p:nvSpPr>
          <p:spPr>
            <a:xfrm>
              <a:off x="1476375" y="2067694"/>
              <a:ext cx="503238" cy="9358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76375" y="2491627"/>
              <a:ext cx="503238" cy="503237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265043" y="1764629"/>
            <a:ext cx="505939" cy="935856"/>
            <a:chOff x="2265043" y="2067694"/>
            <a:chExt cx="505939" cy="935856"/>
          </a:xfrm>
        </p:grpSpPr>
        <p:sp>
          <p:nvSpPr>
            <p:cNvPr id="45" name="矩形 44"/>
            <p:cNvSpPr/>
            <p:nvPr/>
          </p:nvSpPr>
          <p:spPr>
            <a:xfrm>
              <a:off x="2267744" y="2067694"/>
              <a:ext cx="503238" cy="9358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2265043" y="2362661"/>
              <a:ext cx="503238" cy="632203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71655" y="1764629"/>
            <a:ext cx="505939" cy="935856"/>
            <a:chOff x="2971655" y="2067694"/>
            <a:chExt cx="505939" cy="935856"/>
          </a:xfrm>
        </p:grpSpPr>
        <p:sp>
          <p:nvSpPr>
            <p:cNvPr id="46" name="矩形 45"/>
            <p:cNvSpPr/>
            <p:nvPr/>
          </p:nvSpPr>
          <p:spPr>
            <a:xfrm>
              <a:off x="2974356" y="2067694"/>
              <a:ext cx="503238" cy="9358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971655" y="2285614"/>
              <a:ext cx="503238" cy="709250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60323" y="1755943"/>
            <a:ext cx="505939" cy="935856"/>
            <a:chOff x="3760323" y="2059008"/>
            <a:chExt cx="505939" cy="935856"/>
          </a:xfrm>
        </p:grpSpPr>
        <p:sp>
          <p:nvSpPr>
            <p:cNvPr id="47" name="矩形 46"/>
            <p:cNvSpPr/>
            <p:nvPr/>
          </p:nvSpPr>
          <p:spPr>
            <a:xfrm>
              <a:off x="3763024" y="2059008"/>
              <a:ext cx="503238" cy="93585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760323" y="2211388"/>
              <a:ext cx="503238" cy="783476"/>
            </a:xfrm>
            <a:prstGeom prst="rect">
              <a:avLst/>
            </a:prstGeom>
            <a:solidFill>
              <a:srgbClr val="FF66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15"/>
              <p:cNvSpPr txBox="1">
                <a:spLocks noChangeArrowheads="1"/>
              </p:cNvSpPr>
              <p:nvPr/>
            </p:nvSpPr>
            <p:spPr bwMode="auto">
              <a:xfrm>
                <a:off x="1522687" y="2668811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2687" y="2668811"/>
                <a:ext cx="492671" cy="769570"/>
              </a:xfrm>
              <a:prstGeom prst="rect">
                <a:avLst/>
              </a:prstGeom>
              <a:blipFill rotWithShape="1">
                <a:blip r:embed="rId4"/>
                <a:stretch>
                  <a:fillRect l="-120" t="-70" r="102" b="6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TextBox 15"/>
              <p:cNvSpPr txBox="1">
                <a:spLocks noChangeArrowheads="1"/>
              </p:cNvSpPr>
              <p:nvPr/>
            </p:nvSpPr>
            <p:spPr bwMode="auto">
              <a:xfrm>
                <a:off x="2278696" y="2660156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8696" y="2660156"/>
                <a:ext cx="492671" cy="769570"/>
              </a:xfrm>
              <a:prstGeom prst="rect">
                <a:avLst/>
              </a:prstGeom>
              <a:blipFill rotWithShape="1">
                <a:blip r:embed="rId3"/>
                <a:stretch>
                  <a:fillRect l="-64" t="-18" r="46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15"/>
              <p:cNvSpPr txBox="1">
                <a:spLocks noChangeArrowheads="1"/>
              </p:cNvSpPr>
              <p:nvPr/>
            </p:nvSpPr>
            <p:spPr bwMode="auto">
              <a:xfrm>
                <a:off x="2968569" y="2644886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8569" y="2644886"/>
                <a:ext cx="492671" cy="769570"/>
              </a:xfrm>
              <a:prstGeom prst="rect">
                <a:avLst/>
              </a:prstGeom>
              <a:blipFill rotWithShape="1">
                <a:blip r:embed="rId2"/>
                <a:stretch>
                  <a:fillRect l="-118" t="-14" r="99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4" name="TextBox 15"/>
              <p:cNvSpPr txBox="1">
                <a:spLocks noChangeArrowheads="1"/>
              </p:cNvSpPr>
              <p:nvPr/>
            </p:nvSpPr>
            <p:spPr bwMode="auto">
              <a:xfrm>
                <a:off x="3765606" y="2644885"/>
                <a:ext cx="492671" cy="77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65606" y="2644885"/>
                <a:ext cx="492671" cy="770660"/>
              </a:xfrm>
              <a:prstGeom prst="rect">
                <a:avLst/>
              </a:prstGeom>
              <a:blipFill rotWithShape="1">
                <a:blip r:embed="rId1"/>
                <a:stretch>
                  <a:fillRect l="-11" t="-14" r="122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15"/>
              <p:cNvSpPr txBox="1">
                <a:spLocks noChangeArrowheads="1"/>
              </p:cNvSpPr>
              <p:nvPr/>
            </p:nvSpPr>
            <p:spPr bwMode="auto">
              <a:xfrm>
                <a:off x="1522687" y="3429734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22687" y="3429734"/>
                <a:ext cx="492671" cy="769570"/>
              </a:xfrm>
              <a:prstGeom prst="rect">
                <a:avLst/>
              </a:prstGeom>
              <a:blipFill rotWithShape="1">
                <a:blip r:embed="rId6"/>
                <a:stretch>
                  <a:fillRect l="-120" t="-13" r="102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15"/>
              <p:cNvSpPr txBox="1">
                <a:spLocks noChangeArrowheads="1"/>
              </p:cNvSpPr>
              <p:nvPr/>
            </p:nvSpPr>
            <p:spPr bwMode="auto">
              <a:xfrm>
                <a:off x="2278696" y="3421079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78696" y="3421079"/>
                <a:ext cx="492671" cy="769570"/>
              </a:xfrm>
              <a:prstGeom prst="rect">
                <a:avLst/>
              </a:prstGeom>
              <a:blipFill rotWithShape="1">
                <a:blip r:embed="rId7"/>
                <a:stretch>
                  <a:fillRect l="-64" t="-43" r="46" b="3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15"/>
              <p:cNvSpPr txBox="1">
                <a:spLocks noChangeArrowheads="1"/>
              </p:cNvSpPr>
              <p:nvPr/>
            </p:nvSpPr>
            <p:spPr bwMode="auto">
              <a:xfrm>
                <a:off x="2968569" y="3405809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8569" y="3405809"/>
                <a:ext cx="492671" cy="769570"/>
              </a:xfrm>
              <a:prstGeom prst="rect">
                <a:avLst/>
              </a:prstGeom>
              <a:blipFill rotWithShape="1">
                <a:blip r:embed="rId8"/>
                <a:stretch>
                  <a:fillRect l="-118" t="-40" r="99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8" name="TextBox 15"/>
              <p:cNvSpPr txBox="1">
                <a:spLocks noChangeArrowheads="1"/>
              </p:cNvSpPr>
              <p:nvPr/>
            </p:nvSpPr>
            <p:spPr bwMode="auto">
              <a:xfrm>
                <a:off x="3765606" y="3405808"/>
                <a:ext cx="492671" cy="77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8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65606" y="3405808"/>
                <a:ext cx="492671" cy="770660"/>
              </a:xfrm>
              <a:prstGeom prst="rect">
                <a:avLst/>
              </a:prstGeom>
              <a:blipFill rotWithShape="1">
                <a:blip r:embed="rId9"/>
                <a:stretch>
                  <a:fillRect l="-11" t="-39" r="122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文本框 21"/>
          <p:cNvSpPr txBox="1"/>
          <p:nvPr/>
        </p:nvSpPr>
        <p:spPr>
          <a:xfrm>
            <a:off x="1927786" y="3621263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619281" y="3619584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338104" y="3633175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19429" y="3267863"/>
            <a:ext cx="2724448" cy="1104087"/>
            <a:chOff x="4719429" y="3003550"/>
            <a:chExt cx="2724448" cy="1104087"/>
          </a:xfrm>
        </p:grpSpPr>
        <p:sp>
          <p:nvSpPr>
            <p:cNvPr id="63" name="AutoShape 4"/>
            <p:cNvSpPr>
              <a:spLocks noChangeArrowheads="1"/>
            </p:cNvSpPr>
            <p:nvPr/>
          </p:nvSpPr>
          <p:spPr bwMode="gray">
            <a:xfrm>
              <a:off x="4719429" y="3003550"/>
              <a:ext cx="2724448" cy="11040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40505"/>
                </a:gs>
                <a:gs pos="100000">
                  <a:srgbClr val="C40505">
                    <a:gamma/>
                    <a:shade val="72941"/>
                    <a:invGamma/>
                  </a:srgb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885779" y="3041676"/>
              <a:ext cx="25422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当分子比分母小</a:t>
              </a:r>
              <a:r>
                <a:rPr lang="en-US" altLang="zh-CN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的两个分数比较大小时，分母越大，分数越大。</a:t>
              </a:r>
              <a:endPara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68" y="91556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22" grpId="0"/>
      <p:bldP spid="60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8203"/>
          <p:cNvSpPr txBox="1">
            <a:spLocks noChangeArrowheads="1"/>
          </p:cNvSpPr>
          <p:nvPr/>
        </p:nvSpPr>
        <p:spPr bwMode="auto">
          <a:xfrm>
            <a:off x="1003989" y="623298"/>
            <a:ext cx="7960499" cy="12128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20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  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   ,    ,  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的大小，你能发现什么？根据你发现的规律猜一下  与   哪个更大，并进行验证。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TextBox 15"/>
              <p:cNvSpPr txBox="1">
                <a:spLocks noChangeArrowheads="1"/>
              </p:cNvSpPr>
              <p:nvPr/>
            </p:nvSpPr>
            <p:spPr bwMode="auto">
              <a:xfrm>
                <a:off x="3098993" y="580257"/>
                <a:ext cx="492671" cy="7706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98993" y="580257"/>
                <a:ext cx="492671" cy="770660"/>
              </a:xfrm>
              <a:prstGeom prst="rect">
                <a:avLst/>
              </a:prstGeom>
              <a:blipFill rotWithShape="1">
                <a:blip r:embed="rId1"/>
                <a:stretch>
                  <a:fillRect l="-39" t="-65" r="21" b="3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15"/>
              <p:cNvSpPr txBox="1">
                <a:spLocks noChangeArrowheads="1"/>
              </p:cNvSpPr>
              <p:nvPr/>
            </p:nvSpPr>
            <p:spPr bwMode="auto">
              <a:xfrm>
                <a:off x="2627784" y="595718"/>
                <a:ext cx="492671" cy="770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7784" y="595718"/>
                <a:ext cx="492671" cy="770724"/>
              </a:xfrm>
              <a:prstGeom prst="rect">
                <a:avLst/>
              </a:prstGeom>
              <a:blipFill rotWithShape="1">
                <a:blip r:embed="rId2"/>
                <a:stretch>
                  <a:fillRect l="-31" t="-11" r="13" b="7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5"/>
              <p:cNvSpPr txBox="1">
                <a:spLocks noChangeArrowheads="1"/>
              </p:cNvSpPr>
              <p:nvPr/>
            </p:nvSpPr>
            <p:spPr bwMode="auto">
              <a:xfrm>
                <a:off x="1958947" y="609847"/>
                <a:ext cx="492671" cy="7707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58947" y="609847"/>
                <a:ext cx="492671" cy="770724"/>
              </a:xfrm>
              <a:prstGeom prst="rect">
                <a:avLst/>
              </a:prstGeom>
              <a:blipFill rotWithShape="1">
                <a:blip r:embed="rId3"/>
                <a:stretch>
                  <a:fillRect l="-123" t="-32" r="105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Box 15"/>
              <p:cNvSpPr txBox="1">
                <a:spLocks noChangeArrowheads="1"/>
              </p:cNvSpPr>
              <p:nvPr/>
            </p:nvSpPr>
            <p:spPr bwMode="auto">
              <a:xfrm>
                <a:off x="1475656" y="610016"/>
                <a:ext cx="492671" cy="7758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75656" y="610016"/>
                <a:ext cx="492671" cy="775853"/>
              </a:xfrm>
              <a:prstGeom prst="rect">
                <a:avLst/>
              </a:prstGeom>
              <a:blipFill rotWithShape="1">
                <a:blip r:embed="rId4"/>
                <a:stretch>
                  <a:fillRect l="-112" t="-54" r="94" b="3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15"/>
              <p:cNvSpPr txBox="1">
                <a:spLocks noChangeArrowheads="1"/>
              </p:cNvSpPr>
              <p:nvPr/>
            </p:nvSpPr>
            <p:spPr bwMode="auto">
              <a:xfrm>
                <a:off x="2108339" y="1186080"/>
                <a:ext cx="492671" cy="768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08339" y="1186080"/>
                <a:ext cx="492671" cy="768352"/>
              </a:xfrm>
              <a:prstGeom prst="rect">
                <a:avLst/>
              </a:prstGeom>
              <a:blipFill rotWithShape="1">
                <a:blip r:embed="rId5"/>
                <a:stretch>
                  <a:fillRect l="-28" t="-70" r="10" b="7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15"/>
              <p:cNvSpPr txBox="1">
                <a:spLocks noChangeArrowheads="1"/>
              </p:cNvSpPr>
              <p:nvPr/>
            </p:nvSpPr>
            <p:spPr bwMode="auto">
              <a:xfrm>
                <a:off x="1475656" y="1186080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75656" y="1186080"/>
                <a:ext cx="492671" cy="769570"/>
              </a:xfrm>
              <a:prstGeom prst="rect">
                <a:avLst/>
              </a:prstGeom>
              <a:blipFill rotWithShape="1">
                <a:blip r:embed="rId6"/>
                <a:stretch>
                  <a:fillRect l="-112" t="-70" r="94" b="6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组合 1"/>
          <p:cNvGrpSpPr/>
          <p:nvPr/>
        </p:nvGrpSpPr>
        <p:grpSpPr>
          <a:xfrm>
            <a:off x="5125730" y="2052627"/>
            <a:ext cx="2724448" cy="1104087"/>
            <a:chOff x="5125730" y="1741536"/>
            <a:chExt cx="2724448" cy="1104087"/>
          </a:xfrm>
        </p:grpSpPr>
        <p:sp>
          <p:nvSpPr>
            <p:cNvPr id="63" name="AutoShape 4"/>
            <p:cNvSpPr>
              <a:spLocks noChangeArrowheads="1"/>
            </p:cNvSpPr>
            <p:nvPr/>
          </p:nvSpPr>
          <p:spPr bwMode="gray">
            <a:xfrm>
              <a:off x="5125730" y="1741536"/>
              <a:ext cx="2724448" cy="110408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40505"/>
                </a:gs>
                <a:gs pos="100000">
                  <a:srgbClr val="C40505">
                    <a:gamma/>
                    <a:shade val="72941"/>
                    <a:invGamma/>
                  </a:srgb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292080" y="1779662"/>
              <a:ext cx="254222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当分子比分母小</a:t>
              </a:r>
              <a:r>
                <a:rPr lang="en-US" altLang="zh-CN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的两个分数比较大小时，分母越大，分数越大。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TextBox 15"/>
              <p:cNvSpPr txBox="1">
                <a:spLocks noChangeArrowheads="1"/>
              </p:cNvSpPr>
              <p:nvPr/>
            </p:nvSpPr>
            <p:spPr bwMode="auto">
              <a:xfrm>
                <a:off x="2611809" y="1730713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11809" y="1730713"/>
                <a:ext cx="492671" cy="769570"/>
              </a:xfrm>
              <a:prstGeom prst="rect">
                <a:avLst/>
              </a:prstGeom>
              <a:blipFill rotWithShape="1">
                <a:blip r:embed="rId6"/>
                <a:stretch>
                  <a:fillRect l="-11" t="-44" r="122" b="3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15"/>
              <p:cNvSpPr txBox="1">
                <a:spLocks noChangeArrowheads="1"/>
              </p:cNvSpPr>
              <p:nvPr/>
            </p:nvSpPr>
            <p:spPr bwMode="auto">
              <a:xfrm>
                <a:off x="3187655" y="1730713"/>
                <a:ext cx="492671" cy="772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87655" y="1730713"/>
                <a:ext cx="492671" cy="772006"/>
              </a:xfrm>
              <a:prstGeom prst="rect">
                <a:avLst/>
              </a:prstGeom>
              <a:blipFill rotWithShape="1">
                <a:blip r:embed="rId7"/>
                <a:stretch>
                  <a:fillRect l="-120" t="-44" r="102" b="2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文本框 41"/>
          <p:cNvSpPr txBox="1"/>
          <p:nvPr/>
        </p:nvSpPr>
        <p:spPr>
          <a:xfrm>
            <a:off x="2934319" y="1961036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15"/>
              <p:cNvSpPr txBox="1">
                <a:spLocks noChangeArrowheads="1"/>
              </p:cNvSpPr>
              <p:nvPr/>
            </p:nvSpPr>
            <p:spPr bwMode="auto">
              <a:xfrm>
                <a:off x="1603854" y="2540417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03854" y="2540417"/>
                <a:ext cx="492671" cy="769570"/>
              </a:xfrm>
              <a:prstGeom prst="rect">
                <a:avLst/>
              </a:prstGeom>
              <a:blipFill rotWithShape="1">
                <a:blip r:embed="rId6"/>
                <a:stretch>
                  <a:fillRect l="-97" t="-54" r="79" b="4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15"/>
              <p:cNvSpPr txBox="1">
                <a:spLocks noChangeArrowheads="1"/>
              </p:cNvSpPr>
              <p:nvPr/>
            </p:nvSpPr>
            <p:spPr bwMode="auto">
              <a:xfrm>
                <a:off x="3059832" y="2559316"/>
                <a:ext cx="492671" cy="772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59832" y="2559316"/>
                <a:ext cx="492671" cy="772006"/>
              </a:xfrm>
              <a:prstGeom prst="rect">
                <a:avLst/>
              </a:prstGeom>
              <a:blipFill rotWithShape="1">
                <a:blip r:embed="rId7"/>
                <a:stretch>
                  <a:fillRect l="-82" t="-34" r="64" b="1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文本框 61"/>
          <p:cNvSpPr txBox="1"/>
          <p:nvPr/>
        </p:nvSpPr>
        <p:spPr>
          <a:xfrm>
            <a:off x="1971380" y="2794103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4" name="TextBox 15"/>
              <p:cNvSpPr txBox="1">
                <a:spLocks noChangeArrowheads="1"/>
              </p:cNvSpPr>
              <p:nvPr/>
            </p:nvSpPr>
            <p:spPr bwMode="auto">
              <a:xfrm>
                <a:off x="2181988" y="2532455"/>
                <a:ext cx="517804" cy="772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181988" y="2532455"/>
                <a:ext cx="517804" cy="772006"/>
              </a:xfrm>
              <a:prstGeom prst="rect">
                <a:avLst/>
              </a:prstGeom>
              <a:blipFill rotWithShape="1">
                <a:blip r:embed="rId8"/>
                <a:stretch>
                  <a:fillRect l="-25" t="-10" r="79" b="7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文本框 64"/>
          <p:cNvSpPr txBox="1"/>
          <p:nvPr/>
        </p:nvSpPr>
        <p:spPr>
          <a:xfrm>
            <a:off x="3393261" y="2817438"/>
            <a:ext cx="4118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" name="TextBox 15"/>
              <p:cNvSpPr txBox="1">
                <a:spLocks noChangeArrowheads="1"/>
              </p:cNvSpPr>
              <p:nvPr/>
            </p:nvSpPr>
            <p:spPr bwMode="auto">
              <a:xfrm>
                <a:off x="3679670" y="2509418"/>
                <a:ext cx="492671" cy="770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79670" y="2509418"/>
                <a:ext cx="492671" cy="770852"/>
              </a:xfrm>
              <a:prstGeom prst="rect">
                <a:avLst/>
              </a:prstGeom>
              <a:blipFill rotWithShape="1">
                <a:blip r:embed="rId9"/>
                <a:stretch>
                  <a:fillRect l="-97" t="-69" r="79" b="6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文本框 66"/>
          <p:cNvSpPr txBox="1"/>
          <p:nvPr/>
        </p:nvSpPr>
        <p:spPr>
          <a:xfrm>
            <a:off x="2172063" y="3553392"/>
            <a:ext cx="711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215837" y="4336967"/>
            <a:ext cx="711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9" name="TextBox 15"/>
              <p:cNvSpPr txBox="1">
                <a:spLocks noChangeArrowheads="1"/>
              </p:cNvSpPr>
              <p:nvPr/>
            </p:nvSpPr>
            <p:spPr bwMode="auto">
              <a:xfrm>
                <a:off x="2793608" y="3243799"/>
                <a:ext cx="517804" cy="772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9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93608" y="3243799"/>
                <a:ext cx="517804" cy="772006"/>
              </a:xfrm>
              <a:prstGeom prst="rect">
                <a:avLst/>
              </a:prstGeom>
              <a:blipFill rotWithShape="1">
                <a:blip r:embed="rId8"/>
                <a:stretch>
                  <a:fillRect l="-47" t="-28" r="101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0" name="TextBox 15"/>
              <p:cNvSpPr txBox="1">
                <a:spLocks noChangeArrowheads="1"/>
              </p:cNvSpPr>
              <p:nvPr/>
            </p:nvSpPr>
            <p:spPr bwMode="auto">
              <a:xfrm>
                <a:off x="3575273" y="3257928"/>
                <a:ext cx="492671" cy="7708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75273" y="3257928"/>
                <a:ext cx="492671" cy="770852"/>
              </a:xfrm>
              <a:prstGeom prst="rect">
                <a:avLst/>
              </a:prstGeom>
              <a:blipFill rotWithShape="1">
                <a:blip r:embed="rId9"/>
                <a:stretch>
                  <a:fillRect l="-45" t="-49" r="27" b="4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文本框 70"/>
          <p:cNvSpPr txBox="1"/>
          <p:nvPr/>
        </p:nvSpPr>
        <p:spPr>
          <a:xfrm>
            <a:off x="3237439" y="3473402"/>
            <a:ext cx="1242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，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" name="TextBox 15"/>
              <p:cNvSpPr txBox="1">
                <a:spLocks noChangeArrowheads="1"/>
              </p:cNvSpPr>
              <p:nvPr/>
            </p:nvSpPr>
            <p:spPr bwMode="auto">
              <a:xfrm>
                <a:off x="2818741" y="4043341"/>
                <a:ext cx="492671" cy="7695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18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8741" y="4043341"/>
                <a:ext cx="492671" cy="769570"/>
              </a:xfrm>
              <a:prstGeom prst="rect">
                <a:avLst/>
              </a:prstGeom>
              <a:blipFill rotWithShape="1">
                <a:blip r:embed="rId6"/>
                <a:stretch>
                  <a:fillRect l="-124" t="-38" r="106" b="3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3" name="TextBox 15"/>
              <p:cNvSpPr txBox="1">
                <a:spLocks noChangeArrowheads="1"/>
              </p:cNvSpPr>
              <p:nvPr/>
            </p:nvSpPr>
            <p:spPr bwMode="auto">
              <a:xfrm>
                <a:off x="3394587" y="4043341"/>
                <a:ext cx="492671" cy="7720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94587" y="4043341"/>
                <a:ext cx="492671" cy="772006"/>
              </a:xfrm>
              <a:prstGeom prst="rect">
                <a:avLst/>
              </a:prstGeom>
              <a:blipFill rotWithShape="1">
                <a:blip r:embed="rId7"/>
                <a:stretch>
                  <a:fillRect l="-104" t="-38" r="86" b="1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文本框 73"/>
          <p:cNvSpPr txBox="1"/>
          <p:nvPr/>
        </p:nvSpPr>
        <p:spPr>
          <a:xfrm>
            <a:off x="3141251" y="4273664"/>
            <a:ext cx="17907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1556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62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1635646"/>
            <a:ext cx="8039480" cy="2808312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1556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568" y="2003668"/>
            <a:ext cx="7284871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加深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数的概念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的理解。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数学思想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提高综合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运用知识灵活解决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实际问题的能力。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970524" y="622255"/>
            <a:ext cx="1745492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数的分类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483768" y="1927856"/>
            <a:ext cx="638175" cy="5222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07178" y="505618"/>
            <a:ext cx="2445142" cy="1422238"/>
            <a:chOff x="5007178" y="579400"/>
            <a:chExt cx="2445142" cy="1422238"/>
          </a:xfrm>
        </p:grpSpPr>
        <p:sp>
          <p:nvSpPr>
            <p:cNvPr id="39" name="云形标注 38"/>
            <p:cNvSpPr/>
            <p:nvPr/>
          </p:nvSpPr>
          <p:spPr>
            <a:xfrm>
              <a:off x="5007178" y="579400"/>
              <a:ext cx="2330940" cy="1422238"/>
            </a:xfrm>
            <a:prstGeom prst="cloudCallout">
              <a:avLst>
                <a:gd name="adj1" fmla="val 57914"/>
                <a:gd name="adj2" fmla="val 34399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140623" y="836552"/>
              <a:ext cx="2311697" cy="9691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defRPr/>
              </a:pP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也是自然数，但它既不是正整数，也不是负整数。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42656" y="3123295"/>
            <a:ext cx="2358784" cy="1320662"/>
            <a:chOff x="5542656" y="3123295"/>
            <a:chExt cx="2358784" cy="1320662"/>
          </a:xfrm>
        </p:grpSpPr>
        <p:grpSp>
          <p:nvGrpSpPr>
            <p:cNvPr id="40" name="组合 39"/>
            <p:cNvGrpSpPr/>
            <p:nvPr/>
          </p:nvGrpSpPr>
          <p:grpSpPr>
            <a:xfrm>
              <a:off x="5542656" y="3123295"/>
              <a:ext cx="2358784" cy="1320662"/>
              <a:chOff x="5034140" y="725376"/>
              <a:chExt cx="2358784" cy="1320662"/>
            </a:xfrm>
          </p:grpSpPr>
          <p:sp>
            <p:nvSpPr>
              <p:cNvPr id="41" name="云形标注 40"/>
              <p:cNvSpPr/>
              <p:nvPr/>
            </p:nvSpPr>
            <p:spPr>
              <a:xfrm>
                <a:off x="5034140" y="725376"/>
                <a:ext cx="2268942" cy="1320662"/>
              </a:xfrm>
              <a:prstGeom prst="cloudCallout">
                <a:avLst>
                  <a:gd name="adj1" fmla="val -58345"/>
                  <a:gd name="adj2" fmla="val -18220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5081227" y="836552"/>
                <a:ext cx="2311697" cy="3004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  <a:defRPr/>
                </a:pP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5825323" y="3245748"/>
              <a:ext cx="198627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正整数和负整数表示一对具有相反意义的量。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27637" y="3234471"/>
            <a:ext cx="695706" cy="131765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5148" y="1213852"/>
            <a:ext cx="632584" cy="118986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490334"/>
            <a:ext cx="5761219" cy="25422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3" y="1229841"/>
            <a:ext cx="8274050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1728788" y="1733897"/>
            <a:ext cx="55245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3221038" y="1733897"/>
            <a:ext cx="554037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4849813" y="1733897"/>
            <a:ext cx="554037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2738641" y="441493"/>
            <a:ext cx="3463927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数位顺序表和读写数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1763688" y="771550"/>
            <a:ext cx="5472608" cy="5618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分数的基本性质和小数的基本性质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800" y="1905304"/>
            <a:ext cx="4293592" cy="2016224"/>
            <a:chOff x="529800" y="1654069"/>
            <a:chExt cx="4293592" cy="2016224"/>
          </a:xfrm>
        </p:grpSpPr>
        <p:grpSp>
          <p:nvGrpSpPr>
            <p:cNvPr id="64" name="组合 63"/>
            <p:cNvGrpSpPr/>
            <p:nvPr/>
          </p:nvGrpSpPr>
          <p:grpSpPr>
            <a:xfrm>
              <a:off x="529800" y="1654069"/>
              <a:ext cx="4241394" cy="2016224"/>
              <a:chOff x="1990152" y="1427066"/>
              <a:chExt cx="4119185" cy="2286633"/>
            </a:xfrm>
          </p:grpSpPr>
          <p:sp>
            <p:nvSpPr>
              <p:cNvPr id="65" name="MH_Other_1"/>
              <p:cNvSpPr/>
              <p:nvPr/>
            </p:nvSpPr>
            <p:spPr>
              <a:xfrm>
                <a:off x="2301247" y="2165929"/>
                <a:ext cx="350837" cy="105966"/>
              </a:xfrm>
              <a:custGeom>
                <a:avLst/>
                <a:gdLst>
                  <a:gd name="connsiteX0" fmla="*/ 137160 w 365760"/>
                  <a:gd name="connsiteY0" fmla="*/ 0 h 146304"/>
                  <a:gd name="connsiteX1" fmla="*/ 365760 w 365760"/>
                  <a:gd name="connsiteY1" fmla="*/ 146304 h 146304"/>
                  <a:gd name="connsiteX2" fmla="*/ 0 w 365760"/>
                  <a:gd name="connsiteY2" fmla="*/ 27432 h 146304"/>
                  <a:gd name="connsiteX3" fmla="*/ 137160 w 365760"/>
                  <a:gd name="connsiteY3" fmla="*/ 0 h 146304"/>
                  <a:gd name="connsiteX0-1" fmla="*/ 124460 w 353060"/>
                  <a:gd name="connsiteY0-2" fmla="*/ 0 h 146304"/>
                  <a:gd name="connsiteX1-3" fmla="*/ 353060 w 353060"/>
                  <a:gd name="connsiteY1-4" fmla="*/ 146304 h 146304"/>
                  <a:gd name="connsiteX2-5" fmla="*/ 0 w 353060"/>
                  <a:gd name="connsiteY2-6" fmla="*/ 59182 h 146304"/>
                  <a:gd name="connsiteX3-7" fmla="*/ 124460 w 353060"/>
                  <a:gd name="connsiteY3-8" fmla="*/ 0 h 146304"/>
                  <a:gd name="connsiteX0-9" fmla="*/ 194310 w 353060"/>
                  <a:gd name="connsiteY0-10" fmla="*/ 0 h 159004"/>
                  <a:gd name="connsiteX1-11" fmla="*/ 353060 w 353060"/>
                  <a:gd name="connsiteY1-12" fmla="*/ 159004 h 159004"/>
                  <a:gd name="connsiteX2-13" fmla="*/ 0 w 353060"/>
                  <a:gd name="connsiteY2-14" fmla="*/ 71882 h 159004"/>
                  <a:gd name="connsiteX3-15" fmla="*/ 194310 w 353060"/>
                  <a:gd name="connsiteY3-16" fmla="*/ 0 h 159004"/>
                  <a:gd name="connsiteX0-17" fmla="*/ 166093 w 353060"/>
                  <a:gd name="connsiteY0-18" fmla="*/ 0 h 133867"/>
                  <a:gd name="connsiteX1-19" fmla="*/ 353060 w 353060"/>
                  <a:gd name="connsiteY1-20" fmla="*/ 133867 h 133867"/>
                  <a:gd name="connsiteX2-21" fmla="*/ 0 w 353060"/>
                  <a:gd name="connsiteY2-22" fmla="*/ 46745 h 133867"/>
                  <a:gd name="connsiteX3-23" fmla="*/ 166093 w 353060"/>
                  <a:gd name="connsiteY3-24" fmla="*/ 0 h 133867"/>
                  <a:gd name="connsiteX0-25" fmla="*/ 132234 w 353060"/>
                  <a:gd name="connsiteY0-26" fmla="*/ 0 h 126326"/>
                  <a:gd name="connsiteX1-27" fmla="*/ 353060 w 353060"/>
                  <a:gd name="connsiteY1-28" fmla="*/ 126326 h 126326"/>
                  <a:gd name="connsiteX2-29" fmla="*/ 0 w 353060"/>
                  <a:gd name="connsiteY2-30" fmla="*/ 39204 h 126326"/>
                  <a:gd name="connsiteX3-31" fmla="*/ 132234 w 353060"/>
                  <a:gd name="connsiteY3-32" fmla="*/ 0 h 1263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6" name="MH_Other_2"/>
              <p:cNvSpPr/>
              <p:nvPr/>
            </p:nvSpPr>
            <p:spPr>
              <a:xfrm>
                <a:off x="2038628" y="1427066"/>
                <a:ext cx="1643384" cy="791846"/>
              </a:xfrm>
              <a:custGeom>
                <a:avLst/>
                <a:gdLst>
                  <a:gd name="connsiteX0" fmla="*/ 1493837 w 1493837"/>
                  <a:gd name="connsiteY0" fmla="*/ 0 h 803275"/>
                  <a:gd name="connsiteX1" fmla="*/ 1368103 w 1493837"/>
                  <a:gd name="connsiteY1" fmla="*/ 465047 h 803275"/>
                  <a:gd name="connsiteX2" fmla="*/ 356838 w 1493837"/>
                  <a:gd name="connsiteY2" fmla="*/ 584805 h 803275"/>
                  <a:gd name="connsiteX3" fmla="*/ 347525 w 1493837"/>
                  <a:gd name="connsiteY3" fmla="*/ 762124 h 803275"/>
                  <a:gd name="connsiteX4" fmla="*/ 218454 w 1493837"/>
                  <a:gd name="connsiteY4" fmla="*/ 803275 h 803275"/>
                  <a:gd name="connsiteX5" fmla="*/ 148430 w 1493837"/>
                  <a:gd name="connsiteY5" fmla="*/ 609485 h 803275"/>
                  <a:gd name="connsiteX6" fmla="*/ 0 w 1493837"/>
                  <a:gd name="connsiteY6" fmla="*/ 627063 h 803275"/>
                  <a:gd name="connsiteX7" fmla="*/ 14968 w 1493837"/>
                  <a:gd name="connsiteY7" fmla="*/ 156016 h 803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93837" h="803275">
                    <a:moveTo>
                      <a:pt x="1493837" y="0"/>
                    </a:moveTo>
                    <a:lnTo>
                      <a:pt x="1368103" y="465047"/>
                    </a:lnTo>
                    <a:lnTo>
                      <a:pt x="356838" y="584805"/>
                    </a:lnTo>
                    <a:lnTo>
                      <a:pt x="347525" y="762124"/>
                    </a:lnTo>
                    <a:lnTo>
                      <a:pt x="218454" y="803275"/>
                    </a:lnTo>
                    <a:lnTo>
                      <a:pt x="148430" y="609485"/>
                    </a:lnTo>
                    <a:lnTo>
                      <a:pt x="0" y="627063"/>
                    </a:lnTo>
                    <a:lnTo>
                      <a:pt x="14968" y="156016"/>
                    </a:lnTo>
                    <a:close/>
                  </a:path>
                </a:pathLst>
              </a:custGeom>
              <a:solidFill>
                <a:srgbClr val="007F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MH_Other_4"/>
              <p:cNvSpPr/>
              <p:nvPr/>
            </p:nvSpPr>
            <p:spPr>
              <a:xfrm>
                <a:off x="3104433" y="1669264"/>
                <a:ext cx="3004904" cy="2044435"/>
              </a:xfrm>
              <a:prstGeom prst="roundRect">
                <a:avLst>
                  <a:gd name="adj" fmla="val 2183"/>
                </a:avLst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8" name="MH_Other_5"/>
              <p:cNvSpPr/>
              <p:nvPr/>
            </p:nvSpPr>
            <p:spPr>
              <a:xfrm>
                <a:off x="3311525" y="1913867"/>
                <a:ext cx="2449512" cy="1406128"/>
              </a:xfrm>
              <a:prstGeom prst="roundRect">
                <a:avLst>
                  <a:gd name="adj" fmla="val 2570"/>
                </a:avLst>
              </a:prstGeom>
              <a:solidFill>
                <a:srgbClr val="0097C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 eaLnBrk="1" fontAlgn="auto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9" name="MH_Text_1"/>
              <p:cNvSpPr/>
              <p:nvPr/>
            </p:nvSpPr>
            <p:spPr>
              <a:xfrm>
                <a:off x="3245814" y="1847192"/>
                <a:ext cx="2760644" cy="1727623"/>
              </a:xfrm>
              <a:prstGeom prst="roundRect">
                <a:avLst>
                  <a:gd name="adj" fmla="val 2198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90000" rIns="180000" bIns="90000" anchor="ctr">
                <a:no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zh-CN" altLang="en-US" sz="2400" b="1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MH_SubTitle_1"/>
              <p:cNvSpPr/>
              <p:nvPr/>
            </p:nvSpPr>
            <p:spPr>
              <a:xfrm rot="21196639">
                <a:off x="1990152" y="1514792"/>
                <a:ext cx="1612803" cy="470543"/>
              </a:xfrm>
              <a:custGeom>
                <a:avLst/>
                <a:gdLst>
                  <a:gd name="connsiteX0" fmla="*/ 2353768 w 2353768"/>
                  <a:gd name="connsiteY0" fmla="*/ 28003 h 703073"/>
                  <a:gd name="connsiteX1" fmla="*/ 2082849 w 2353768"/>
                  <a:gd name="connsiteY1" fmla="*/ 702482 h 703073"/>
                  <a:gd name="connsiteX2" fmla="*/ 0 w 2353768"/>
                  <a:gd name="connsiteY2" fmla="*/ 703073 h 703073"/>
                  <a:gd name="connsiteX3" fmla="*/ 105662 w 2353768"/>
                  <a:gd name="connsiteY3" fmla="*/ 0 h 703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3768" h="703073">
                    <a:moveTo>
                      <a:pt x="2353768" y="28003"/>
                    </a:moveTo>
                    <a:lnTo>
                      <a:pt x="2082849" y="702482"/>
                    </a:lnTo>
                    <a:lnTo>
                      <a:pt x="0" y="703073"/>
                    </a:lnTo>
                    <a:lnTo>
                      <a:pt x="105662" y="0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分数的基本性质</a:t>
                </a:r>
                <a:endParaRPr lang="zh-CN" altLang="en-US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1789516" y="2067694"/>
              <a:ext cx="303387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分数的分子和分母同时乘或者除以相同的数（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除外），分数的大小不变。</a:t>
              </a:r>
              <a:endParaRPr lang="zh-CN" altLang="en-US" sz="24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83570" y="2067694"/>
            <a:ext cx="3648870" cy="1792296"/>
            <a:chOff x="4883570" y="1707654"/>
            <a:chExt cx="3648870" cy="1792296"/>
          </a:xfrm>
        </p:grpSpPr>
        <p:sp>
          <p:nvSpPr>
            <p:cNvPr id="13" name="矩形 12"/>
            <p:cNvSpPr/>
            <p:nvPr/>
          </p:nvSpPr>
          <p:spPr>
            <a:xfrm>
              <a:off x="5148064" y="2248507"/>
              <a:ext cx="302433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在小数的末尾添上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或者去掉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0,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小数的大小不变。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AutoShape 3"/>
            <p:cNvSpPr>
              <a:spLocks noChangeArrowheads="1"/>
            </p:cNvSpPr>
            <p:nvPr/>
          </p:nvSpPr>
          <p:spPr bwMode="invGray">
            <a:xfrm>
              <a:off x="4883570" y="2304828"/>
              <a:ext cx="3648870" cy="1195122"/>
            </a:xfrm>
            <a:prstGeom prst="roundRect">
              <a:avLst>
                <a:gd name="adj" fmla="val 16667"/>
              </a:avLst>
            </a:prstGeom>
            <a:noFill/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292080" y="1707654"/>
              <a:ext cx="295591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小数的基本性质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7873" y="2701755"/>
            <a:ext cx="695706" cy="1317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0609" y="608370"/>
            <a:ext cx="1563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262011" y="1438541"/>
          <a:ext cx="6910389" cy="2819399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303463"/>
                <a:gridCol w="2303463"/>
                <a:gridCol w="2303463"/>
              </a:tblGrid>
              <a:tr h="549605"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小数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分数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0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百分数</a:t>
                      </a:r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56598"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0.4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56598">
                <a:tc>
                  <a:txBody>
                    <a:bodyPr/>
                    <a:lstStyle/>
                    <a:p>
                      <a:endParaRPr lang="zh-CN" altLang="en-US" sz="20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20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56598">
                <a:tc>
                  <a:txBody>
                    <a:bodyPr/>
                    <a:lstStyle/>
                    <a:p>
                      <a:endParaRPr lang="zh-CN" altLang="en-US" sz="20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20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80%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51" marR="91451" marT="45722" marB="45722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6675139" y="2071953"/>
            <a:ext cx="10652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982091" y="2848241"/>
            <a:ext cx="1063625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660232" y="2832366"/>
            <a:ext cx="10652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75%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2069006" y="3694261"/>
            <a:ext cx="1065213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0" y="7981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5"/>
              <p:cNvSpPr txBox="1">
                <a:spLocks noChangeArrowheads="1"/>
              </p:cNvSpPr>
              <p:nvPr/>
            </p:nvSpPr>
            <p:spPr bwMode="auto">
              <a:xfrm>
                <a:off x="4499992" y="1834001"/>
                <a:ext cx="492671" cy="911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99992" y="1834001"/>
                <a:ext cx="492671" cy="911083"/>
              </a:xfrm>
              <a:prstGeom prst="rect">
                <a:avLst/>
              </a:prstGeom>
              <a:blipFill rotWithShape="1">
                <a:blip r:embed="rId2"/>
                <a:stretch>
                  <a:fillRect l="-78" t="-13" r="59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5"/>
              <p:cNvSpPr txBox="1">
                <a:spLocks noChangeArrowheads="1"/>
              </p:cNvSpPr>
              <p:nvPr/>
            </p:nvSpPr>
            <p:spPr bwMode="auto">
              <a:xfrm>
                <a:off x="4499992" y="3356631"/>
                <a:ext cx="492671" cy="911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99992" y="3356631"/>
                <a:ext cx="492671" cy="911083"/>
              </a:xfrm>
              <a:prstGeom prst="rect">
                <a:avLst/>
              </a:prstGeom>
              <a:blipFill rotWithShape="1">
                <a:blip r:embed="rId3"/>
                <a:stretch>
                  <a:fillRect l="-78" t="-2" r="59" b="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5"/>
              <p:cNvSpPr txBox="1">
                <a:spLocks noChangeArrowheads="1"/>
              </p:cNvSpPr>
              <p:nvPr/>
            </p:nvSpPr>
            <p:spPr bwMode="auto">
              <a:xfrm>
                <a:off x="4489863" y="2615158"/>
                <a:ext cx="492671" cy="911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89863" y="2615158"/>
                <a:ext cx="492671" cy="911083"/>
              </a:xfrm>
              <a:prstGeom prst="rect">
                <a:avLst/>
              </a:prstGeom>
              <a:blipFill rotWithShape="1">
                <a:blip r:embed="rId4"/>
                <a:stretch>
                  <a:fillRect l="-84" t="-25" r="66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28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1281" y="608370"/>
            <a:ext cx="24986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找规律，填数。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8203"/>
          <p:cNvSpPr txBox="1">
            <a:spLocks noChangeArrowheads="1"/>
          </p:cNvSpPr>
          <p:nvPr/>
        </p:nvSpPr>
        <p:spPr bwMode="auto">
          <a:xfrm>
            <a:off x="539551" y="1210531"/>
            <a:ext cx="7126287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0.9,0.99,0.999,0.9999,(             ),…,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这列数的每一项越来越大，越来越接近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221064" y="1323072"/>
            <a:ext cx="1727200" cy="5355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0.99999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6355556" y="1858603"/>
            <a:ext cx="520700" cy="5355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536" y="2531204"/>
            <a:ext cx="576064" cy="338554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0.9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91680" y="2531204"/>
            <a:ext cx="749509" cy="338554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0.99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45632" y="2346538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末尾添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1006352" y="2705160"/>
            <a:ext cx="685328" cy="1071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862336" y="2362659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末尾添</a:t>
            </a: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>
            <a:off x="2446512" y="2715870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4910300" y="2505105"/>
            <a:ext cx="813828" cy="338554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0.9999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54116" y="2532978"/>
            <a:ext cx="813828" cy="338554"/>
          </a:xfrm>
          <a:prstGeom prst="rect">
            <a:avLst/>
          </a:prstGeom>
          <a:solidFill>
            <a:srgbClr val="FF6600"/>
          </a:solidFill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0.999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995936" y="2320439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末尾添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箭头连接符 47"/>
          <p:cNvCxnSpPr/>
          <p:nvPr/>
        </p:nvCxnSpPr>
        <p:spPr>
          <a:xfrm>
            <a:off x="4139952" y="2702255"/>
            <a:ext cx="648072" cy="2905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5796136" y="231353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末尾添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5902896" y="2682863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>
            <a:spLocks noChangeArrowheads="1"/>
          </p:cNvSpPr>
          <p:nvPr/>
        </p:nvSpPr>
        <p:spPr bwMode="auto">
          <a:xfrm>
            <a:off x="6597616" y="2452030"/>
            <a:ext cx="2366872" cy="5355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(0.99999)……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763688" y="2938723"/>
            <a:ext cx="1556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1-0.9=0.1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775653" y="3318264"/>
            <a:ext cx="2153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1-0.99=0.01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98439" y="3645145"/>
            <a:ext cx="27784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1-0.999=0.001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798439" y="4262461"/>
            <a:ext cx="2726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1-0.999……=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827121" y="3938945"/>
            <a:ext cx="15899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38307" y="3577368"/>
            <a:ext cx="3481924" cy="707886"/>
            <a:chOff x="4063596" y="3786459"/>
            <a:chExt cx="3481924" cy="707886"/>
          </a:xfrm>
        </p:grpSpPr>
        <p:grpSp>
          <p:nvGrpSpPr>
            <p:cNvPr id="58" name="组合 57"/>
            <p:cNvGrpSpPr/>
            <p:nvPr/>
          </p:nvGrpSpPr>
          <p:grpSpPr>
            <a:xfrm>
              <a:off x="4063596" y="3842373"/>
              <a:ext cx="3481924" cy="611326"/>
              <a:chOff x="387123" y="2693550"/>
              <a:chExt cx="1537282" cy="611326"/>
            </a:xfrm>
            <a:scene3d>
              <a:camera prst="orthographicFront"/>
              <a:lightRig rig="threePt" dir="t">
                <a:rot lat="0" lon="0" rev="7500000"/>
              </a:lightRig>
            </a:scene3d>
          </p:grpSpPr>
          <p:sp>
            <p:nvSpPr>
              <p:cNvPr id="59" name="圆角矩形 58"/>
              <p:cNvSpPr/>
              <p:nvPr/>
            </p:nvSpPr>
            <p:spPr>
              <a:xfrm>
                <a:off x="387123" y="2693550"/>
                <a:ext cx="1537282" cy="611326"/>
              </a:xfrm>
              <a:prstGeom prst="roundRect">
                <a:avLst>
                  <a:gd name="adj" fmla="val 10000"/>
                </a:avLst>
              </a:prstGeom>
              <a:solidFill>
                <a:srgbClr val="D16349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 prstMaterial="plastic">
                <a:bevelT w="127000" h="25400" prst="relaxedInset"/>
              </a:sp3d>
            </p:spPr>
            <p:style>
              <a:lnRef idx="0">
                <a:scrgbClr r="0" g="0" b="0"/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60" name="圆角矩形 4"/>
              <p:cNvSpPr/>
              <p:nvPr/>
            </p:nvSpPr>
            <p:spPr>
              <a:xfrm>
                <a:off x="405028" y="2711455"/>
                <a:ext cx="1501472" cy="57551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40005" bIns="2667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400" b="1" kern="1200" dirty="0">
                  <a:solidFill>
                    <a:sysClr val="window" lastClr="FFFFFF"/>
                  </a:solidFill>
                  <a:latin typeface="Georgia" panose="02040502050405020303"/>
                  <a:ea typeface="+mn-ea"/>
                  <a:cs typeface="+mn-cs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4299700" y="3786459"/>
              <a:ext cx="31905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小数部分</a:t>
              </a:r>
              <a:r>
                <a:rPr lang="en-US" altLang="zh-CN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的个数不断增多，与</a:t>
              </a:r>
              <a:r>
                <a:rPr lang="en-US" altLang="zh-CN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的差在逐渐减少。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0" y="7981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/>
      <p:bldP spid="33" grpId="0" bldLvl="0"/>
      <p:bldP spid="7" grpId="0" animBg="1"/>
      <p:bldP spid="42" grpId="0" animBg="1"/>
      <p:bldP spid="8" grpId="0"/>
      <p:bldP spid="43" grpId="0"/>
      <p:bldP spid="45" grpId="0" animBg="1"/>
      <p:bldP spid="46" grpId="0" animBg="1"/>
      <p:bldP spid="47" grpId="0"/>
      <p:bldP spid="49" grpId="0"/>
      <p:bldP spid="51" grpId="0" bldLvl="0"/>
      <p:bldP spid="52" grpId="0"/>
      <p:bldP spid="53" grpId="0"/>
      <p:bldP spid="54" grpId="0"/>
      <p:bldP spid="55" grpId="0"/>
      <p:bldP spid="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1640" y="608370"/>
            <a:ext cx="15631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8203"/>
          <p:cNvSpPr txBox="1">
            <a:spLocks noChangeArrowheads="1"/>
          </p:cNvSpPr>
          <p:nvPr/>
        </p:nvSpPr>
        <p:spPr bwMode="auto">
          <a:xfrm>
            <a:off x="358728" y="1131886"/>
            <a:ext cx="8245720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   ,    ,     ,     ,(       ),…,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这列数的每一项越来越小，越来越接近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147644" y="1892203"/>
            <a:ext cx="520700" cy="68326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5"/>
              <p:cNvSpPr txBox="1">
                <a:spLocks noChangeArrowheads="1"/>
              </p:cNvSpPr>
              <p:nvPr/>
            </p:nvSpPr>
            <p:spPr bwMode="auto">
              <a:xfrm>
                <a:off x="3923928" y="987574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23928" y="987574"/>
                <a:ext cx="492671" cy="901850"/>
              </a:xfrm>
              <a:prstGeom prst="rect">
                <a:avLst/>
              </a:prstGeom>
              <a:blipFill rotWithShape="1">
                <a:blip r:embed="rId1"/>
                <a:stretch>
                  <a:fillRect l="-53" t="-17" r="35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Box 15"/>
              <p:cNvSpPr txBox="1">
                <a:spLocks noChangeArrowheads="1"/>
              </p:cNvSpPr>
              <p:nvPr/>
            </p:nvSpPr>
            <p:spPr bwMode="auto">
              <a:xfrm>
                <a:off x="2987824" y="987574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7824" y="987574"/>
                <a:ext cx="492671" cy="901850"/>
              </a:xfrm>
              <a:prstGeom prst="rect">
                <a:avLst/>
              </a:prstGeom>
              <a:blipFill rotWithShape="1">
                <a:blip r:embed="rId2"/>
                <a:stretch>
                  <a:fillRect l="-30" t="-17" r="12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15"/>
              <p:cNvSpPr txBox="1">
                <a:spLocks noChangeArrowheads="1"/>
              </p:cNvSpPr>
              <p:nvPr/>
            </p:nvSpPr>
            <p:spPr bwMode="auto">
              <a:xfrm>
                <a:off x="1907704" y="1024649"/>
                <a:ext cx="492671" cy="909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07704" y="1024649"/>
                <a:ext cx="492671" cy="909608"/>
              </a:xfrm>
              <a:prstGeom prst="rect">
                <a:avLst/>
              </a:prstGeom>
              <a:blipFill rotWithShape="1">
                <a:blip r:embed="rId3"/>
                <a:stretch>
                  <a:fillRect l="-33" t="-43" r="15" b="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15"/>
              <p:cNvSpPr txBox="1">
                <a:spLocks noChangeArrowheads="1"/>
              </p:cNvSpPr>
              <p:nvPr/>
            </p:nvSpPr>
            <p:spPr bwMode="auto">
              <a:xfrm>
                <a:off x="1115616" y="1059582"/>
                <a:ext cx="492671" cy="909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5616" y="1059582"/>
                <a:ext cx="492671" cy="909608"/>
              </a:xfrm>
              <a:prstGeom prst="rect">
                <a:avLst/>
              </a:prstGeom>
              <a:blipFill rotWithShape="1">
                <a:blip r:embed="rId4"/>
                <a:stretch>
                  <a:fillRect l="-113" t="-44" r="95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15"/>
              <p:cNvSpPr txBox="1">
                <a:spLocks noChangeArrowheads="1"/>
              </p:cNvSpPr>
              <p:nvPr/>
            </p:nvSpPr>
            <p:spPr bwMode="auto">
              <a:xfrm>
                <a:off x="5015433" y="987574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15433" y="987574"/>
                <a:ext cx="492671" cy="901850"/>
              </a:xfrm>
              <a:prstGeom prst="rect">
                <a:avLst/>
              </a:prstGeom>
              <a:blipFill rotWithShape="1">
                <a:blip r:embed="rId5"/>
                <a:stretch>
                  <a:fillRect l="-41" t="-17" r="23" b="3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Box 15"/>
              <p:cNvSpPr txBox="1">
                <a:spLocks noChangeArrowheads="1"/>
              </p:cNvSpPr>
              <p:nvPr/>
            </p:nvSpPr>
            <p:spPr bwMode="auto">
              <a:xfrm>
                <a:off x="6274637" y="949820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274637" y="949820"/>
                <a:ext cx="492671" cy="901850"/>
              </a:xfrm>
              <a:prstGeom prst="rect">
                <a:avLst/>
              </a:prstGeom>
              <a:blipFill rotWithShape="1">
                <a:blip r:embed="rId6"/>
                <a:stretch>
                  <a:fillRect l="-41" t="-55" r="23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15"/>
              <p:cNvSpPr txBox="1">
                <a:spLocks noChangeArrowheads="1"/>
              </p:cNvSpPr>
              <p:nvPr/>
            </p:nvSpPr>
            <p:spPr bwMode="auto">
              <a:xfrm>
                <a:off x="683568" y="2392801"/>
                <a:ext cx="492671" cy="909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3568" y="2392801"/>
                <a:ext cx="492671" cy="909608"/>
              </a:xfrm>
              <a:prstGeom prst="rect">
                <a:avLst/>
              </a:prstGeom>
              <a:blipFill rotWithShape="1">
                <a:blip r:embed="rId4"/>
                <a:stretch>
                  <a:fillRect l="-63" t="-13" r="44" b="4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直接箭头连接符 28"/>
          <p:cNvCxnSpPr/>
          <p:nvPr/>
        </p:nvCxnSpPr>
        <p:spPr>
          <a:xfrm>
            <a:off x="1067279" y="2931790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15"/>
              <p:cNvSpPr txBox="1">
                <a:spLocks noChangeArrowheads="1"/>
              </p:cNvSpPr>
              <p:nvPr/>
            </p:nvSpPr>
            <p:spPr bwMode="auto">
              <a:xfrm>
                <a:off x="1192766" y="2283718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n-ea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92766" y="2283718"/>
                <a:ext cx="492671" cy="699487"/>
              </a:xfrm>
              <a:prstGeom prst="rect">
                <a:avLst/>
              </a:prstGeom>
              <a:blipFill rotWithShape="1">
                <a:blip r:embed="rId7"/>
                <a:stretch>
                  <a:fillRect l="-48" t="-37" r="30" b="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15"/>
              <p:cNvSpPr txBox="1">
                <a:spLocks noChangeArrowheads="1"/>
              </p:cNvSpPr>
              <p:nvPr/>
            </p:nvSpPr>
            <p:spPr bwMode="auto">
              <a:xfrm>
                <a:off x="1727266" y="2427734"/>
                <a:ext cx="492671" cy="9096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7266" y="2427734"/>
                <a:ext cx="492671" cy="909608"/>
              </a:xfrm>
              <a:prstGeom prst="rect">
                <a:avLst/>
              </a:prstGeom>
              <a:blipFill rotWithShape="1">
                <a:blip r:embed="rId3"/>
                <a:stretch>
                  <a:fillRect l="-13" t="-14" r="124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15"/>
              <p:cNvSpPr txBox="1">
                <a:spLocks noChangeArrowheads="1"/>
              </p:cNvSpPr>
              <p:nvPr/>
            </p:nvSpPr>
            <p:spPr bwMode="auto">
              <a:xfrm>
                <a:off x="2828761" y="2389980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28761" y="2389980"/>
                <a:ext cx="492671" cy="901850"/>
              </a:xfrm>
              <a:prstGeom prst="rect">
                <a:avLst/>
              </a:prstGeom>
              <a:blipFill rotWithShape="1">
                <a:blip r:embed="rId2"/>
                <a:stretch>
                  <a:fillRect l="-96" t="-53" r="78" b="6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5" name="TextBox 15"/>
              <p:cNvSpPr txBox="1">
                <a:spLocks noChangeArrowheads="1"/>
              </p:cNvSpPr>
              <p:nvPr/>
            </p:nvSpPr>
            <p:spPr bwMode="auto">
              <a:xfrm>
                <a:off x="4029150" y="2427734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16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5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29150" y="2427734"/>
                <a:ext cx="492671" cy="901850"/>
              </a:xfrm>
              <a:prstGeom prst="rect">
                <a:avLst/>
              </a:prstGeom>
              <a:blipFill rotWithShape="1">
                <a:blip r:embed="rId1"/>
                <a:stretch>
                  <a:fillRect l="-15" t="-14" r="126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直接箭头连接符 37"/>
          <p:cNvCxnSpPr/>
          <p:nvPr/>
        </p:nvCxnSpPr>
        <p:spPr>
          <a:xfrm>
            <a:off x="2107978" y="2977337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15"/>
              <p:cNvSpPr txBox="1">
                <a:spLocks noChangeArrowheads="1"/>
              </p:cNvSpPr>
              <p:nvPr/>
            </p:nvSpPr>
            <p:spPr bwMode="auto">
              <a:xfrm>
                <a:off x="2233465" y="2283718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n-ea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33465" y="2283718"/>
                <a:ext cx="492671" cy="699487"/>
              </a:xfrm>
              <a:prstGeom prst="rect">
                <a:avLst/>
              </a:prstGeom>
              <a:blipFill rotWithShape="1">
                <a:blip r:embed="rId7"/>
                <a:stretch>
                  <a:fillRect l="-35" t="-37" r="16" b="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直接箭头连接符 39"/>
          <p:cNvCxnSpPr/>
          <p:nvPr/>
        </p:nvCxnSpPr>
        <p:spPr>
          <a:xfrm>
            <a:off x="3327747" y="2971283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1" name="TextBox 15"/>
              <p:cNvSpPr txBox="1">
                <a:spLocks noChangeArrowheads="1"/>
              </p:cNvSpPr>
              <p:nvPr/>
            </p:nvSpPr>
            <p:spPr bwMode="auto">
              <a:xfrm>
                <a:off x="3453234" y="2283718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n-ea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53234" y="2283718"/>
                <a:ext cx="492671" cy="699487"/>
              </a:xfrm>
              <a:prstGeom prst="rect">
                <a:avLst/>
              </a:prstGeom>
              <a:blipFill rotWithShape="1">
                <a:blip r:embed="rId7"/>
                <a:stretch>
                  <a:fillRect l="-21" t="-37" r="3" b="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直接箭头连接符 41"/>
          <p:cNvCxnSpPr/>
          <p:nvPr/>
        </p:nvCxnSpPr>
        <p:spPr>
          <a:xfrm>
            <a:off x="4494070" y="3003798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15"/>
              <p:cNvSpPr txBox="1">
                <a:spLocks noChangeArrowheads="1"/>
              </p:cNvSpPr>
              <p:nvPr/>
            </p:nvSpPr>
            <p:spPr bwMode="auto">
              <a:xfrm>
                <a:off x="4619557" y="2299682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n-ea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19557" y="2299682"/>
                <a:ext cx="492671" cy="699487"/>
              </a:xfrm>
              <a:prstGeom prst="rect">
                <a:avLst/>
              </a:prstGeom>
              <a:blipFill rotWithShape="1">
                <a:blip r:embed="rId7"/>
                <a:stretch>
                  <a:fillRect l="-115" t="-50" r="97" b="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15"/>
              <p:cNvSpPr txBox="1">
                <a:spLocks noChangeArrowheads="1"/>
              </p:cNvSpPr>
              <p:nvPr/>
            </p:nvSpPr>
            <p:spPr bwMode="auto">
              <a:xfrm>
                <a:off x="5219898" y="2355726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19898" y="2355726"/>
                <a:ext cx="492671" cy="901850"/>
              </a:xfrm>
              <a:prstGeom prst="rect">
                <a:avLst/>
              </a:prstGeom>
              <a:blipFill rotWithShape="1">
                <a:blip r:embed="rId5"/>
                <a:stretch>
                  <a:fillRect l="-40" t="-57" r="22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5" name="直接箭头连接符 44"/>
          <p:cNvCxnSpPr/>
          <p:nvPr/>
        </p:nvCxnSpPr>
        <p:spPr>
          <a:xfrm>
            <a:off x="5702141" y="3003798"/>
            <a:ext cx="757336" cy="0"/>
          </a:xfrm>
          <a:prstGeom prst="straightConnector1">
            <a:avLst/>
          </a:prstGeom>
          <a:ln w="22225">
            <a:solidFill>
              <a:srgbClr val="FF006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15"/>
              <p:cNvSpPr txBox="1">
                <a:spLocks noChangeArrowheads="1"/>
              </p:cNvSpPr>
              <p:nvPr/>
            </p:nvSpPr>
            <p:spPr bwMode="auto">
              <a:xfrm>
                <a:off x="5827628" y="2301367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+mn-ea"/>
                        </a:rPr>
                        <m:t>×</m:t>
                      </m:r>
                      <m:f>
                        <m:fPr>
                          <m:ctrlPr>
                            <a:rPr lang="en-US" altLang="zh-CN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27628" y="2301367"/>
                <a:ext cx="492671" cy="699487"/>
              </a:xfrm>
              <a:prstGeom prst="rect">
                <a:avLst/>
              </a:prstGeom>
              <a:blipFill rotWithShape="1">
                <a:blip r:embed="rId7"/>
                <a:stretch>
                  <a:fillRect l="-47" t="-18" r="29" b="6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6320299" y="2730998"/>
            <a:ext cx="1081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Box 15"/>
              <p:cNvSpPr txBox="1">
                <a:spLocks noChangeArrowheads="1"/>
              </p:cNvSpPr>
              <p:nvPr/>
            </p:nvSpPr>
            <p:spPr bwMode="auto">
              <a:xfrm>
                <a:off x="6732240" y="2355726"/>
                <a:ext cx="492671" cy="901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732240" y="2355726"/>
                <a:ext cx="492671" cy="901850"/>
              </a:xfrm>
              <a:prstGeom prst="rect">
                <a:avLst/>
              </a:prstGeom>
              <a:blipFill rotWithShape="1">
                <a:blip r:embed="rId6"/>
                <a:stretch>
                  <a:fillRect l="-123" t="-57" r="105" b="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7401731" y="2698947"/>
            <a:ext cx="631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/>
              <a:t>…</a:t>
            </a:r>
            <a:endParaRPr lang="zh-CN" altLang="en-US" sz="2000" b="1"/>
          </a:p>
        </p:txBody>
      </p:sp>
      <p:grpSp>
        <p:nvGrpSpPr>
          <p:cNvPr id="7" name="组合 6"/>
          <p:cNvGrpSpPr/>
          <p:nvPr/>
        </p:nvGrpSpPr>
        <p:grpSpPr>
          <a:xfrm>
            <a:off x="2699792" y="3531527"/>
            <a:ext cx="3723742" cy="984439"/>
            <a:chOff x="2890276" y="3531527"/>
            <a:chExt cx="3723742" cy="984439"/>
          </a:xfrm>
        </p:grpSpPr>
        <p:grpSp>
          <p:nvGrpSpPr>
            <p:cNvPr id="49" name="组合 48"/>
            <p:cNvGrpSpPr/>
            <p:nvPr/>
          </p:nvGrpSpPr>
          <p:grpSpPr>
            <a:xfrm>
              <a:off x="2890276" y="3531527"/>
              <a:ext cx="3481924" cy="984439"/>
              <a:chOff x="387123" y="2693550"/>
              <a:chExt cx="1537282" cy="611326"/>
            </a:xfrm>
            <a:scene3d>
              <a:camera prst="orthographicFront"/>
              <a:lightRig rig="threePt" dir="t">
                <a:rot lat="0" lon="0" rev="7500000"/>
              </a:lightRig>
            </a:scene3d>
          </p:grpSpPr>
          <p:sp>
            <p:nvSpPr>
              <p:cNvPr id="50" name="圆角矩形 49"/>
              <p:cNvSpPr/>
              <p:nvPr/>
            </p:nvSpPr>
            <p:spPr>
              <a:xfrm>
                <a:off x="387123" y="2693550"/>
                <a:ext cx="1537282" cy="611326"/>
              </a:xfrm>
              <a:prstGeom prst="roundRect">
                <a:avLst>
                  <a:gd name="adj" fmla="val 10000"/>
                </a:avLst>
              </a:prstGeom>
              <a:solidFill>
                <a:srgbClr val="D16349">
                  <a:hueOff val="0"/>
                  <a:satOff val="0"/>
                  <a:lumOff val="0"/>
                  <a:alphaOff val="0"/>
                </a:srgbClr>
              </a:solidFill>
              <a:ln>
                <a:noFill/>
              </a:ln>
              <a:effectLst>
                <a:outerShdw blurRad="50800" dist="25400" dir="5400000" rotWithShape="0">
                  <a:srgbClr val="000000">
                    <a:alpha val="45000"/>
                  </a:srgbClr>
                </a:outerShdw>
              </a:effectLst>
              <a:sp3d prstMaterial="plastic">
                <a:bevelT w="127000" h="25400" prst="relaxedInset"/>
              </a:sp3d>
            </p:spPr>
            <p:style>
              <a:lnRef idx="0">
                <a:scrgbClr r="0" g="0" b="0"/>
              </a:lnRef>
              <a:fillRef idx="3">
                <a:scrgbClr r="0" g="0" b="0"/>
              </a:fillRef>
              <a:effectRef idx="2">
                <a:scrgbClr r="0" g="0" b="0"/>
              </a:effectRef>
              <a:fontRef idx="minor">
                <a:schemeClr val="lt1"/>
              </a:fontRef>
            </p:style>
          </p:sp>
          <p:sp>
            <p:nvSpPr>
              <p:cNvPr id="51" name="圆角矩形 4"/>
              <p:cNvSpPr/>
              <p:nvPr/>
            </p:nvSpPr>
            <p:spPr>
              <a:xfrm>
                <a:off x="405028" y="2711455"/>
                <a:ext cx="1501472" cy="575516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0005" tIns="26670" rIns="40005" bIns="26670" numCol="1" spcCol="1270" anchor="ctr" anchorCtr="0">
                <a:noAutofit/>
              </a:bodyPr>
              <a:lstStyle/>
              <a:p>
                <a:pPr lvl="0" algn="ctr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400" b="1" kern="1200" dirty="0">
                  <a:solidFill>
                    <a:sysClr val="window" lastClr="FFFFFF"/>
                  </a:solidFill>
                  <a:latin typeface="Georgia" panose="02040502050405020303"/>
                  <a:ea typeface="+mn-ea"/>
                  <a:cs typeface="+mn-cs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2987824" y="3736072"/>
              <a:ext cx="362619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前一个数的  就是后一个数。这列数越来越小，越接近</a:t>
              </a:r>
              <a:r>
                <a:rPr lang="en-US" altLang="zh-CN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3" name="TextBox 15"/>
              <p:cNvSpPr txBox="1">
                <a:spLocks noChangeArrowheads="1"/>
              </p:cNvSpPr>
              <p:nvPr/>
            </p:nvSpPr>
            <p:spPr bwMode="auto">
              <a:xfrm>
                <a:off x="4021476" y="3507854"/>
                <a:ext cx="492671" cy="6994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b="1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schemeClr val="bg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schemeClr val="bg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21476" y="3507854"/>
                <a:ext cx="492671" cy="699487"/>
              </a:xfrm>
              <a:prstGeom prst="rect">
                <a:avLst/>
              </a:prstGeom>
              <a:blipFill rotWithShape="1">
                <a:blip r:embed="rId8"/>
                <a:stretch>
                  <a:fillRect l="-4" t="-16" r="115" b="6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40" y="7981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7" grpId="0"/>
      <p:bldP spid="28" grpId="0"/>
      <p:bldP spid="30" grpId="0"/>
      <p:bldP spid="31" grpId="0"/>
      <p:bldP spid="33" grpId="0"/>
      <p:bldP spid="35" grpId="0"/>
      <p:bldP spid="39" grpId="0"/>
      <p:bldP spid="41" grpId="0"/>
      <p:bldP spid="43" grpId="0"/>
      <p:bldP spid="44" grpId="0"/>
      <p:bldP spid="46" grpId="0"/>
      <p:bldP spid="8" grpId="0"/>
      <p:bldP spid="4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8203"/>
          <p:cNvSpPr txBox="1">
            <a:spLocks noChangeArrowheads="1"/>
          </p:cNvSpPr>
          <p:nvPr/>
        </p:nvSpPr>
        <p:spPr bwMode="auto">
          <a:xfrm>
            <a:off x="749194" y="584741"/>
            <a:ext cx="8359310" cy="111376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一摞作业本，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个地数剩余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个地数剩余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个地数剩余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个。这摞作业本最少有多少本？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8203"/>
          <p:cNvSpPr txBox="1">
            <a:spLocks noChangeArrowheads="1"/>
          </p:cNvSpPr>
          <p:nvPr/>
        </p:nvSpPr>
        <p:spPr bwMode="auto">
          <a:xfrm>
            <a:off x="2427554" y="3377005"/>
            <a:ext cx="3536534" cy="4489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3×4×5-1=59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19583"/>
            <a:ext cx="1781550" cy="1374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文本框 8203"/>
          <p:cNvSpPr txBox="1">
            <a:spLocks noChangeArrowheads="1"/>
          </p:cNvSpPr>
          <p:nvPr/>
        </p:nvSpPr>
        <p:spPr bwMode="auto">
          <a:xfrm>
            <a:off x="1841201" y="3922981"/>
            <a:ext cx="6358640" cy="4489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1200"/>
              </a:spcBef>
              <a:defRPr/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摞作业本最少有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7805" y="1823100"/>
            <a:ext cx="5744499" cy="536293"/>
            <a:chOff x="551293" y="1731855"/>
            <a:chExt cx="5412795" cy="536293"/>
          </a:xfrm>
        </p:grpSpPr>
        <p:sp>
          <p:nvSpPr>
            <p:cNvPr id="41" name="Freeform 8"/>
            <p:cNvSpPr/>
            <p:nvPr/>
          </p:nvSpPr>
          <p:spPr bwMode="auto">
            <a:xfrm>
              <a:off x="618224" y="1731855"/>
              <a:ext cx="5345864" cy="536293"/>
            </a:xfrm>
            <a:custGeom>
              <a:avLst/>
              <a:gdLst>
                <a:gd name="T0" fmla="*/ 737 w 1045"/>
                <a:gd name="T1" fmla="*/ 0 h 1107"/>
                <a:gd name="T2" fmla="*/ 0 w 1045"/>
                <a:gd name="T3" fmla="*/ 0 h 1107"/>
                <a:gd name="T4" fmla="*/ 0 w 1045"/>
                <a:gd name="T5" fmla="*/ 1107 h 1107"/>
                <a:gd name="T6" fmla="*/ 737 w 1045"/>
                <a:gd name="T7" fmla="*/ 1107 h 1107"/>
                <a:gd name="T8" fmla="*/ 1045 w 1045"/>
                <a:gd name="T9" fmla="*/ 552 h 1107"/>
                <a:gd name="T10" fmla="*/ 737 w 1045"/>
                <a:gd name="T11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5" h="1107">
                  <a:moveTo>
                    <a:pt x="737" y="0"/>
                  </a:moveTo>
                  <a:lnTo>
                    <a:pt x="0" y="0"/>
                  </a:lnTo>
                  <a:lnTo>
                    <a:pt x="0" y="1107"/>
                  </a:lnTo>
                  <a:lnTo>
                    <a:pt x="737" y="1107"/>
                  </a:lnTo>
                  <a:lnTo>
                    <a:pt x="1045" y="552"/>
                  </a:lnTo>
                  <a:lnTo>
                    <a:pt x="737" y="0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12700" cap="flat">
              <a:solidFill>
                <a:srgbClr val="FF9900"/>
              </a:solidFill>
              <a:prstDash val="solid"/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9" name="文本框 8203"/>
            <p:cNvSpPr txBox="1">
              <a:spLocks noChangeArrowheads="1"/>
            </p:cNvSpPr>
            <p:nvPr/>
          </p:nvSpPr>
          <p:spPr bwMode="auto">
            <a:xfrm>
              <a:off x="551293" y="1779662"/>
              <a:ext cx="5141395" cy="3895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ts val="12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这摞作业本只要加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本正好是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公倍数。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1934" y="2597027"/>
            <a:ext cx="4619614" cy="550450"/>
            <a:chOff x="639822" y="2505782"/>
            <a:chExt cx="4619614" cy="55045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42" name="Freeform 8"/>
            <p:cNvSpPr/>
            <p:nvPr/>
          </p:nvSpPr>
          <p:spPr bwMode="auto">
            <a:xfrm>
              <a:off x="639822" y="2505782"/>
              <a:ext cx="4619614" cy="550450"/>
            </a:xfrm>
            <a:custGeom>
              <a:avLst/>
              <a:gdLst>
                <a:gd name="T0" fmla="*/ 737 w 1045"/>
                <a:gd name="T1" fmla="*/ 0 h 1107"/>
                <a:gd name="T2" fmla="*/ 0 w 1045"/>
                <a:gd name="T3" fmla="*/ 0 h 1107"/>
                <a:gd name="T4" fmla="*/ 0 w 1045"/>
                <a:gd name="T5" fmla="*/ 1107 h 1107"/>
                <a:gd name="T6" fmla="*/ 737 w 1045"/>
                <a:gd name="T7" fmla="*/ 1107 h 1107"/>
                <a:gd name="T8" fmla="*/ 1045 w 1045"/>
                <a:gd name="T9" fmla="*/ 552 h 1107"/>
                <a:gd name="T10" fmla="*/ 737 w 1045"/>
                <a:gd name="T11" fmla="*/ 0 h 1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5" h="1107">
                  <a:moveTo>
                    <a:pt x="737" y="0"/>
                  </a:moveTo>
                  <a:lnTo>
                    <a:pt x="0" y="0"/>
                  </a:lnTo>
                  <a:lnTo>
                    <a:pt x="0" y="1107"/>
                  </a:lnTo>
                  <a:lnTo>
                    <a:pt x="737" y="1107"/>
                  </a:lnTo>
                  <a:lnTo>
                    <a:pt x="1045" y="552"/>
                  </a:lnTo>
                  <a:lnTo>
                    <a:pt x="737" y="0"/>
                  </a:lnTo>
                  <a:close/>
                </a:path>
              </a:pathLst>
            </a:custGeom>
            <a:grpFill/>
            <a:ln w="12700" cap="flat">
              <a:solidFill>
                <a:srgbClr val="FF9900"/>
              </a:solidFill>
              <a:prstDash val="solid"/>
              <a:miter lim="800000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38" name="文本框 8203"/>
            <p:cNvSpPr txBox="1">
              <a:spLocks noChangeArrowheads="1"/>
            </p:cNvSpPr>
            <p:nvPr/>
          </p:nvSpPr>
          <p:spPr bwMode="auto">
            <a:xfrm>
              <a:off x="677186" y="2586242"/>
              <a:ext cx="4373562" cy="43088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ts val="12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这摞作业本的总数比公倍数少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94" y="82718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99592" y="505584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一个两位小数约是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，这个两位小数最大是多少？最小是多少？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490" y="2109063"/>
            <a:ext cx="1656184" cy="40011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近似数是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5.0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2309774" y="2018511"/>
            <a:ext cx="504056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336343" y="2485457"/>
            <a:ext cx="401707" cy="3516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81278" y="1382869"/>
            <a:ext cx="5517605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数是由原小数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四舍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得到的，即原来的两位小数的百分位前面是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，那么百分位上最大是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，则原小数最大为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81482" y="2636207"/>
            <a:ext cx="5517605" cy="10156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最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数是由原小数</a:t>
            </a:r>
            <a:r>
              <a:rPr lang="zh-CN" altLang="en-US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五入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到的，即原来的两位小数的百分位前面是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，那么百分位上最小是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，则原小数最小为</a:t>
            </a:r>
            <a:r>
              <a:rPr lang="en-US" altLang="zh-CN" sz="20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1187" y="3579862"/>
            <a:ext cx="7632848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答：一个两位小数约是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，这个两位小数最大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5.04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，最小是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4.95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38" y="78612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WPS 演示</Application>
  <PresentationFormat>全屏显示(16:9)</PresentationFormat>
  <Paragraphs>276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Georgia</vt:lpstr>
      <vt:lpstr>Times New Roman</vt:lpstr>
      <vt:lpstr>微软雅黑</vt:lpstr>
      <vt:lpstr>Arial Unicode MS</vt:lpstr>
      <vt:lpstr>Calibri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49</cp:revision>
  <dcterms:created xsi:type="dcterms:W3CDTF">2018-09-11T05:46:00Z</dcterms:created>
  <dcterms:modified xsi:type="dcterms:W3CDTF">2023-10-10T01:48:51Z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3534820C57DB48B897EC2F92FEC3D96A_12</vt:lpwstr>
  </property>
</Properties>
</file>