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97" r:id="rId10"/>
    <p:sldId id="285" r:id="rId11"/>
    <p:sldId id="284" r:id="rId12"/>
    <p:sldId id="286" r:id="rId13"/>
    <p:sldId id="288" r:id="rId14"/>
    <p:sldId id="289" r:id="rId15"/>
    <p:sldId id="290" r:id="rId16"/>
    <p:sldId id="291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19" d="100"/>
          <a:sy n="119" d="100"/>
        </p:scale>
        <p:origin x="-324" y="-102"/>
      </p:cViewPr>
      <p:guideLst>
        <p:guide orient="horz" pos="1620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 smtClean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活动探究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 smtClean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拓展延伸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9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 smtClean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7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GIF"/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93239" y="1867203"/>
            <a:ext cx="554703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自行车里的数学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2120" y="2237525"/>
            <a:ext cx="4371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转动圈数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698960" y="2225679"/>
            <a:ext cx="44328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后齿轮齿数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转动圈数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08958" y="2427552"/>
            <a:ext cx="253006" cy="116216"/>
            <a:chOff x="501276" y="2471227"/>
            <a:chExt cx="811248" cy="11621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16718" y="2471227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01276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圆角矩形 1"/>
          <p:cNvSpPr/>
          <p:nvPr/>
        </p:nvSpPr>
        <p:spPr>
          <a:xfrm>
            <a:off x="2195735" y="2304455"/>
            <a:ext cx="2230111" cy="382889"/>
          </a:xfrm>
          <a:prstGeom prst="roundRect">
            <a:avLst/>
          </a:prstGeom>
          <a:solidFill>
            <a:schemeClr val="accent1">
              <a:alpha val="29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387271" y="3769306"/>
            <a:ext cx="253006" cy="116216"/>
            <a:chOff x="501276" y="2471227"/>
            <a:chExt cx="811248" cy="116216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516718" y="2471227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501276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47"/>
          <p:cNvSpPr/>
          <p:nvPr/>
        </p:nvSpPr>
        <p:spPr>
          <a:xfrm>
            <a:off x="2663907" y="3396937"/>
            <a:ext cx="1771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齿数</a:t>
            </a:r>
            <a:endParaRPr lang="en-US" altLang="zh-CN" sz="2400" b="1" u="sng" dirty="0" smtClean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后齿轮齿数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下箭头 52"/>
          <p:cNvSpPr/>
          <p:nvPr/>
        </p:nvSpPr>
        <p:spPr>
          <a:xfrm>
            <a:off x="4425846" y="2922365"/>
            <a:ext cx="241099" cy="42653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395536" y="1112048"/>
            <a:ext cx="8280920" cy="955646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想一想：如果前齿轮转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你能发现后齿轮的齿数、转动圈数与前齿轮的齿数、转动圈数有什么关系吗？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98960" y="3396937"/>
            <a:ext cx="24653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后齿轮转动圈数</a:t>
            </a:r>
            <a:endParaRPr lang="en-US" altLang="zh-CN" sz="2400" b="1" u="sng" dirty="0" smtClean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转动圈数</a:t>
            </a:r>
            <a:endParaRPr lang="en-US" altLang="zh-CN" sz="2400" b="1" dirty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9" grpId="0"/>
      <p:bldP spid="2" grpId="0" animBg="1"/>
      <p:bldP spid="48" grpId="0"/>
      <p:bldP spid="53" grpId="0" animBg="1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335464" y="621000"/>
            <a:ext cx="5404888" cy="4385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探究变速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自行车的移动距离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64821" y="1059582"/>
            <a:ext cx="3888431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右表是一种变速自行车前、后齿轮的齿数。算出这种自行车前、后齿轮的齿数比，填在表格中，看看有多少种不同的组合。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15908" y="1203598"/>
          <a:ext cx="4314597" cy="3205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1130469"/>
                <a:gridCol w="1152128"/>
              </a:tblGrid>
              <a:tr h="432048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后齿轮齿数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前齿轮齿数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vMerge="1"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1164536" y="4351337"/>
            <a:ext cx="7479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蹬同样的圈数，哪种组合使自行车走得最远？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75491"/>
            <a:ext cx="2102923" cy="1290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表格 53"/>
          <p:cNvGraphicFramePr>
            <a:graphicFrameLocks noGrp="1"/>
          </p:cNvGraphicFramePr>
          <p:nvPr/>
        </p:nvGraphicFramePr>
        <p:xfrm>
          <a:off x="3132731" y="1233313"/>
          <a:ext cx="4314597" cy="3205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1130469"/>
                <a:gridCol w="1152128"/>
              </a:tblGrid>
              <a:tr h="432048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后齿轮齿数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前齿轮齿数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88032">
                <a:tc vMerge="1"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32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7" name="矩形 36"/>
          <p:cNvSpPr/>
          <p:nvPr/>
        </p:nvSpPr>
        <p:spPr>
          <a:xfrm>
            <a:off x="5329270" y="2067888"/>
            <a:ext cx="833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58972" y="2463950"/>
            <a:ext cx="8333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29270" y="2879150"/>
            <a:ext cx="9104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36910" y="3244983"/>
            <a:ext cx="7820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58972" y="3619544"/>
            <a:ext cx="8028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29270" y="4041306"/>
            <a:ext cx="8433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64820" y="2063840"/>
            <a:ext cx="89996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84593" y="2463949"/>
            <a:ext cx="780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78572" y="2849664"/>
            <a:ext cx="7801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481804" y="3279260"/>
            <a:ext cx="8659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84592" y="3699014"/>
            <a:ext cx="9397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461964" y="4053661"/>
            <a:ext cx="10134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875552" y="1809779"/>
            <a:ext cx="2119172" cy="880172"/>
          </a:xfrm>
          <a:prstGeom prst="wedgeRoundRectCallout">
            <a:avLst>
              <a:gd name="adj1" fmla="val -28616"/>
              <a:gd name="adj2" fmla="val 6802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种组合，能变化出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种速度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408616" y="2467998"/>
            <a:ext cx="684684" cy="288305"/>
          </a:xfrm>
          <a:prstGeom prst="roundRect">
            <a:avLst/>
          </a:prstGeom>
          <a:solidFill>
            <a:srgbClr val="00B762">
              <a:alpha val="54000"/>
            </a:srgbClr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6537357" y="2904568"/>
            <a:ext cx="684684" cy="288305"/>
          </a:xfrm>
          <a:prstGeom prst="roundRect">
            <a:avLst/>
          </a:prstGeom>
          <a:solidFill>
            <a:srgbClr val="00B762">
              <a:alpha val="54000"/>
            </a:srgbClr>
          </a:solidFill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49580" y1="56944" x2="36975" y2="75694"/>
                        <a14:foregroundMark x1="31933" y1="57639" x2="12605" y2="54167"/>
                        <a14:foregroundMark x1="52941" y1="75694" x2="36134" y2="77778"/>
                        <a14:foregroundMark x1="33613" y1="82639" x2="26891" y2="93750"/>
                        <a14:foregroundMark x1="18487" y1="90278" x2="27731" y2="95139"/>
                        <a14:foregroundMark x1="78151" y1="58333" x2="57983" y2="59722"/>
                        <a14:foregroundMark x1="68067" y1="72917" x2="51261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18259" y="2997727"/>
            <a:ext cx="1027725" cy="1243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TextBox 12"/>
          <p:cNvSpPr txBox="1">
            <a:spLocks noChangeArrowheads="1"/>
          </p:cNvSpPr>
          <p:nvPr/>
        </p:nvSpPr>
        <p:spPr bwMode="auto">
          <a:xfrm>
            <a:off x="2335464" y="621000"/>
            <a:ext cx="5404888" cy="4385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探究变速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自行车的移动距离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51" grpId="0" animBg="1"/>
      <p:bldP spid="3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1066250"/>
            <a:ext cx="766802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解决问题：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蹬同样的圈数，哪种组合使自行车走得最远？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AutoShape 27"/>
          <p:cNvSpPr>
            <a:spLocks noChangeArrowheads="1"/>
          </p:cNvSpPr>
          <p:nvPr/>
        </p:nvSpPr>
        <p:spPr bwMode="auto">
          <a:xfrm>
            <a:off x="1985691" y="3459598"/>
            <a:ext cx="3835745" cy="483015"/>
          </a:xfrm>
          <a:prstGeom prst="wedgeRoundRectCallout">
            <a:avLst>
              <a:gd name="adj1" fmla="val -62577"/>
              <a:gd name="adj2" fmla="val 33966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从表中可知，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的比值最大。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149654" y="1796335"/>
            <a:ext cx="2034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蹬一圈的路程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38252" y="1819983"/>
            <a:ext cx="1792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车轮周长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149502" y="1998207"/>
            <a:ext cx="252000" cy="116216"/>
            <a:chOff x="489059" y="2471227"/>
            <a:chExt cx="808023" cy="116216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489059" y="2471227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501276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56"/>
          <p:cNvSpPr/>
          <p:nvPr/>
        </p:nvSpPr>
        <p:spPr>
          <a:xfrm>
            <a:off x="3433212" y="1635318"/>
            <a:ext cx="1771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齿数</a:t>
            </a:r>
            <a:endParaRPr lang="en-US" altLang="zh-CN" sz="2400" b="1" u="sng" dirty="0" smtClean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后齿轮齿数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5440726" y="1898037"/>
            <a:ext cx="1227491" cy="351337"/>
          </a:xfrm>
          <a:prstGeom prst="round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6193766" y="2474941"/>
            <a:ext cx="2061713" cy="940279"/>
          </a:xfrm>
          <a:prstGeom prst="cloudCallout">
            <a:avLst>
              <a:gd name="adj1" fmla="val -42319"/>
              <a:gd name="adj2" fmla="val -80620"/>
            </a:avLst>
          </a:prstGeom>
          <a:noFill/>
          <a:ln w="12700">
            <a:solidFill>
              <a:srgbClr val="FF5E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同一辆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自行车周长一定。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508994" y="1690815"/>
            <a:ext cx="1620000" cy="720000"/>
          </a:xfrm>
          <a:prstGeom prst="roundRect">
            <a:avLst/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云形标注 59"/>
          <p:cNvSpPr/>
          <p:nvPr/>
        </p:nvSpPr>
        <p:spPr>
          <a:xfrm>
            <a:off x="1418517" y="2474941"/>
            <a:ext cx="1730986" cy="940279"/>
          </a:xfrm>
          <a:prstGeom prst="cloudCallout">
            <a:avLst>
              <a:gd name="adj1" fmla="val 63120"/>
              <a:gd name="adj2" fmla="val -79702"/>
            </a:avLst>
          </a:prstGeom>
          <a:noFill/>
          <a:ln w="127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比值越大</a:t>
            </a:r>
            <a:endParaRPr lang="en-US" altLang="zh-CN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走得越远。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2277374" y="4092254"/>
            <a:ext cx="4328562" cy="711744"/>
          </a:xfrm>
          <a:prstGeom prst="wedgeRoundRectCallout">
            <a:avLst>
              <a:gd name="adj1" fmla="val 63875"/>
              <a:gd name="adj2" fmla="val -4950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所以蹬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同样的圈数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，前齿轮齿数为</a:t>
            </a:r>
            <a:r>
              <a:rPr lang="en-US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、后齿轮齿数为</a:t>
            </a:r>
            <a:r>
              <a:rPr lang="en-US" altLang="zh-CN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的变速自行车走得最远。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0178" y="3366561"/>
            <a:ext cx="758952" cy="143743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622" y="3427610"/>
            <a:ext cx="706710" cy="1329287"/>
          </a:xfrm>
          <a:prstGeom prst="rect">
            <a:avLst/>
          </a:prstGeom>
        </p:spPr>
      </p:pic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2335464" y="621000"/>
            <a:ext cx="5404888" cy="4385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2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探究变速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自行车的移动距离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51" grpId="0" animBg="1"/>
      <p:bldP spid="49" grpId="0"/>
      <p:bldP spid="53" grpId="0"/>
      <p:bldP spid="57" grpId="0"/>
      <p:bldP spid="58" grpId="0"/>
      <p:bldP spid="5" grpId="0" animBg="1"/>
      <p:bldP spid="59" grpId="0" animBg="1"/>
      <p:bldP spid="60" grpId="0" animBg="1"/>
      <p:bldP spid="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79852" y="1275606"/>
            <a:ext cx="8196604" cy="23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上坡时，要尽可能地省力，变速自行车的前轮和后轮该如何搭配呢？先想一想，试着和同伴们一起探究一下吧！</a:t>
            </a:r>
            <a:endParaRPr lang="zh-CN" altLang="en-US" sz="32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555526"/>
            <a:ext cx="550427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自行车齿轮工作示意图。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600" y="1294474"/>
            <a:ext cx="2922443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47" y="1239260"/>
            <a:ext cx="2885795" cy="1680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75" y="3002004"/>
            <a:ext cx="2324550" cy="13475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840" y="3002004"/>
            <a:ext cx="2857500" cy="1657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4"/>
          <p:cNvGrpSpPr/>
          <p:nvPr/>
        </p:nvGrpSpPr>
        <p:grpSpPr bwMode="auto">
          <a:xfrm>
            <a:off x="2164018" y="551016"/>
            <a:ext cx="5277755" cy="1294599"/>
            <a:chOff x="2086061" y="572447"/>
            <a:chExt cx="2965708" cy="805744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086061" y="572447"/>
              <a:ext cx="2965708" cy="805744"/>
            </a:xfrm>
            <a:prstGeom prst="cloudCallout">
              <a:avLst>
                <a:gd name="adj1" fmla="val -61624"/>
                <a:gd name="adj2" fmla="val 27284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1" name="矩形 4"/>
            <p:cNvSpPr>
              <a:spLocks noChangeArrowheads="1"/>
            </p:cNvSpPr>
            <p:nvPr/>
          </p:nvSpPr>
          <p:spPr bwMode="auto">
            <a:xfrm>
              <a:off x="2306200" y="716179"/>
              <a:ext cx="2549180" cy="5555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同学们，你们都认识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自行车吧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，你对自行车了解多少呢？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26" y="1079964"/>
            <a:ext cx="1104039" cy="1582166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766228" y="2033772"/>
            <a:ext cx="3460039" cy="223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245622" y="2658726"/>
            <a:ext cx="1041211" cy="377642"/>
          </a:xfrm>
          <a:prstGeom prst="wedgeRoundRectCallout">
            <a:avLst>
              <a:gd name="adj1" fmla="val 25997"/>
              <a:gd name="adj2" fmla="val 11160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前车轮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7"/>
          <p:cNvSpPr>
            <a:spLocks noChangeArrowheads="1"/>
          </p:cNvSpPr>
          <p:nvPr/>
        </p:nvSpPr>
        <p:spPr bwMode="auto">
          <a:xfrm>
            <a:off x="5980772" y="3890473"/>
            <a:ext cx="1041211" cy="377642"/>
          </a:xfrm>
          <a:prstGeom prst="wedgeRoundRectCallout">
            <a:avLst>
              <a:gd name="adj1" fmla="val -66054"/>
              <a:gd name="adj2" fmla="val -1891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后车轮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4274316" y="2658726"/>
            <a:ext cx="1041211" cy="377642"/>
          </a:xfrm>
          <a:prstGeom prst="wedgeRoundRectCallout">
            <a:avLst>
              <a:gd name="adj1" fmla="val 8830"/>
              <a:gd name="adj2" fmla="val 193677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846307" y="2761669"/>
            <a:ext cx="1041211" cy="377642"/>
          </a:xfrm>
          <a:prstGeom prst="wedgeRoundRectCallout">
            <a:avLst>
              <a:gd name="adj1" fmla="val -69833"/>
              <a:gd name="adj2" fmla="val 16294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后齿轮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4421178" y="4079294"/>
            <a:ext cx="747485" cy="377642"/>
          </a:xfrm>
          <a:prstGeom prst="wedgeRoundRectCallout">
            <a:avLst>
              <a:gd name="adj1" fmla="val -2489"/>
              <a:gd name="adj2" fmla="val -122252"/>
              <a:gd name="adj3" fmla="val 16667"/>
            </a:avLst>
          </a:prstGeom>
          <a:solidFill>
            <a:srgbClr val="92D050">
              <a:alpha val="46000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脚踏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55576" y="1186716"/>
            <a:ext cx="597534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5"/>
          <p:cNvSpPr txBox="1">
            <a:spLocks noChangeArrowheads="1"/>
          </p:cNvSpPr>
          <p:nvPr/>
        </p:nvSpPr>
        <p:spPr bwMode="auto">
          <a:xfrm>
            <a:off x="2915816" y="2499742"/>
            <a:ext cx="3312299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小组讨论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：怎样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61926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369" y="2209006"/>
            <a:ext cx="3771900" cy="2667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176368" y="4437958"/>
            <a:ext cx="634583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2046378" y="4383958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4888" y="4378036"/>
            <a:ext cx="108000" cy="108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4582235" y="1529824"/>
            <a:ext cx="3024336" cy="483015"/>
          </a:xfrm>
          <a:prstGeom prst="wedgeRoundRectCallout">
            <a:avLst>
              <a:gd name="adj1" fmla="val 63204"/>
              <a:gd name="adj2" fmla="val -3977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直接测量的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误差很大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467544" y="1570277"/>
            <a:ext cx="11343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840893" y="1547439"/>
            <a:ext cx="1523384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直接测量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10" b="100000" l="437" r="998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377" y="4372986"/>
            <a:ext cx="2847891" cy="54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云形标注 35"/>
          <p:cNvSpPr/>
          <p:nvPr/>
        </p:nvSpPr>
        <p:spPr bwMode="auto">
          <a:xfrm>
            <a:off x="0" y="2257074"/>
            <a:ext cx="3779912" cy="703290"/>
          </a:xfrm>
          <a:prstGeom prst="cloudCallout">
            <a:avLst>
              <a:gd name="adj1" fmla="val 53224"/>
              <a:gd name="adj2" fmla="val 33129"/>
            </a:avLst>
          </a:prstGeom>
          <a:noFill/>
          <a:ln w="127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其它方法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925" y="1467235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6" grpId="0" animBg="1"/>
      <p:bldP spid="29" grpId="0" animBg="1"/>
      <p:bldP spid="33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31" y="2209006"/>
            <a:ext cx="3771900" cy="2667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32930" y="4437958"/>
            <a:ext cx="634583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5116341" y="1559856"/>
            <a:ext cx="3581742" cy="483015"/>
          </a:xfrm>
          <a:prstGeom prst="wedgeRoundRectCallout">
            <a:avLst>
              <a:gd name="adj1" fmla="val 35401"/>
              <a:gd name="adj2" fmla="val 12633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你知道自行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车工作的原理吗？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616216" y="1538339"/>
            <a:ext cx="15075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891339" y="1502424"/>
            <a:ext cx="1507898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98140" y="3595164"/>
            <a:ext cx="1120741" cy="6124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Group 12"/>
          <p:cNvGrpSpPr/>
          <p:nvPr/>
        </p:nvGrpSpPr>
        <p:grpSpPr bwMode="auto">
          <a:xfrm>
            <a:off x="325585" y="2743993"/>
            <a:ext cx="1323975" cy="798513"/>
            <a:chOff x="-90" y="135"/>
            <a:chExt cx="834" cy="503"/>
          </a:xfrm>
        </p:grpSpPr>
        <p:sp>
          <p:nvSpPr>
            <p:cNvPr id="38" name="AutoShape 13"/>
            <p:cNvSpPr>
              <a:spLocks noChangeArrowheads="1"/>
            </p:cNvSpPr>
            <p:nvPr/>
          </p:nvSpPr>
          <p:spPr bwMode="auto">
            <a:xfrm rot="2684065">
              <a:off x="200" y="547"/>
              <a:ext cx="544" cy="91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14"/>
            <p:cNvSpPr txBox="1">
              <a:spLocks noChangeArrowheads="1"/>
            </p:cNvSpPr>
            <p:nvPr/>
          </p:nvSpPr>
          <p:spPr bwMode="auto">
            <a:xfrm>
              <a:off x="-90" y="135"/>
              <a:ext cx="60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秘密</a:t>
              </a:r>
              <a:r>
                <a:rPr lang="zh-CN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!</a:t>
              </a:r>
              <a:endPara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3995936" y="2326109"/>
            <a:ext cx="12433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脚踏板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5664244" y="2158573"/>
            <a:ext cx="17232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前齿轮带动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后齿轮转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6266570" y="3477276"/>
            <a:ext cx="142093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带动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后轮转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7"/>
          <p:cNvSpPr txBox="1">
            <a:spLocks noChangeArrowheads="1"/>
          </p:cNvSpPr>
          <p:nvPr/>
        </p:nvSpPr>
        <p:spPr bwMode="auto">
          <a:xfrm>
            <a:off x="4468258" y="3486817"/>
            <a:ext cx="14395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后轮推动前轮转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>
            <a:off x="5239237" y="2449667"/>
            <a:ext cx="457200" cy="269875"/>
          </a:xfrm>
          <a:prstGeom prst="rightArrow">
            <a:avLst>
              <a:gd name="adj1" fmla="val 50000"/>
              <a:gd name="adj2" fmla="val 37592"/>
            </a:avLst>
          </a:prstGeom>
          <a:solidFill>
            <a:srgbClr val="7030A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 rot="5400000">
            <a:off x="6678612" y="3085889"/>
            <a:ext cx="457200" cy="269875"/>
          </a:xfrm>
          <a:prstGeom prst="rightArrow">
            <a:avLst>
              <a:gd name="adj1" fmla="val 50000"/>
              <a:gd name="adj2" fmla="val 37592"/>
            </a:avLst>
          </a:prstGeom>
          <a:solidFill>
            <a:srgbClr val="7030A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AutoShape 8"/>
          <p:cNvSpPr>
            <a:spLocks noChangeArrowheads="1"/>
          </p:cNvSpPr>
          <p:nvPr/>
        </p:nvSpPr>
        <p:spPr bwMode="auto">
          <a:xfrm flipH="1">
            <a:off x="5822847" y="3766463"/>
            <a:ext cx="457200" cy="269875"/>
          </a:xfrm>
          <a:prstGeom prst="rightArrow">
            <a:avLst>
              <a:gd name="adj1" fmla="val 50000"/>
              <a:gd name="adj2" fmla="val 37592"/>
            </a:avLst>
          </a:prstGeom>
          <a:solidFill>
            <a:srgbClr val="7030A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20" y="2449667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61926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2" grpId="0"/>
      <p:bldP spid="33" grpId="0" animBg="1"/>
      <p:bldP spid="23" grpId="0" animBg="1"/>
      <p:bldP spid="40" grpId="0"/>
      <p:bldP spid="41" grpId="0"/>
      <p:bldP spid="42" grpId="0"/>
      <p:bldP spid="43" grpId="0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31" y="2209006"/>
            <a:ext cx="3771900" cy="2667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32930" y="4437958"/>
            <a:ext cx="634583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544810" y="1538339"/>
            <a:ext cx="1290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824775" y="1518251"/>
            <a:ext cx="1507898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98140" y="3595164"/>
            <a:ext cx="1120741" cy="612475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13"/>
          <p:cNvSpPr>
            <a:spLocks noChangeArrowheads="1"/>
          </p:cNvSpPr>
          <p:nvPr/>
        </p:nvSpPr>
        <p:spPr bwMode="auto">
          <a:xfrm rot="20175851">
            <a:off x="2041135" y="2639854"/>
            <a:ext cx="4014439" cy="167551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AutoShape 27"/>
          <p:cNvSpPr>
            <a:spLocks noChangeArrowheads="1"/>
          </p:cNvSpPr>
          <p:nvPr/>
        </p:nvSpPr>
        <p:spPr bwMode="auto">
          <a:xfrm>
            <a:off x="5129012" y="2452272"/>
            <a:ext cx="3888432" cy="1209556"/>
          </a:xfrm>
          <a:prstGeom prst="wedgeRoundRectCallout">
            <a:avLst>
              <a:gd name="adj1" fmla="val 30998"/>
              <a:gd name="adj2" fmla="val 62584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脚踏板蹬一圈，带动前齿轮转一圈。前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齿轮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转一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圈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的齿数和后齿轮转过的齿数同样多。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265" y="3819982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61926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861" y="1055795"/>
            <a:ext cx="2049815" cy="1383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8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16" y="1418088"/>
            <a:ext cx="3771900" cy="2667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46816" y="3652374"/>
            <a:ext cx="37719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616818" y="1602981"/>
            <a:ext cx="1362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891339" y="1527723"/>
            <a:ext cx="1507898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箭头 2"/>
          <p:cNvSpPr/>
          <p:nvPr/>
        </p:nvSpPr>
        <p:spPr>
          <a:xfrm flipV="1">
            <a:off x="5220844" y="1778643"/>
            <a:ext cx="241099" cy="10325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010602" y="2866348"/>
            <a:ext cx="468000" cy="468000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3847" y="1434062"/>
            <a:ext cx="2355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447005" y="2984940"/>
            <a:ext cx="252000" cy="252000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下箭头 36"/>
          <p:cNvSpPr/>
          <p:nvPr/>
        </p:nvSpPr>
        <p:spPr>
          <a:xfrm rot="5400000">
            <a:off x="3726173" y="2676052"/>
            <a:ext cx="241099" cy="8949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43608" y="2670694"/>
            <a:ext cx="2571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后齿轮齿数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转动圈数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19706158">
            <a:off x="3248441" y="2178694"/>
            <a:ext cx="796750" cy="232432"/>
            <a:chOff x="508958" y="2355011"/>
            <a:chExt cx="796750" cy="23243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508958" y="2355011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509902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61926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2220117" y="3867894"/>
                <a:ext cx="4629520" cy="784125"/>
              </a:xfrm>
              <a:prstGeom prst="rect">
                <a:avLst/>
              </a:prstGeom>
              <a:solidFill>
                <a:srgbClr val="FFC000"/>
              </a:solidFill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后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齿轮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转动圈数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b="1" dirty="0">
                            <a:uFill>
                              <a:solidFill>
                                <a:srgbClr val="FF0000"/>
                              </a:solidFill>
                            </a:u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前齿轮齿数</m:t>
                        </m:r>
                        <m:r>
                          <m:rPr>
                            <m:nor/>
                          </m:rPr>
                          <a:rPr lang="zh-CN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后齿轮齿数</m:t>
                        </m:r>
                        <m:r>
                          <m:rPr>
                            <m:nor/>
                          </m:rPr>
                          <a:rPr lang="en-US" altLang="zh-CN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zh-CN" altLang="en-US" sz="24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</m:t>
                        </m:r>
                      </m:den>
                    </m:f>
                  </m:oMath>
                </a14:m>
                <a:endParaRPr lang="en-US" altLang="zh-CN" sz="2400" b="1" dirty="0">
                  <a:uFill>
                    <a:solidFill>
                      <a:srgbClr val="FF0000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0117" y="3867894"/>
                <a:ext cx="4629520" cy="784125"/>
              </a:xfrm>
              <a:prstGeom prst="rect">
                <a:avLst/>
              </a:prstGeom>
              <a:blipFill rotWithShape="1">
                <a:blip r:embed="rId2"/>
                <a:stretch>
                  <a:fillRect l="-3" t="-14" r="11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 animBg="1"/>
      <p:bldP spid="8" grpId="0"/>
      <p:bldP spid="34" grpId="0" animBg="1"/>
      <p:bldP spid="37" grpId="0" animBg="1"/>
      <p:bldP spid="39" grpId="0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16" y="1418088"/>
            <a:ext cx="3771900" cy="266700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646816" y="3652374"/>
            <a:ext cx="37719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616818" y="1602981"/>
            <a:ext cx="13628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891339" y="1527723"/>
            <a:ext cx="1507898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010602" y="2866348"/>
            <a:ext cx="468000" cy="468000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4447005" y="2984940"/>
            <a:ext cx="252000" cy="252000"/>
          </a:xfrm>
          <a:prstGeom prst="ellipse">
            <a:avLst/>
          </a:prstGeom>
          <a:noFill/>
          <a:ln w="635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619268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一辆自行车，脚踏板蹬一圈，能走多远？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2339752" y="530227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56556" y="3817958"/>
            <a:ext cx="566425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齿轮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转动的圈数就是车轮转动的圈数。</a:t>
            </a:r>
            <a:endParaRPr lang="en-US" altLang="zh-CN" sz="2400" b="1" dirty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46816" y="4306224"/>
            <a:ext cx="426483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车轮转动的圈数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车轮的周长</a:t>
            </a:r>
            <a:endParaRPr lang="en-US" altLang="zh-CN" sz="2400" b="1" dirty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76073" y="4306224"/>
            <a:ext cx="222408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蹬一圈的路程</a:t>
            </a:r>
            <a:r>
              <a:rPr lang="en-US" altLang="zh-CN" sz="2400" b="1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400" b="1" dirty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3"/>
          <p:cNvSpPr txBox="1">
            <a:spLocks noChangeArrowheads="1"/>
          </p:cNvSpPr>
          <p:nvPr/>
        </p:nvSpPr>
        <p:spPr bwMode="auto">
          <a:xfrm>
            <a:off x="600700" y="1573987"/>
            <a:ext cx="17390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等线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1727509" y="1569293"/>
            <a:ext cx="1507898" cy="50184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表格 26"/>
          <p:cNvGraphicFramePr>
            <a:graphicFrameLocks noGrp="1"/>
          </p:cNvGraphicFramePr>
          <p:nvPr/>
        </p:nvGraphicFramePr>
        <p:xfrm>
          <a:off x="3361008" y="1460298"/>
          <a:ext cx="561662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7"/>
                <a:gridCol w="1474334"/>
                <a:gridCol w="1405986"/>
                <a:gridCol w="122413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前齿轮齿数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后齿轮齿数</a:t>
                      </a:r>
                      <a:endParaRPr lang="zh-CN" altLang="en-US" sz="20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车轮半径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蹬一圈的路程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3885622" y="2139702"/>
            <a:ext cx="5030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70462" y="2150827"/>
            <a:ext cx="5030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712436" y="2139702"/>
            <a:ext cx="7056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36cm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663899" y="2612568"/>
            <a:ext cx="2034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蹬一圈的路程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52497" y="2636216"/>
            <a:ext cx="17925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车轮周长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663747" y="2814440"/>
            <a:ext cx="252000" cy="116216"/>
            <a:chOff x="489059" y="2471227"/>
            <a:chExt cx="808023" cy="116216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89059" y="2471227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501276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3947457" y="2451551"/>
            <a:ext cx="17715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u="sng" dirty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前齿轮</a:t>
            </a:r>
            <a:r>
              <a:rPr lang="zh-CN" altLang="en-US" sz="2400" b="1" u="sng" dirty="0" smtClean="0"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齿数</a:t>
            </a:r>
            <a:endParaRPr lang="en-US" altLang="zh-CN" sz="2400" b="1" u="sng" dirty="0" smtClean="0">
              <a:uFill>
                <a:solidFill>
                  <a:srgbClr val="FF0000"/>
                </a:solidFill>
              </a:u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后齿轮齿数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673389" y="3540891"/>
            <a:ext cx="253006" cy="116216"/>
            <a:chOff x="501276" y="2471227"/>
            <a:chExt cx="811248" cy="11621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16718" y="2471227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501276" y="2587443"/>
              <a:ext cx="795806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矩形 50"/>
              <p:cNvSpPr/>
              <p:nvPr/>
            </p:nvSpPr>
            <p:spPr>
              <a:xfrm>
                <a:off x="3930204" y="3273922"/>
                <a:ext cx="2518587" cy="6939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19</m:t>
                        </m:r>
                      </m:den>
                    </m:f>
                  </m:oMath>
                </a14:m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2×3.14×36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0204" y="3273922"/>
                <a:ext cx="2518587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8" t="-72" r="15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矩形 54"/>
          <p:cNvSpPr/>
          <p:nvPr/>
        </p:nvSpPr>
        <p:spPr>
          <a:xfrm>
            <a:off x="3938831" y="3907753"/>
            <a:ext cx="18755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571.1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532985" y="3894050"/>
            <a:ext cx="5733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15"/>
          <p:cNvSpPr txBox="1">
            <a:spLocks noChangeArrowheads="1"/>
          </p:cNvSpPr>
          <p:nvPr/>
        </p:nvSpPr>
        <p:spPr bwMode="auto">
          <a:xfrm>
            <a:off x="1382981" y="4299942"/>
            <a:ext cx="603513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辆自行车蹬一圈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，大约能走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571.1cm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2"/>
          <p:cNvSpPr txBox="1">
            <a:spLocks noChangeArrowheads="1"/>
          </p:cNvSpPr>
          <p:nvPr/>
        </p:nvSpPr>
        <p:spPr bwMode="auto">
          <a:xfrm>
            <a:off x="2339752" y="526532"/>
            <a:ext cx="5065556" cy="43858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 smtClean="0">
                <a:latin typeface="宋体" panose="02010600030101010101" pitchFamily="2" charset="-122"/>
              </a:rPr>
              <a:t>活动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1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  探究自行车蹬一圈能走多远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395536" y="956143"/>
            <a:ext cx="567974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测量你找到的自行车的数据，填写下表。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668345" y="2108924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571.1cm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40" grpId="0"/>
      <p:bldP spid="41" grpId="0"/>
      <p:bldP spid="42" grpId="0"/>
      <p:bldP spid="46" grpId="0"/>
      <p:bldP spid="51" grpId="0"/>
      <p:bldP spid="55" grpId="0"/>
      <p:bldP spid="56" grpId="0"/>
      <p:bldP spid="57" grpId="0"/>
      <p:bldP spid="2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1211</Words>
  <Application>WPS 演示</Application>
  <PresentationFormat>全屏显示(16:9)</PresentationFormat>
  <Paragraphs>256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微软雅黑</vt:lpstr>
      <vt:lpstr>Arial Unicode MS</vt:lpstr>
      <vt:lpstr>Calibri</vt:lpstr>
      <vt:lpstr>Cambria Math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44</cp:revision>
  <dcterms:created xsi:type="dcterms:W3CDTF">2018-09-11T05:46:00Z</dcterms:created>
  <dcterms:modified xsi:type="dcterms:W3CDTF">2023-10-10T01:47:28Z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E09150AE12AC43199332A0DCC00A50C1_12</vt:lpwstr>
  </property>
</Properties>
</file>