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8" r:id="rId3"/>
    <p:sldId id="278" r:id="rId4"/>
    <p:sldId id="279" r:id="rId5"/>
    <p:sldId id="280" r:id="rId6"/>
    <p:sldId id="281" r:id="rId7"/>
    <p:sldId id="295" r:id="rId9"/>
    <p:sldId id="296" r:id="rId10"/>
    <p:sldId id="297" r:id="rId11"/>
    <p:sldId id="283" r:id="rId12"/>
    <p:sldId id="284" r:id="rId13"/>
    <p:sldId id="285" r:id="rId14"/>
    <p:sldId id="286" r:id="rId15"/>
    <p:sldId id="288" r:id="rId16"/>
    <p:sldId id="299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9" d="100"/>
          <a:sy n="59" d="100"/>
        </p:scale>
        <p:origin x="-78" y="-9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9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B88DA3-D9BD-4D79-A09C-CE975E5D32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DF547-3DC5-4184-8133-909F1267B3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1121FF60-ED6E-4F3C-9B04-344531E0ED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6300192" y="83408"/>
            <a:ext cx="15841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4235" y="1949821"/>
            <a:ext cx="245964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  率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555526"/>
            <a:ext cx="3225883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百分数（二）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等线 Light" panose="02010600030101010101" charset="-122"/>
                  <a:ea typeface="+mj-ea"/>
                </a:rPr>
                <a:t>2</a:t>
              </a:r>
              <a:endParaRPr kumimoji="1" lang="zh-CN" altLang="en-US" sz="3500" b="1" dirty="0">
                <a:solidFill>
                  <a:srgbClr val="0050AA"/>
                </a:solidFill>
                <a:latin typeface="等线 Light" panose="02010600030101010101" charset="-122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11560" y="627534"/>
            <a:ext cx="834276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张爷爷把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8000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元存入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银行，存期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为三年定期，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年利率为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2.75%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。到期支取时，张爷爷可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得多少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利息？到期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时，张爷爷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一共能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取出多少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2526797" y="2383316"/>
            <a:ext cx="3845403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8000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2.75%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3=660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806451" y="3735684"/>
            <a:ext cx="6192688" cy="943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3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答：到期支取时，张爷爷可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元利息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30000"/>
              </a:spcBef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到期时，张爷爷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一共能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8660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2843808" y="3167784"/>
            <a:ext cx="4117975" cy="5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8000+660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=8660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MH_SubTitle_1"/>
          <p:cNvSpPr/>
          <p:nvPr/>
        </p:nvSpPr>
        <p:spPr>
          <a:xfrm>
            <a:off x="1378548" y="2502365"/>
            <a:ext cx="1148249" cy="490616"/>
          </a:xfrm>
          <a:custGeom>
            <a:avLst/>
            <a:gdLst>
              <a:gd name="connsiteX0" fmla="*/ 496458 w 989156"/>
              <a:gd name="connsiteY0" fmla="*/ 0 h 1134790"/>
              <a:gd name="connsiteX1" fmla="*/ 985016 w 989156"/>
              <a:gd name="connsiteY1" fmla="*/ 282070 h 1134790"/>
              <a:gd name="connsiteX2" fmla="*/ 989156 w 989156"/>
              <a:gd name="connsiteY2" fmla="*/ 852940 h 1134790"/>
              <a:gd name="connsiteX3" fmla="*/ 492698 w 989156"/>
              <a:gd name="connsiteY3" fmla="*/ 1134790 h 1134790"/>
              <a:gd name="connsiteX4" fmla="*/ 4140 w 989156"/>
              <a:gd name="connsiteY4" fmla="*/ 852721 h 1134790"/>
              <a:gd name="connsiteX5" fmla="*/ 0 w 989156"/>
              <a:gd name="connsiteY5" fmla="*/ 281851 h 11347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89156" h="1134790">
                <a:moveTo>
                  <a:pt x="496458" y="0"/>
                </a:moveTo>
                <a:lnTo>
                  <a:pt x="985016" y="282070"/>
                </a:lnTo>
                <a:lnTo>
                  <a:pt x="989156" y="852940"/>
                </a:lnTo>
                <a:lnTo>
                  <a:pt x="492698" y="1134790"/>
                </a:lnTo>
                <a:lnTo>
                  <a:pt x="4140" y="852721"/>
                </a:lnTo>
                <a:lnTo>
                  <a:pt x="0" y="281851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利息：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90572" y="3217927"/>
            <a:ext cx="155323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取出钱数：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91879" y="1466160"/>
            <a:ext cx="4983710" cy="1542715"/>
            <a:chOff x="3708216" y="1316392"/>
            <a:chExt cx="4983710" cy="1542715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7328155" y="1316392"/>
              <a:ext cx="1363771" cy="15427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圆角矩形标注 20"/>
            <p:cNvSpPr/>
            <p:nvPr/>
          </p:nvSpPr>
          <p:spPr>
            <a:xfrm>
              <a:off x="3708216" y="1712715"/>
              <a:ext cx="3619939" cy="514227"/>
            </a:xfrm>
            <a:prstGeom prst="wedgeRoundRectCallout">
              <a:avLst>
                <a:gd name="adj1" fmla="val 56734"/>
                <a:gd name="adj2" fmla="val -14551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利息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本金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利率</a:t>
              </a:r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存期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31" y="77155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3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标注 21"/>
          <p:cNvSpPr/>
          <p:nvPr/>
        </p:nvSpPr>
        <p:spPr>
          <a:xfrm>
            <a:off x="1491228" y="1801353"/>
            <a:ext cx="4032448" cy="576064"/>
          </a:xfrm>
          <a:prstGeom prst="wedgeRoundRectCallout">
            <a:avLst>
              <a:gd name="adj1" fmla="val -42554"/>
              <a:gd name="adj2" fmla="val 25138"/>
              <a:gd name="adj3" fmla="val 16667"/>
            </a:avLst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2195742" y="2389212"/>
            <a:ext cx="3204864" cy="16435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70×0.45%×6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=420×0.0045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=1.89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（万元）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583007" y="3901380"/>
            <a:ext cx="5782965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答：半年后应支付利息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1.89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万元。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3386" y="699542"/>
            <a:ext cx="78308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某开发公司向银行贷款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万元，月利率是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0.45%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，半年后应支付利息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万元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   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14060" y="709340"/>
            <a:ext cx="2790388" cy="2699622"/>
            <a:chOff x="5814060" y="675854"/>
            <a:chExt cx="2790388" cy="2699622"/>
          </a:xfrm>
        </p:grpSpPr>
        <p:sp>
          <p:nvSpPr>
            <p:cNvPr id="26" name="圆角矩形标注 25"/>
            <p:cNvSpPr/>
            <p:nvPr/>
          </p:nvSpPr>
          <p:spPr>
            <a:xfrm>
              <a:off x="5814060" y="2417534"/>
              <a:ext cx="2790388" cy="957942"/>
            </a:xfrm>
            <a:prstGeom prst="wedgeRoundRectCallout">
              <a:avLst>
                <a:gd name="adj1" fmla="val 29009"/>
                <a:gd name="adj2" fmla="val 46699"/>
                <a:gd name="adj3" fmla="val 16667"/>
              </a:avLst>
            </a:prstGeom>
            <a:noFill/>
            <a:ln w="28575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利率是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月利率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。半年是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！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5868144" y="675854"/>
              <a:ext cx="1080120" cy="55399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KSO_Shape"/>
            <p:cNvSpPr/>
            <p:nvPr/>
          </p:nvSpPr>
          <p:spPr>
            <a:xfrm rot="6246526">
              <a:off x="6565151" y="1365605"/>
              <a:ext cx="795127" cy="972130"/>
            </a:xfrm>
            <a:custGeom>
              <a:avLst/>
              <a:gdLst>
                <a:gd name="connsiteX0" fmla="*/ 2723651 w 2860172"/>
                <a:gd name="connsiteY0" fmla="*/ 817 h 2023853"/>
                <a:gd name="connsiteX1" fmla="*/ 2826935 w 2860172"/>
                <a:gd name="connsiteY1" fmla="*/ 33337 h 2023853"/>
                <a:gd name="connsiteX2" fmla="*/ 2829774 w 2860172"/>
                <a:gd name="connsiteY2" fmla="*/ 35326 h 2023853"/>
                <a:gd name="connsiteX3" fmla="*/ 2849613 w 2860172"/>
                <a:gd name="connsiteY3" fmla="*/ 185007 h 2023853"/>
                <a:gd name="connsiteX4" fmla="*/ 2807494 w 2860172"/>
                <a:gd name="connsiteY4" fmla="*/ 326285 h 2023853"/>
                <a:gd name="connsiteX5" fmla="*/ 2480152 w 2860172"/>
                <a:gd name="connsiteY5" fmla="*/ 1326140 h 2023853"/>
                <a:gd name="connsiteX6" fmla="*/ 2479216 w 2860172"/>
                <a:gd name="connsiteY6" fmla="*/ 1322755 h 2023853"/>
                <a:gd name="connsiteX7" fmla="*/ 2348905 w 2860172"/>
                <a:gd name="connsiteY7" fmla="*/ 1721466 h 2023853"/>
                <a:gd name="connsiteX8" fmla="*/ 2280556 w 2860172"/>
                <a:gd name="connsiteY8" fmla="*/ 1058272 h 2023853"/>
                <a:gd name="connsiteX9" fmla="*/ 2226338 w 2860172"/>
                <a:gd name="connsiteY9" fmla="*/ 1103673 h 2023853"/>
                <a:gd name="connsiteX10" fmla="*/ 0 w 2860172"/>
                <a:gd name="connsiteY10" fmla="*/ 2023853 h 2023853"/>
                <a:gd name="connsiteX11" fmla="*/ 1702841 w 2860172"/>
                <a:gd name="connsiteY11" fmla="*/ 735848 h 2023853"/>
                <a:gd name="connsiteX12" fmla="*/ 1811294 w 2860172"/>
                <a:gd name="connsiteY12" fmla="*/ 575004 h 2023853"/>
                <a:gd name="connsiteX13" fmla="*/ 1151281 w 2860172"/>
                <a:gd name="connsiteY13" fmla="*/ 506068 h 2023853"/>
                <a:gd name="connsiteX14" fmla="*/ 2640411 w 2860172"/>
                <a:gd name="connsiteY14" fmla="*/ 20803 h 2023853"/>
                <a:gd name="connsiteX15" fmla="*/ 2675299 w 2860172"/>
                <a:gd name="connsiteY15" fmla="*/ 10454 h 2023853"/>
                <a:gd name="connsiteX16" fmla="*/ 2723651 w 2860172"/>
                <a:gd name="connsiteY16" fmla="*/ 817 h 2023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60172" h="2023853">
                  <a:moveTo>
                    <a:pt x="2723651" y="817"/>
                  </a:moveTo>
                  <a:cubicBezTo>
                    <a:pt x="2768908" y="-3349"/>
                    <a:pt x="2804496" y="8545"/>
                    <a:pt x="2826935" y="33337"/>
                  </a:cubicBezTo>
                  <a:cubicBezTo>
                    <a:pt x="2828146" y="33729"/>
                    <a:pt x="2828970" y="34520"/>
                    <a:pt x="2829774" y="35326"/>
                  </a:cubicBezTo>
                  <a:cubicBezTo>
                    <a:pt x="2860445" y="66039"/>
                    <a:pt x="2869482" y="118360"/>
                    <a:pt x="2849613" y="185007"/>
                  </a:cubicBezTo>
                  <a:lnTo>
                    <a:pt x="2807494" y="326285"/>
                  </a:lnTo>
                  <a:lnTo>
                    <a:pt x="2480152" y="1326140"/>
                  </a:lnTo>
                  <a:lnTo>
                    <a:pt x="2479216" y="1322755"/>
                  </a:lnTo>
                  <a:lnTo>
                    <a:pt x="2348905" y="1721466"/>
                  </a:lnTo>
                  <a:lnTo>
                    <a:pt x="2280556" y="1058272"/>
                  </a:lnTo>
                  <a:lnTo>
                    <a:pt x="2226338" y="1103673"/>
                  </a:lnTo>
                  <a:cubicBezTo>
                    <a:pt x="1323053" y="1809646"/>
                    <a:pt x="162385" y="2005519"/>
                    <a:pt x="0" y="2023853"/>
                  </a:cubicBezTo>
                  <a:cubicBezTo>
                    <a:pt x="722027" y="1807246"/>
                    <a:pt x="1311081" y="1275400"/>
                    <a:pt x="1702841" y="735848"/>
                  </a:cubicBezTo>
                  <a:lnTo>
                    <a:pt x="1811294" y="575004"/>
                  </a:lnTo>
                  <a:lnTo>
                    <a:pt x="1151281" y="506068"/>
                  </a:lnTo>
                  <a:lnTo>
                    <a:pt x="2640411" y="20803"/>
                  </a:lnTo>
                  <a:lnTo>
                    <a:pt x="2675299" y="10454"/>
                  </a:lnTo>
                  <a:cubicBezTo>
                    <a:pt x="2692405" y="5379"/>
                    <a:pt x="2708565" y="2206"/>
                    <a:pt x="2723651" y="817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1556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build="p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7000" y="711014"/>
            <a:ext cx="86044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李伟家买国家建设债券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元，如果年利率是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4.11%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，到期时他家获得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5616.5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元。李伟家存了几年？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159288" y="1443604"/>
            <a:ext cx="1438578" cy="65240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H="1">
            <a:off x="3519328" y="884081"/>
            <a:ext cx="1" cy="55952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175520" y="884081"/>
            <a:ext cx="63888" cy="519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993125" y="3244484"/>
            <a:ext cx="493980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5616.5-5000=616.5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98429" y="3676532"/>
            <a:ext cx="525128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616.5÷5000÷4.11%=3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（年）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54547" y="432918"/>
            <a:ext cx="1042458" cy="4227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99248" y="424075"/>
            <a:ext cx="1042458" cy="4227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36845" y="2158299"/>
            <a:ext cx="3798188" cy="4227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546382" y="2846328"/>
            <a:ext cx="3798188" cy="42272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下箭头 18"/>
          <p:cNvSpPr/>
          <p:nvPr/>
        </p:nvSpPr>
        <p:spPr>
          <a:xfrm>
            <a:off x="4307481" y="2612030"/>
            <a:ext cx="180020" cy="23429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94772" y="4196883"/>
            <a:ext cx="483815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答：李伟家存了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" y="106002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4" grpId="0" animBg="1"/>
      <p:bldP spid="15" grpId="0" animBg="1"/>
      <p:bldP spid="16" grpId="0" animBg="1"/>
      <p:bldP spid="18" grpId="0" animBg="1"/>
      <p:bldP spid="19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043608" y="2059847"/>
            <a:ext cx="7200800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存入银行的钱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。取款时银行多支付的钱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1062009" y="3013954"/>
            <a:ext cx="7344816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单位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时间（如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）内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的利息与本金的比率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55576" y="88681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32892" y="1408436"/>
            <a:ext cx="10222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利率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47356" y="4047552"/>
            <a:ext cx="4140460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6" grpId="0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55576" y="88681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64533" y="2180358"/>
            <a:ext cx="4140460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本息和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19391" y="2980850"/>
            <a:ext cx="5630744" cy="52322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本息和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1+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存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132892" y="1408436"/>
            <a:ext cx="102223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利率</a:t>
            </a:r>
            <a:endParaRPr lang="zh-CN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AutoShape 23"/>
          <p:cNvSpPr>
            <a:spLocks noChangeArrowheads="1"/>
          </p:cNvSpPr>
          <p:nvPr/>
        </p:nvSpPr>
        <p:spPr bwMode="gray">
          <a:xfrm>
            <a:off x="3059832" y="1858634"/>
            <a:ext cx="3023598" cy="613232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bg1"/>
            </a:solidFill>
            <a:rou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把钱存入银行的好处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4205316" y="2687890"/>
            <a:ext cx="1143000" cy="707886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kumimoji="1"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现金存入银行</a:t>
            </a:r>
            <a:endParaRPr kumimoji="1"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6588224" y="2779642"/>
            <a:ext cx="1800200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支援国家</a:t>
            </a:r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建设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796400" y="3971840"/>
            <a:ext cx="1872208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安全更有保证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403648" y="2788971"/>
            <a:ext cx="1811595" cy="40011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增加额外收入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云形标注 51"/>
          <p:cNvSpPr/>
          <p:nvPr/>
        </p:nvSpPr>
        <p:spPr>
          <a:xfrm>
            <a:off x="539552" y="3479691"/>
            <a:ext cx="2448272" cy="1152128"/>
          </a:xfrm>
          <a:prstGeom prst="cloudCallout">
            <a:avLst>
              <a:gd name="adj1" fmla="val 26558"/>
              <a:gd name="adj2" fmla="val -65951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为什么说会增加额外收入呢？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KSO_Shape"/>
          <p:cNvSpPr/>
          <p:nvPr/>
        </p:nvSpPr>
        <p:spPr>
          <a:xfrm rot="10800000">
            <a:off x="3231504" y="2853309"/>
            <a:ext cx="952500" cy="27143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>
          <a:xfrm>
            <a:off x="5563716" y="2851970"/>
            <a:ext cx="952500" cy="27143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>
          <a:xfrm rot="5400000">
            <a:off x="4440563" y="3552002"/>
            <a:ext cx="576062" cy="263613"/>
          </a:xfrm>
          <a:custGeom>
            <a:avLst/>
            <a:gdLst>
              <a:gd name="connsiteX0" fmla="*/ 360040 w 576064"/>
              <a:gd name="connsiteY0" fmla="*/ 0 h 250588"/>
              <a:gd name="connsiteX1" fmla="*/ 576064 w 576064"/>
              <a:gd name="connsiteY1" fmla="*/ 125294 h 250588"/>
              <a:gd name="connsiteX2" fmla="*/ 360040 w 576064"/>
              <a:gd name="connsiteY2" fmla="*/ 250588 h 250588"/>
              <a:gd name="connsiteX3" fmla="*/ 360040 w 576064"/>
              <a:gd name="connsiteY3" fmla="*/ 143294 h 250588"/>
              <a:gd name="connsiteX4" fmla="*/ 0 w 576064"/>
              <a:gd name="connsiteY4" fmla="*/ 143294 h 250588"/>
              <a:gd name="connsiteX5" fmla="*/ 0 w 576064"/>
              <a:gd name="connsiteY5" fmla="*/ 107294 h 250588"/>
              <a:gd name="connsiteX6" fmla="*/ 360040 w 576064"/>
              <a:gd name="connsiteY6" fmla="*/ 107294 h 250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6064" h="250588">
                <a:moveTo>
                  <a:pt x="360040" y="0"/>
                </a:moveTo>
                <a:lnTo>
                  <a:pt x="576064" y="125294"/>
                </a:lnTo>
                <a:lnTo>
                  <a:pt x="360040" y="250588"/>
                </a:lnTo>
                <a:lnTo>
                  <a:pt x="360040" y="143294"/>
                </a:lnTo>
                <a:lnTo>
                  <a:pt x="0" y="143294"/>
                </a:lnTo>
                <a:lnTo>
                  <a:pt x="0" y="107294"/>
                </a:lnTo>
                <a:lnTo>
                  <a:pt x="360040" y="10729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467544" y="627534"/>
            <a:ext cx="8424936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8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小明今年春节收到了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元压岁钱，妈妈决定今年让小明自己保管压岁钱，小明却不知道怎么保管这些钱。小丽建议小明把钱存到银行，你知道为什么吗？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30" grpId="0" animBg="1"/>
      <p:bldP spid="48" grpId="0" animBg="1"/>
      <p:bldP spid="49" grpId="0" animBg="1"/>
      <p:bldP spid="52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611560" y="1557583"/>
            <a:ext cx="7795120" cy="830997"/>
            <a:chOff x="1673424" y="1672270"/>
            <a:chExt cx="7795120" cy="830997"/>
          </a:xfrm>
        </p:grpSpPr>
        <p:sp>
          <p:nvSpPr>
            <p:cNvPr id="2" name="矩形 1"/>
            <p:cNvSpPr/>
            <p:nvPr/>
          </p:nvSpPr>
          <p:spPr>
            <a:xfrm>
              <a:off x="2420888" y="1672270"/>
              <a:ext cx="704765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在银行存款的方式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有多种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，如活期、整存整取、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零存整取等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MH_Other_1"/>
            <p:cNvSpPr/>
            <p:nvPr>
              <p:custDataLst>
                <p:tags r:id="rId1"/>
              </p:custDataLst>
            </p:nvPr>
          </p:nvSpPr>
          <p:spPr>
            <a:xfrm>
              <a:off x="1673424" y="1852476"/>
              <a:ext cx="647700" cy="323850"/>
            </a:xfrm>
            <a:prstGeom prst="homePlate">
              <a:avLst/>
            </a:prstGeom>
            <a:solidFill>
              <a:srgbClr val="47B6E7">
                <a:lumMod val="40000"/>
                <a:lumOff val="6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800" kern="0">
                <a:solidFill>
                  <a:srgbClr val="FFFFFF"/>
                </a:solidFill>
                <a:latin typeface="Arial" panose="020B0604020202020204"/>
                <a:ea typeface="幼圆" panose="02010509060101010101" charset="-122"/>
              </a:endParaRPr>
            </a:p>
          </p:txBody>
        </p:sp>
        <p:sp>
          <p:nvSpPr>
            <p:cNvPr id="30" name="MH_Other_2"/>
            <p:cNvSpPr/>
            <p:nvPr>
              <p:custDataLst>
                <p:tags r:id="rId2"/>
              </p:custDataLst>
            </p:nvPr>
          </p:nvSpPr>
          <p:spPr>
            <a:xfrm>
              <a:off x="1673424" y="1852476"/>
              <a:ext cx="647700" cy="323850"/>
            </a:xfrm>
            <a:prstGeom prst="homePlate">
              <a:avLst/>
            </a:prstGeom>
            <a:solidFill>
              <a:srgbClr val="47B6E7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800" kern="0">
                <a:solidFill>
                  <a:srgbClr val="FFFFFF"/>
                </a:solidFill>
                <a:latin typeface="Arial" panose="020B0604020202020204"/>
                <a:ea typeface="幼圆" panose="020105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987824" y="405456"/>
            <a:ext cx="2945997" cy="1281446"/>
            <a:chOff x="3793406" y="167490"/>
            <a:chExt cx="2945997" cy="1381449"/>
          </a:xfrm>
        </p:grpSpPr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6004750" y="313466"/>
              <a:ext cx="734653" cy="1176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KSO_Shape"/>
            <p:cNvSpPr/>
            <p:nvPr/>
          </p:nvSpPr>
          <p:spPr>
            <a:xfrm flipH="1">
              <a:off x="3793406" y="167490"/>
              <a:ext cx="1858714" cy="1381449"/>
            </a:xfrm>
            <a:custGeom>
              <a:avLst/>
              <a:gdLst>
                <a:gd name="connsiteX0" fmla="*/ 273631 w 7221640"/>
                <a:gd name="connsiteY0" fmla="*/ 6192688 h 6408712"/>
                <a:gd name="connsiteX1" fmla="*/ 403246 w 7221640"/>
                <a:gd name="connsiteY1" fmla="*/ 6300700 h 6408712"/>
                <a:gd name="connsiteX2" fmla="*/ 273631 w 7221640"/>
                <a:gd name="connsiteY2" fmla="*/ 6408712 h 6408712"/>
                <a:gd name="connsiteX3" fmla="*/ 144016 w 7221640"/>
                <a:gd name="connsiteY3" fmla="*/ 6300700 h 6408712"/>
                <a:gd name="connsiteX4" fmla="*/ 273631 w 7221640"/>
                <a:gd name="connsiteY4" fmla="*/ 6192688 h 6408712"/>
                <a:gd name="connsiteX5" fmla="*/ 720080 w 7221640"/>
                <a:gd name="connsiteY5" fmla="*/ 5633983 h 6408712"/>
                <a:gd name="connsiteX6" fmla="*/ 936104 w 7221640"/>
                <a:gd name="connsiteY6" fmla="*/ 5814003 h 6408712"/>
                <a:gd name="connsiteX7" fmla="*/ 720080 w 7221640"/>
                <a:gd name="connsiteY7" fmla="*/ 5994023 h 6408712"/>
                <a:gd name="connsiteX8" fmla="*/ 504056 w 7221640"/>
                <a:gd name="connsiteY8" fmla="*/ 5814003 h 6408712"/>
                <a:gd name="connsiteX9" fmla="*/ 720080 w 7221640"/>
                <a:gd name="connsiteY9" fmla="*/ 5633983 h 6408712"/>
                <a:gd name="connsiteX10" fmla="*/ 1296144 w 7221640"/>
                <a:gd name="connsiteY10" fmla="*/ 4752528 h 6408712"/>
                <a:gd name="connsiteX11" fmla="*/ 1728193 w 7221640"/>
                <a:gd name="connsiteY11" fmla="*/ 5112568 h 6408712"/>
                <a:gd name="connsiteX12" fmla="*/ 1296144 w 7221640"/>
                <a:gd name="connsiteY12" fmla="*/ 5472608 h 6408712"/>
                <a:gd name="connsiteX13" fmla="*/ 864096 w 7221640"/>
                <a:gd name="connsiteY13" fmla="*/ 5112568 h 6408712"/>
                <a:gd name="connsiteX14" fmla="*/ 1296144 w 7221640"/>
                <a:gd name="connsiteY14" fmla="*/ 4752528 h 6408712"/>
                <a:gd name="connsiteX15" fmla="*/ 3966529 w 7221640"/>
                <a:gd name="connsiteY15" fmla="*/ 0 h 6408712"/>
                <a:gd name="connsiteX16" fmla="*/ 6044856 w 7221640"/>
                <a:gd name="connsiteY16" fmla="*/ 1859443 h 6408712"/>
                <a:gd name="connsiteX17" fmla="*/ 6016461 w 7221640"/>
                <a:gd name="connsiteY17" fmla="*/ 2153116 h 6408712"/>
                <a:gd name="connsiteX18" fmla="*/ 7221640 w 7221640"/>
                <a:gd name="connsiteY18" fmla="*/ 3272698 h 6408712"/>
                <a:gd name="connsiteX19" fmla="*/ 6274866 w 7221640"/>
                <a:gd name="connsiteY19" fmla="*/ 4337852 h 6408712"/>
                <a:gd name="connsiteX20" fmla="*/ 5864215 w 7221640"/>
                <a:gd name="connsiteY20" fmla="*/ 4411133 h 6408712"/>
                <a:gd name="connsiteX21" fmla="*/ 5779539 w 7221640"/>
                <a:gd name="connsiteY21" fmla="*/ 4411133 h 6408712"/>
                <a:gd name="connsiteX22" fmla="*/ 1623088 w 7221640"/>
                <a:gd name="connsiteY22" fmla="*/ 4411133 h 6408712"/>
                <a:gd name="connsiteX23" fmla="*/ 1442101 w 7221640"/>
                <a:gd name="connsiteY23" fmla="*/ 4411133 h 6408712"/>
                <a:gd name="connsiteX24" fmla="*/ 0 w 7221640"/>
                <a:gd name="connsiteY24" fmla="*/ 3272698 h 6408712"/>
                <a:gd name="connsiteX25" fmla="*/ 864383 w 7221640"/>
                <a:gd name="connsiteY25" fmla="*/ 2230755 h 6408712"/>
                <a:gd name="connsiteX26" fmla="*/ 1344226 w 7221640"/>
                <a:gd name="connsiteY26" fmla="*/ 1631017 h 6408712"/>
                <a:gd name="connsiteX27" fmla="*/ 1513328 w 7221640"/>
                <a:gd name="connsiteY27" fmla="*/ 1599886 h 6408712"/>
                <a:gd name="connsiteX28" fmla="*/ 1898454 w 7221640"/>
                <a:gd name="connsiteY28" fmla="*/ 1677813 h 6408712"/>
                <a:gd name="connsiteX29" fmla="*/ 3966529 w 7221640"/>
                <a:gd name="connsiteY29" fmla="*/ 0 h 640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21640" h="6408712">
                  <a:moveTo>
                    <a:pt x="273631" y="6192688"/>
                  </a:moveTo>
                  <a:cubicBezTo>
                    <a:pt x="345215" y="6192688"/>
                    <a:pt x="403246" y="6241047"/>
                    <a:pt x="403246" y="6300700"/>
                  </a:cubicBezTo>
                  <a:cubicBezTo>
                    <a:pt x="403246" y="6360353"/>
                    <a:pt x="345215" y="6408712"/>
                    <a:pt x="273631" y="6408712"/>
                  </a:cubicBezTo>
                  <a:cubicBezTo>
                    <a:pt x="202047" y="6408712"/>
                    <a:pt x="144016" y="6360353"/>
                    <a:pt x="144016" y="6300700"/>
                  </a:cubicBezTo>
                  <a:cubicBezTo>
                    <a:pt x="144016" y="6241047"/>
                    <a:pt x="202047" y="6192688"/>
                    <a:pt x="273631" y="6192688"/>
                  </a:cubicBezTo>
                  <a:close/>
                  <a:moveTo>
                    <a:pt x="720080" y="5633983"/>
                  </a:moveTo>
                  <a:cubicBezTo>
                    <a:pt x="839387" y="5633983"/>
                    <a:pt x="936104" y="5714581"/>
                    <a:pt x="936104" y="5814003"/>
                  </a:cubicBezTo>
                  <a:cubicBezTo>
                    <a:pt x="936104" y="5913425"/>
                    <a:pt x="839387" y="5994023"/>
                    <a:pt x="720080" y="5994023"/>
                  </a:cubicBezTo>
                  <a:cubicBezTo>
                    <a:pt x="600773" y="5994023"/>
                    <a:pt x="504056" y="5913425"/>
                    <a:pt x="504056" y="5814003"/>
                  </a:cubicBezTo>
                  <a:cubicBezTo>
                    <a:pt x="504056" y="5714581"/>
                    <a:pt x="600773" y="5633983"/>
                    <a:pt x="720080" y="5633983"/>
                  </a:cubicBezTo>
                  <a:close/>
                  <a:moveTo>
                    <a:pt x="1296144" y="4752528"/>
                  </a:moveTo>
                  <a:cubicBezTo>
                    <a:pt x="1534759" y="4752528"/>
                    <a:pt x="1728193" y="4913723"/>
                    <a:pt x="1728193" y="5112568"/>
                  </a:cubicBezTo>
                  <a:cubicBezTo>
                    <a:pt x="1728193" y="5311413"/>
                    <a:pt x="1534759" y="5472608"/>
                    <a:pt x="1296144" y="5472608"/>
                  </a:cubicBezTo>
                  <a:cubicBezTo>
                    <a:pt x="1057530" y="5472608"/>
                    <a:pt x="864096" y="5311413"/>
                    <a:pt x="864096" y="5112568"/>
                  </a:cubicBezTo>
                  <a:cubicBezTo>
                    <a:pt x="864096" y="4913723"/>
                    <a:pt x="1057530" y="4752528"/>
                    <a:pt x="1296144" y="4752528"/>
                  </a:cubicBezTo>
                  <a:close/>
                  <a:moveTo>
                    <a:pt x="3966529" y="0"/>
                  </a:moveTo>
                  <a:cubicBezTo>
                    <a:pt x="5114352" y="0"/>
                    <a:pt x="6044856" y="832504"/>
                    <a:pt x="6044856" y="1859443"/>
                  </a:cubicBezTo>
                  <a:cubicBezTo>
                    <a:pt x="6044856" y="1959497"/>
                    <a:pt x="6036024" y="2057708"/>
                    <a:pt x="6016461" y="2153116"/>
                  </a:cubicBezTo>
                  <a:cubicBezTo>
                    <a:pt x="6700482" y="2239030"/>
                    <a:pt x="7221640" y="2707824"/>
                    <a:pt x="7221640" y="3272698"/>
                  </a:cubicBezTo>
                  <a:cubicBezTo>
                    <a:pt x="7221640" y="3763638"/>
                    <a:pt x="6828000" y="4181987"/>
                    <a:pt x="6274866" y="4337852"/>
                  </a:cubicBezTo>
                  <a:cubicBezTo>
                    <a:pt x="6148538" y="4385349"/>
                    <a:pt x="6009751" y="4411133"/>
                    <a:pt x="5864215" y="4411133"/>
                  </a:cubicBezTo>
                  <a:lnTo>
                    <a:pt x="5779539" y="4411133"/>
                  </a:lnTo>
                  <a:lnTo>
                    <a:pt x="1623088" y="4411133"/>
                  </a:lnTo>
                  <a:lnTo>
                    <a:pt x="1442101" y="4411133"/>
                  </a:lnTo>
                  <a:cubicBezTo>
                    <a:pt x="645653" y="4411133"/>
                    <a:pt x="0" y="3901436"/>
                    <a:pt x="0" y="3272698"/>
                  </a:cubicBezTo>
                  <a:cubicBezTo>
                    <a:pt x="0" y="2806304"/>
                    <a:pt x="355272" y="2405416"/>
                    <a:pt x="864383" y="2230755"/>
                  </a:cubicBezTo>
                  <a:cubicBezTo>
                    <a:pt x="911564" y="1943620"/>
                    <a:pt x="1082327" y="1714243"/>
                    <a:pt x="1344226" y="1631017"/>
                  </a:cubicBezTo>
                  <a:cubicBezTo>
                    <a:pt x="1399423" y="1613479"/>
                    <a:pt x="1456059" y="1603265"/>
                    <a:pt x="1513328" y="1599886"/>
                  </a:cubicBezTo>
                  <a:cubicBezTo>
                    <a:pt x="1642027" y="1592274"/>
                    <a:pt x="1773951" y="1619161"/>
                    <a:pt x="1898454" y="1677813"/>
                  </a:cubicBezTo>
                  <a:cubicBezTo>
                    <a:pt x="2000054" y="736088"/>
                    <a:pt x="2887216" y="0"/>
                    <a:pt x="3966529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0" rIns="540000" bIns="36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3995936" y="455631"/>
              <a:ext cx="2008814" cy="55976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储蓄知识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11560" y="2421679"/>
            <a:ext cx="4315232" cy="461665"/>
            <a:chOff x="1901145" y="2365829"/>
            <a:chExt cx="4315232" cy="461665"/>
          </a:xfrm>
        </p:grpSpPr>
        <p:sp>
          <p:nvSpPr>
            <p:cNvPr id="4" name="矩形 3"/>
            <p:cNvSpPr/>
            <p:nvPr/>
          </p:nvSpPr>
          <p:spPr>
            <a:xfrm>
              <a:off x="2628535" y="2365829"/>
              <a:ext cx="35878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存入银行的钱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本金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901145" y="2442089"/>
              <a:ext cx="714375" cy="323850"/>
              <a:chOff x="2647950" y="2268141"/>
              <a:chExt cx="714375" cy="323850"/>
            </a:xfrm>
          </p:grpSpPr>
          <p:sp>
            <p:nvSpPr>
              <p:cNvPr id="36" name="MH_Other_3"/>
              <p:cNvSpPr/>
              <p:nvPr>
                <p:custDataLst>
                  <p:tags r:id="rId4"/>
                </p:custDataLst>
              </p:nvPr>
            </p:nvSpPr>
            <p:spPr>
              <a:xfrm>
                <a:off x="2714625" y="2268141"/>
                <a:ext cx="647700" cy="323850"/>
              </a:xfrm>
              <a:prstGeom prst="homePlate">
                <a:avLst/>
              </a:prstGeom>
              <a:solidFill>
                <a:srgbClr val="628EE3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  <p:sp>
            <p:nvSpPr>
              <p:cNvPr id="37" name="MH_Other_4"/>
              <p:cNvSpPr/>
              <p:nvPr>
                <p:custDataLst>
                  <p:tags r:id="rId5"/>
                </p:custDataLst>
              </p:nvPr>
            </p:nvSpPr>
            <p:spPr>
              <a:xfrm>
                <a:off x="2647950" y="2268141"/>
                <a:ext cx="647700" cy="323850"/>
              </a:xfrm>
              <a:prstGeom prst="homePlate">
                <a:avLst/>
              </a:prstGeom>
              <a:solidFill>
                <a:srgbClr val="628EE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646450" y="3069751"/>
            <a:ext cx="5606410" cy="461665"/>
            <a:chOff x="2183303" y="2955778"/>
            <a:chExt cx="5606410" cy="461665"/>
          </a:xfrm>
        </p:grpSpPr>
        <p:sp>
          <p:nvSpPr>
            <p:cNvPr id="5" name="矩形 4"/>
            <p:cNvSpPr/>
            <p:nvPr/>
          </p:nvSpPr>
          <p:spPr>
            <a:xfrm>
              <a:off x="2964353" y="2955778"/>
              <a:ext cx="4825360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取款时银行多支付的钱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183303" y="3039988"/>
              <a:ext cx="714375" cy="323850"/>
              <a:chOff x="2647950" y="2963466"/>
              <a:chExt cx="714375" cy="323850"/>
            </a:xfrm>
          </p:grpSpPr>
          <p:sp>
            <p:nvSpPr>
              <p:cNvPr id="40" name="MH_Other_5"/>
              <p:cNvSpPr/>
              <p:nvPr>
                <p:custDataLst>
                  <p:tags r:id="rId6"/>
                </p:custDataLst>
              </p:nvPr>
            </p:nvSpPr>
            <p:spPr>
              <a:xfrm>
                <a:off x="2714625" y="2963466"/>
                <a:ext cx="647700" cy="323850"/>
              </a:xfrm>
              <a:prstGeom prst="homePlate">
                <a:avLst/>
              </a:prstGeom>
              <a:solidFill>
                <a:srgbClr val="2BC3B5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  <p:sp>
            <p:nvSpPr>
              <p:cNvPr id="41" name="MH_Other_6"/>
              <p:cNvSpPr/>
              <p:nvPr>
                <p:custDataLst>
                  <p:tags r:id="rId7"/>
                </p:custDataLst>
              </p:nvPr>
            </p:nvSpPr>
            <p:spPr>
              <a:xfrm>
                <a:off x="2647950" y="2963466"/>
                <a:ext cx="647700" cy="323850"/>
              </a:xfrm>
              <a:prstGeom prst="homePlate">
                <a:avLst/>
              </a:prstGeom>
              <a:solidFill>
                <a:srgbClr val="2BC3B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33263" y="3684969"/>
            <a:ext cx="7800817" cy="830997"/>
            <a:chOff x="2505471" y="3547008"/>
            <a:chExt cx="7800817" cy="830997"/>
          </a:xfrm>
        </p:grpSpPr>
        <p:sp>
          <p:nvSpPr>
            <p:cNvPr id="3" name="矩形 2"/>
            <p:cNvSpPr/>
            <p:nvPr/>
          </p:nvSpPr>
          <p:spPr>
            <a:xfrm>
              <a:off x="3275855" y="3547008"/>
              <a:ext cx="703043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单位时间（如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年、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月、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日等）内的利息与本金的比率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利率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2505471" y="3689530"/>
              <a:ext cx="714375" cy="323850"/>
              <a:chOff x="2647950" y="3658791"/>
              <a:chExt cx="714375" cy="323850"/>
            </a:xfrm>
          </p:grpSpPr>
          <p:sp>
            <p:nvSpPr>
              <p:cNvPr id="43" name="MH_Other_7"/>
              <p:cNvSpPr/>
              <p:nvPr>
                <p:custDataLst>
                  <p:tags r:id="rId8"/>
                </p:custDataLst>
              </p:nvPr>
            </p:nvSpPr>
            <p:spPr>
              <a:xfrm>
                <a:off x="2714625" y="3658791"/>
                <a:ext cx="647700" cy="323850"/>
              </a:xfrm>
              <a:prstGeom prst="homePlate">
                <a:avLst/>
              </a:prstGeom>
              <a:solidFill>
                <a:srgbClr val="92D050">
                  <a:lumMod val="40000"/>
                  <a:lumOff val="6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  <p:sp>
            <p:nvSpPr>
              <p:cNvPr id="44" name="MH_Other_8"/>
              <p:cNvSpPr/>
              <p:nvPr>
                <p:custDataLst>
                  <p:tags r:id="rId9"/>
                </p:custDataLst>
              </p:nvPr>
            </p:nvSpPr>
            <p:spPr>
              <a:xfrm>
                <a:off x="2647950" y="3658791"/>
                <a:ext cx="647700" cy="323850"/>
              </a:xfrm>
              <a:prstGeom prst="homePlate">
                <a:avLst/>
              </a:prstGeom>
              <a:solidFill>
                <a:srgbClr val="92D05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sz="1800" kern="0">
                  <a:solidFill>
                    <a:srgbClr val="FFFFFF"/>
                  </a:solidFill>
                  <a:latin typeface="Arial" panose="020B0604020202020204"/>
                  <a:ea typeface="幼圆" panose="02010509060101010101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99692" y="1765107"/>
            <a:ext cx="5544616" cy="2894875"/>
            <a:chOff x="611560" y="1635646"/>
            <a:chExt cx="4670564" cy="2584568"/>
          </a:xfrm>
        </p:grpSpPr>
        <p:sp>
          <p:nvSpPr>
            <p:cNvPr id="3" name="矩形 2"/>
            <p:cNvSpPr/>
            <p:nvPr/>
          </p:nvSpPr>
          <p:spPr>
            <a:xfrm>
              <a:off x="611560" y="1635646"/>
              <a:ext cx="4642501" cy="2376264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Picture 9" descr="u2jx04_2"/>
            <p:cNvPicPr>
              <a:picLocks noChangeAspect="1" noChangeArrowheads="1"/>
            </p:cNvPicPr>
            <p:nvPr/>
          </p:nvPicPr>
          <p:blipFill rotWithShape="1">
            <a:blip r:embed="rId1">
              <a:clrChange>
                <a:clrFrom>
                  <a:srgbClr val="E7E1E1"/>
                </a:clrFrom>
                <a:clrTo>
                  <a:srgbClr val="E7E1E1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5"/>
            <a:stretch>
              <a:fillRect/>
            </a:stretch>
          </p:blipFill>
          <p:spPr bwMode="auto">
            <a:xfrm>
              <a:off x="611560" y="1635646"/>
              <a:ext cx="4670564" cy="25845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5" name="圆角矩形标注 14"/>
          <p:cNvSpPr/>
          <p:nvPr/>
        </p:nvSpPr>
        <p:spPr>
          <a:xfrm>
            <a:off x="6660232" y="2055288"/>
            <a:ext cx="2146093" cy="584272"/>
          </a:xfrm>
          <a:prstGeom prst="wedgeRoundRectCallout">
            <a:avLst>
              <a:gd name="adj1" fmla="val -150050"/>
              <a:gd name="adj2" fmla="val -69503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这是一张整存整取的存单。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179512" y="2093111"/>
            <a:ext cx="2090007" cy="615793"/>
          </a:xfrm>
          <a:prstGeom prst="wedgeRoundRectCallout">
            <a:avLst>
              <a:gd name="adj1" fmla="val 63739"/>
              <a:gd name="adj2" fmla="val 82579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张存单的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273752" y="4056292"/>
            <a:ext cx="3528392" cy="387666"/>
          </a:xfrm>
          <a:prstGeom prst="wedgeRoundRectCallout">
            <a:avLst>
              <a:gd name="adj1" fmla="val -52497"/>
              <a:gd name="adj2" fmla="val -182038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这张存单到期的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70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圆角矩形标注 17"/>
          <p:cNvSpPr/>
          <p:nvPr/>
        </p:nvSpPr>
        <p:spPr>
          <a:xfrm>
            <a:off x="366527" y="3707577"/>
            <a:ext cx="2333265" cy="549904"/>
          </a:xfrm>
          <a:prstGeom prst="wedgeRoundRectCallout">
            <a:avLst>
              <a:gd name="adj1" fmla="val 65052"/>
              <a:gd name="adj2" fmla="val -88388"/>
              <a:gd name="adj3" fmla="val 16667"/>
            </a:avLst>
          </a:prstGeom>
          <a:solidFill>
            <a:schemeClr val="bg1"/>
          </a:solidFill>
          <a:ln w="2857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这张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存单的年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3.5%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460978" y="1154434"/>
            <a:ext cx="3972562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395536" y="631214"/>
            <a:ext cx="6027099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观察下面的存单，你能得到什么信息？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21887" y="483518"/>
            <a:ext cx="7966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下面是中国人民银行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存款基准利率。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971600" y="1256810"/>
          <a:ext cx="6624736" cy="131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5216"/>
                <a:gridCol w="723016"/>
                <a:gridCol w="998846"/>
                <a:gridCol w="1004419"/>
                <a:gridCol w="860931"/>
                <a:gridCol w="796493"/>
                <a:gridCol w="875815"/>
              </a:tblGrid>
              <a:tr h="3591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活期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整存整取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212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存期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三个月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六个月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</a:tr>
              <a:tr h="391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年利率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0.35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1.10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1.30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1.50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2.10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2.75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</a:tr>
            </a:tbl>
          </a:graphicData>
        </a:graphic>
      </p:graphicFrame>
      <p:sp>
        <p:nvSpPr>
          <p:cNvPr id="26" name="AutoShape 20"/>
          <p:cNvSpPr>
            <a:spLocks noChangeArrowheads="1"/>
          </p:cNvSpPr>
          <p:nvPr/>
        </p:nvSpPr>
        <p:spPr bwMode="auto">
          <a:xfrm flipH="1">
            <a:off x="1992887" y="3672225"/>
            <a:ext cx="4824536" cy="578882"/>
          </a:xfrm>
          <a:prstGeom prst="wedgeRoundRectCallout">
            <a:avLst>
              <a:gd name="adj1" fmla="val -47765"/>
              <a:gd name="adj2" fmla="val 3536"/>
              <a:gd name="adj3" fmla="val 16667"/>
            </a:avLst>
          </a:prstGeom>
          <a:solidFill>
            <a:schemeClr val="bg1"/>
          </a:solidFill>
          <a:ln w="28575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年利率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就是每存一年的利率。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467544" y="2715766"/>
            <a:ext cx="4752528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谁能说说你对“年利率”的理解？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5"/>
          <p:cNvSpPr>
            <a:spLocks noChangeArrowheads="1"/>
          </p:cNvSpPr>
          <p:nvPr/>
        </p:nvSpPr>
        <p:spPr bwMode="auto">
          <a:xfrm>
            <a:off x="910565" y="2850397"/>
            <a:ext cx="6989179" cy="166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王奶奶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钱按整存整取存入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存二年定期，年利率为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2.10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到期时连本带息取出，王奶奶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取出多少钱？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971600" y="1256810"/>
          <a:ext cx="6624736" cy="13137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5216"/>
                <a:gridCol w="723016"/>
                <a:gridCol w="998846"/>
                <a:gridCol w="1004419"/>
                <a:gridCol w="860931"/>
                <a:gridCol w="796493"/>
                <a:gridCol w="875815"/>
              </a:tblGrid>
              <a:tr h="35912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类型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活期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整存整取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212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存期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三个月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六个月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一年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二年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三年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</a:tr>
              <a:tr h="39112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年利率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en-US" altLang="zh-CN" sz="20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%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0.35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1.10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1.30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1.50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2.10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solidFill>
                            <a:srgbClr val="0000FF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2.75</a:t>
                      </a:r>
                      <a:endParaRPr lang="zh-CN" altLang="en-US" sz="2000" b="1" dirty="0">
                        <a:solidFill>
                          <a:srgbClr val="0000FF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T="45730" marB="45730"/>
                </a:tc>
              </a:tr>
            </a:tbl>
          </a:graphicData>
        </a:graphic>
      </p:graphicFrame>
      <p:sp>
        <p:nvSpPr>
          <p:cNvPr id="26" name="AutoShape 20"/>
          <p:cNvSpPr>
            <a:spLocks noChangeArrowheads="1"/>
          </p:cNvSpPr>
          <p:nvPr/>
        </p:nvSpPr>
        <p:spPr bwMode="auto">
          <a:xfrm flipH="1">
            <a:off x="4859733" y="3498469"/>
            <a:ext cx="1920706" cy="442674"/>
          </a:xfrm>
          <a:prstGeom prst="wedgeRoundRectCallout">
            <a:avLst>
              <a:gd name="adj1" fmla="val 26709"/>
              <a:gd name="adj2" fmla="val -42737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887" y="483518"/>
            <a:ext cx="796653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下面是中国人民银行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公布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存款基准利率。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14"/>
          <p:cNvSpPr txBox="1"/>
          <p:nvPr/>
        </p:nvSpPr>
        <p:spPr>
          <a:xfrm>
            <a:off x="623691" y="1107886"/>
            <a:ext cx="8110553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这里有两个小朋友算的，看看谁算的对。为什么？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850412" y="1995686"/>
            <a:ext cx="3295977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5000</a:t>
            </a:r>
            <a:r>
              <a:rPr lang="zh-CN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2.10%=105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        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850412" y="2643758"/>
            <a:ext cx="3295977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5000+105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=5105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882860" y="2011728"/>
            <a:ext cx="4570413" cy="5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5000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2.10%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2=210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882860" y="2659800"/>
            <a:ext cx="4117975" cy="5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 Unicode MS" pitchFamily="34" charset="-122"/>
              </a:rPr>
              <a:t>5000+210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4378804" y="1779662"/>
            <a:ext cx="0" cy="2016224"/>
          </a:xfrm>
          <a:prstGeom prst="line">
            <a:avLst/>
          </a:prstGeom>
          <a:ln w="1270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2267744" y="609805"/>
            <a:ext cx="3972562" cy="52322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利息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本金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利率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存期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0"/>
          <p:cNvSpPr>
            <a:spLocks noChangeArrowheads="1"/>
          </p:cNvSpPr>
          <p:nvPr/>
        </p:nvSpPr>
        <p:spPr bwMode="auto">
          <a:xfrm flipH="1">
            <a:off x="483268" y="3363838"/>
            <a:ext cx="3750855" cy="1328023"/>
          </a:xfrm>
          <a:prstGeom prst="wedgeRoundRectCallout">
            <a:avLst>
              <a:gd name="adj1" fmla="val -47765"/>
              <a:gd name="adj2" fmla="val 353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的年利率是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2.10%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是指每年的利率为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2.10%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，所有要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乘存期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8696" y="1779662"/>
            <a:ext cx="1638095" cy="1523810"/>
          </a:xfrm>
          <a:prstGeom prst="rect">
            <a:avLst/>
          </a:prstGeom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4732532" y="3292270"/>
            <a:ext cx="3937613" cy="64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：王奶奶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11" grpId="0" animBg="1"/>
      <p:bldP spid="12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371681" y="2421271"/>
            <a:ext cx="6554431" cy="1458608"/>
            <a:chOff x="1542185" y="428088"/>
            <a:chExt cx="5076014" cy="145860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 flipH="1">
              <a:off x="1542185" y="428088"/>
              <a:ext cx="735605" cy="1410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884395" y="475967"/>
              <a:ext cx="3733804" cy="1410729"/>
            </a:xfrm>
            <a:prstGeom prst="cloudCallout">
              <a:avLst>
                <a:gd name="adj1" fmla="val -64917"/>
                <a:gd name="adj2" fmla="val 849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406093" y="717955"/>
              <a:ext cx="280831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小组讨论，还有其他解决问题的方法吗？</a:t>
              </a:r>
              <a:endPara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270904" y="748556"/>
            <a:ext cx="6989179" cy="166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30000"/>
              </a:spcBef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王奶奶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钱按整存整取存入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银行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存二年定期，年利率为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2.10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%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到期时连本带息取出，王奶奶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取出多少钱？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AutoShape 20"/>
          <p:cNvSpPr>
            <a:spLocks noChangeArrowheads="1"/>
          </p:cNvSpPr>
          <p:nvPr/>
        </p:nvSpPr>
        <p:spPr bwMode="auto">
          <a:xfrm flipH="1">
            <a:off x="5220072" y="1396628"/>
            <a:ext cx="1920706" cy="442674"/>
          </a:xfrm>
          <a:prstGeom prst="wedgeRoundRectCallout">
            <a:avLst>
              <a:gd name="adj1" fmla="val 26709"/>
              <a:gd name="adj2" fmla="val -42737"/>
              <a:gd name="adj3" fmla="val 16667"/>
            </a:avLst>
          </a:prstGeom>
          <a:noFill/>
          <a:ln w="2857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2905068" y="2756242"/>
            <a:ext cx="3762418" cy="15286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2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5000×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1+2.10%×2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=5000×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1+0.042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=5000×1.042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8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2123728" y="4172221"/>
            <a:ext cx="507642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：王奶奶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取出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2993" y="621071"/>
            <a:ext cx="6410239" cy="1410729"/>
            <a:chOff x="1653853" y="475967"/>
            <a:chExt cx="4964346" cy="1410729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53853" y="634022"/>
              <a:ext cx="683146" cy="12526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云形标注 82"/>
            <p:cNvSpPr>
              <a:spLocks noChangeArrowheads="1"/>
            </p:cNvSpPr>
            <p:nvPr/>
          </p:nvSpPr>
          <p:spPr bwMode="auto">
            <a:xfrm>
              <a:off x="2884395" y="475967"/>
              <a:ext cx="3733804" cy="1410729"/>
            </a:xfrm>
            <a:prstGeom prst="cloudCallout">
              <a:avLst>
                <a:gd name="adj1" fmla="val -64917"/>
                <a:gd name="adj2" fmla="val 8497"/>
              </a:avLst>
            </a:prstGeom>
            <a:solidFill>
              <a:schemeClr val="accent6">
                <a:lumMod val="20000"/>
                <a:lumOff val="80000"/>
              </a:schemeClr>
            </a:solidFill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57650" y="560896"/>
              <a:ext cx="2808312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还可以先求取出的钱是本金的百分之几，再求一共取出多少元钱。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55576" y="2116729"/>
            <a:ext cx="6912768" cy="566738"/>
            <a:chOff x="1718280" y="1786222"/>
            <a:chExt cx="6837519" cy="566738"/>
          </a:xfrm>
        </p:grpSpPr>
        <p:sp>
          <p:nvSpPr>
            <p:cNvPr id="20" name="MH_Text_1"/>
            <p:cNvSpPr/>
            <p:nvPr/>
          </p:nvSpPr>
          <p:spPr>
            <a:xfrm>
              <a:off x="2854411" y="1786222"/>
              <a:ext cx="5701388" cy="566738"/>
            </a:xfrm>
            <a:prstGeom prst="roundRect">
              <a:avLst/>
            </a:prstGeom>
            <a:solidFill>
              <a:srgbClr val="F2F2F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60000" anchor="ctr"/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本金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1+2.10% × 2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MH_SubTitle_1"/>
            <p:cNvSpPr/>
            <p:nvPr/>
          </p:nvSpPr>
          <p:spPr>
            <a:xfrm>
              <a:off x="1718280" y="1898267"/>
              <a:ext cx="2736304" cy="334908"/>
            </a:xfrm>
            <a:prstGeom prst="homePlat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取回的钱数</a:t>
              </a:r>
              <a:r>
                <a:rPr lang="en-US" altLang="zh-CN" sz="32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p"/>
      <p:bldP spid="17" grpId="0"/>
    </p:bldLst>
  </p:timing>
</p:sld>
</file>

<file path=ppt/tags/tag1.xml><?xml version="1.0" encoding="utf-8"?>
<p:tagLst xmlns:p="http://schemas.openxmlformats.org/presentationml/2006/main">
  <p:tag name="MH" val="20180628211430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628211430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628211430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628211430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80628211430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80628211430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80628211430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80628211430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1473</Words>
  <Application>WPS 演示</Application>
  <PresentationFormat>全屏显示(16:9)</PresentationFormat>
  <Paragraphs>230</Paragraphs>
  <Slides>14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等线 Light</vt:lpstr>
      <vt:lpstr>楷体</vt:lpstr>
      <vt:lpstr>Tahoma</vt:lpstr>
      <vt:lpstr>Times New Roman</vt:lpstr>
      <vt:lpstr>Arial</vt:lpstr>
      <vt:lpstr>幼圆</vt:lpstr>
      <vt:lpstr>Arial Unicode MS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89</cp:revision>
  <dcterms:created xsi:type="dcterms:W3CDTF">2018-09-11T05:46:00Z</dcterms:created>
  <dcterms:modified xsi:type="dcterms:W3CDTF">2023-10-10T01:41:23Z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2504C1D0A7E34037BD6A068D2001CE19_12</vt:lpwstr>
  </property>
  <property fmtid="{D5CDD505-2E9C-101B-9397-08002B2CF9AE}" pid="3" name="KSOProductBuildVer">
    <vt:lpwstr>2052-12.1.0.15398</vt:lpwstr>
  </property>
</Properties>
</file>