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78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0" r:id="rId16"/>
    <p:sldId id="291" r:id="rId17"/>
    <p:sldId id="292" r:id="rId18"/>
    <p:sldId id="298" r:id="rId19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08" userDrawn="1">
          <p15:clr>
            <a:srgbClr val="A4A3A4"/>
          </p15:clr>
        </p15:guide>
        <p15:guide id="2" pos="29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浅色样式 3 - 强调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05" autoAdjust="0"/>
    <p:restoredTop sz="99852" autoAdjust="0"/>
  </p:normalViewPr>
  <p:slideViewPr>
    <p:cSldViewPr showGuides="1">
      <p:cViewPr varScale="1">
        <p:scale>
          <a:sx n="95" d="100"/>
          <a:sy n="95" d="100"/>
        </p:scale>
        <p:origin x="-708" y="-90"/>
      </p:cViewPr>
      <p:guideLst>
        <p:guide orient="horz" pos="1608"/>
        <p:guide pos="293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线连接符 4"/>
          <p:cNvCxnSpPr/>
          <p:nvPr userDrawn="1"/>
        </p:nvCxnSpPr>
        <p:spPr>
          <a:xfrm flipV="1">
            <a:off x="231783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9" name="图片 8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7"/>
              <a:ext cx="3240360" cy="634356"/>
            </a:xfrm>
            <a:prstGeom prst="rect">
              <a:avLst/>
            </a:prstGeom>
          </p:spPr>
        </p:pic>
        <p:sp>
          <p:nvSpPr>
            <p:cNvPr id="8" name="文本框 14"/>
            <p:cNvSpPr txBox="1"/>
            <p:nvPr userDrawn="1"/>
          </p:nvSpPr>
          <p:spPr>
            <a:xfrm>
              <a:off x="455780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复习导入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  <p:sp>
          <p:nvSpPr>
            <p:cNvPr id="13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知识梳理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pic>
          <p:nvPicPr>
            <p:cNvPr id="8" name="图片 7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  <p:sp>
          <p:nvSpPr>
            <p:cNvPr id="9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巩固练习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4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6.png"/><Relationship Id="rId10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3" name="TextBox 9"/>
          <p:cNvSpPr txBox="1"/>
          <p:nvPr userDrawn="1"/>
        </p:nvSpPr>
        <p:spPr>
          <a:xfrm>
            <a:off x="5292080" y="83408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整理和复习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4" Type="http://schemas.openxmlformats.org/officeDocument/2006/relationships/slideLayout" Target="../slideLayouts/slideLayout4.xml"/><Relationship Id="rId13" Type="http://schemas.openxmlformats.org/officeDocument/2006/relationships/image" Target="../media/image29.png"/><Relationship Id="rId12" Type="http://schemas.openxmlformats.org/officeDocument/2006/relationships/image" Target="../media/image28.png"/><Relationship Id="rId11" Type="http://schemas.openxmlformats.org/officeDocument/2006/relationships/image" Target="../media/image27.png"/><Relationship Id="rId10" Type="http://schemas.openxmlformats.org/officeDocument/2006/relationships/image" Target="../media/image26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36.png"/><Relationship Id="rId7" Type="http://schemas.openxmlformats.org/officeDocument/2006/relationships/image" Target="../media/image35.png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jpeg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2852210" y="2011219"/>
            <a:ext cx="3229089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四则运算</a:t>
            </a:r>
            <a:endParaRPr lang="zh-CN" altLang="en-US" sz="6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整理和复习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12"/>
          <p:cNvSpPr txBox="1">
            <a:spLocks noChangeArrowheads="1"/>
          </p:cNvSpPr>
          <p:nvPr/>
        </p:nvSpPr>
        <p:spPr bwMode="auto">
          <a:xfrm>
            <a:off x="3455983" y="276597"/>
            <a:ext cx="2696165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运算定律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grpSp>
        <p:nvGrpSpPr>
          <p:cNvPr id="12" name="Group 160"/>
          <p:cNvGrpSpPr/>
          <p:nvPr/>
        </p:nvGrpSpPr>
        <p:grpSpPr bwMode="auto">
          <a:xfrm>
            <a:off x="1139504" y="1559724"/>
            <a:ext cx="365125" cy="1951032"/>
            <a:chOff x="808" y="1713"/>
            <a:chExt cx="230" cy="1400"/>
          </a:xfrm>
        </p:grpSpPr>
        <p:sp>
          <p:nvSpPr>
            <p:cNvPr id="13" name="Line 157"/>
            <p:cNvSpPr>
              <a:spLocks noChangeShapeType="1"/>
            </p:cNvSpPr>
            <p:nvPr/>
          </p:nvSpPr>
          <p:spPr bwMode="auto">
            <a:xfrm>
              <a:off x="808" y="1715"/>
              <a:ext cx="227" cy="0"/>
            </a:xfrm>
            <a:prstGeom prst="line">
              <a:avLst/>
            </a:prstGeom>
            <a:noFill/>
            <a:ln w="22225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Line 158"/>
            <p:cNvSpPr>
              <a:spLocks noChangeShapeType="1"/>
            </p:cNvSpPr>
            <p:nvPr/>
          </p:nvSpPr>
          <p:spPr bwMode="auto">
            <a:xfrm>
              <a:off x="812" y="1713"/>
              <a:ext cx="0" cy="1400"/>
            </a:xfrm>
            <a:prstGeom prst="line">
              <a:avLst/>
            </a:prstGeom>
            <a:noFill/>
            <a:ln w="22225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Line 159"/>
            <p:cNvSpPr>
              <a:spLocks noChangeShapeType="1"/>
            </p:cNvSpPr>
            <p:nvPr/>
          </p:nvSpPr>
          <p:spPr bwMode="auto">
            <a:xfrm>
              <a:off x="811" y="3113"/>
              <a:ext cx="227" cy="0"/>
            </a:xfrm>
            <a:prstGeom prst="line">
              <a:avLst/>
            </a:prstGeom>
            <a:noFill/>
            <a:ln w="22225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Text Box 147"/>
          <p:cNvSpPr txBox="1">
            <a:spLocks noChangeArrowheads="1"/>
          </p:cNvSpPr>
          <p:nvPr/>
        </p:nvSpPr>
        <p:spPr bwMode="auto">
          <a:xfrm>
            <a:off x="1575407" y="1383432"/>
            <a:ext cx="1731564" cy="461665"/>
          </a:xfrm>
          <a:prstGeom prst="rect">
            <a:avLst/>
          </a:prstGeom>
          <a:solidFill>
            <a:srgbClr val="FF6600">
              <a:alpha val="25882"/>
            </a:srgbClr>
          </a:solidFill>
          <a:ln w="9525" cap="rnd" algn="ctr">
            <a:solidFill>
              <a:srgbClr val="FF6600"/>
            </a:solidFill>
            <a:prstDash val="sysDot"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加法运算律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148"/>
          <p:cNvSpPr txBox="1">
            <a:spLocks noChangeArrowheads="1"/>
          </p:cNvSpPr>
          <p:nvPr/>
        </p:nvSpPr>
        <p:spPr bwMode="auto">
          <a:xfrm>
            <a:off x="1484191" y="3298031"/>
            <a:ext cx="1731564" cy="461665"/>
          </a:xfrm>
          <a:prstGeom prst="rect">
            <a:avLst/>
          </a:prstGeom>
          <a:solidFill>
            <a:srgbClr val="FF6600">
              <a:alpha val="25882"/>
            </a:srgbClr>
          </a:solidFill>
          <a:ln w="9525" cap="rnd" algn="ctr">
            <a:solidFill>
              <a:srgbClr val="FF6600"/>
            </a:solidFill>
            <a:prstDash val="sysDot"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乘法运算律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149"/>
          <p:cNvSpPr txBox="1">
            <a:spLocks noChangeArrowheads="1"/>
          </p:cNvSpPr>
          <p:nvPr/>
        </p:nvSpPr>
        <p:spPr bwMode="auto">
          <a:xfrm>
            <a:off x="570667" y="1919606"/>
            <a:ext cx="494046" cy="1200329"/>
          </a:xfrm>
          <a:prstGeom prst="rect">
            <a:avLst/>
          </a:prstGeom>
          <a:solidFill>
            <a:srgbClr val="FF6600">
              <a:alpha val="25882"/>
            </a:srgbClr>
          </a:solidFill>
          <a:ln w="9525" cap="rnd" algn="ctr">
            <a:solidFill>
              <a:srgbClr val="FF6600"/>
            </a:solidFill>
            <a:prstDash val="sysDot"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运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律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150"/>
          <p:cNvSpPr txBox="1">
            <a:spLocks noChangeArrowheads="1"/>
          </p:cNvSpPr>
          <p:nvPr/>
        </p:nvSpPr>
        <p:spPr bwMode="auto">
          <a:xfrm>
            <a:off x="3625582" y="1248064"/>
            <a:ext cx="2541080" cy="461665"/>
          </a:xfrm>
          <a:prstGeom prst="rect">
            <a:avLst/>
          </a:prstGeom>
          <a:solidFill>
            <a:srgbClr val="FF6600">
              <a:alpha val="25882"/>
            </a:srgbClr>
          </a:solidFill>
          <a:ln w="9525" cap="rnd" algn="ctr">
            <a:solidFill>
              <a:srgbClr val="FF6600"/>
            </a:solidFill>
            <a:prstDash val="sysDot"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交换律：</a:t>
            </a:r>
            <a:r>
              <a:rPr lang="en-US" altLang="zh-CN" sz="24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en-US" altLang="zh-CN" sz="24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4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en-US" altLang="zh-CN" sz="24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en-US" altLang="zh-CN" sz="24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 Box 151"/>
          <p:cNvSpPr txBox="1">
            <a:spLocks noChangeArrowheads="1"/>
          </p:cNvSpPr>
          <p:nvPr/>
        </p:nvSpPr>
        <p:spPr bwMode="auto">
          <a:xfrm>
            <a:off x="3626382" y="2607568"/>
            <a:ext cx="2848858" cy="461665"/>
          </a:xfrm>
          <a:prstGeom prst="rect">
            <a:avLst/>
          </a:prstGeom>
          <a:solidFill>
            <a:srgbClr val="FF6600">
              <a:alpha val="25882"/>
            </a:srgbClr>
          </a:solidFill>
          <a:ln w="9525" cap="rnd" algn="ctr">
            <a:solidFill>
              <a:srgbClr val="FF6600"/>
            </a:solidFill>
            <a:prstDash val="sysDot"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交换律：</a:t>
            </a:r>
            <a:r>
              <a:rPr lang="en-US" altLang="zh-CN" sz="24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4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en-US" altLang="zh-CN" sz="24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Text Box 152"/>
          <p:cNvSpPr txBox="1">
            <a:spLocks noChangeArrowheads="1"/>
          </p:cNvSpPr>
          <p:nvPr/>
        </p:nvSpPr>
        <p:spPr bwMode="auto">
          <a:xfrm>
            <a:off x="3617384" y="1857871"/>
            <a:ext cx="4370107" cy="461665"/>
          </a:xfrm>
          <a:prstGeom prst="rect">
            <a:avLst/>
          </a:prstGeom>
          <a:solidFill>
            <a:srgbClr val="FF6600">
              <a:alpha val="25882"/>
            </a:srgbClr>
          </a:solidFill>
          <a:ln w="9525" cap="rnd" algn="ctr">
            <a:solidFill>
              <a:srgbClr val="FF6600"/>
            </a:solidFill>
            <a:prstDash val="sysDot"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结合律：（</a:t>
            </a:r>
            <a:r>
              <a:rPr lang="en-US" altLang="zh-CN" sz="24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en-US" altLang="zh-CN" sz="24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en-US" altLang="zh-CN" sz="24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153"/>
          <p:cNvSpPr txBox="1">
            <a:spLocks noChangeArrowheads="1"/>
          </p:cNvSpPr>
          <p:nvPr/>
        </p:nvSpPr>
        <p:spPr bwMode="auto">
          <a:xfrm>
            <a:off x="3641611" y="3298031"/>
            <a:ext cx="4768562" cy="461665"/>
          </a:xfrm>
          <a:prstGeom prst="rect">
            <a:avLst/>
          </a:prstGeom>
          <a:solidFill>
            <a:srgbClr val="FF6600">
              <a:alpha val="25882"/>
            </a:srgbClr>
          </a:solidFill>
          <a:ln w="9525" cap="rnd" algn="ctr">
            <a:solidFill>
              <a:srgbClr val="FF6600"/>
            </a:solidFill>
            <a:prstDash val="sysDot"/>
            <a:miter lim="800000"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结合律：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4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154"/>
          <p:cNvSpPr txBox="1">
            <a:spLocks noChangeArrowheads="1"/>
          </p:cNvSpPr>
          <p:nvPr/>
        </p:nvSpPr>
        <p:spPr bwMode="auto">
          <a:xfrm>
            <a:off x="3617384" y="4001887"/>
            <a:ext cx="4370107" cy="461665"/>
          </a:xfrm>
          <a:prstGeom prst="rect">
            <a:avLst/>
          </a:prstGeom>
          <a:solidFill>
            <a:srgbClr val="FF6600">
              <a:alpha val="25882"/>
            </a:srgbClr>
          </a:solidFill>
          <a:ln w="9525" cap="rnd" algn="ctr">
            <a:solidFill>
              <a:srgbClr val="FF6600"/>
            </a:solidFill>
            <a:prstDash val="sysDot"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分配律：（</a:t>
            </a:r>
            <a:r>
              <a:rPr lang="en-US" altLang="zh-CN" sz="24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en-US" altLang="zh-CN" sz="24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)×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4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en-US" altLang="zh-CN" sz="24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en-US" altLang="zh-CN" sz="24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en-US" altLang="zh-CN" sz="24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9" name="Group 163"/>
          <p:cNvGrpSpPr/>
          <p:nvPr/>
        </p:nvGrpSpPr>
        <p:grpSpPr bwMode="auto">
          <a:xfrm>
            <a:off x="3333792" y="1337485"/>
            <a:ext cx="261211" cy="876300"/>
            <a:chOff x="2109" y="1480"/>
            <a:chExt cx="185" cy="552"/>
          </a:xfrm>
        </p:grpSpPr>
        <p:sp>
          <p:nvSpPr>
            <p:cNvPr id="30" name="Line 161"/>
            <p:cNvSpPr>
              <a:spLocks noChangeShapeType="1"/>
            </p:cNvSpPr>
            <p:nvPr/>
          </p:nvSpPr>
          <p:spPr bwMode="auto">
            <a:xfrm flipV="1">
              <a:off x="2109" y="1480"/>
              <a:ext cx="181" cy="262"/>
            </a:xfrm>
            <a:prstGeom prst="line">
              <a:avLst/>
            </a:prstGeom>
            <a:noFill/>
            <a:ln w="22225">
              <a:solidFill>
                <a:srgbClr val="008000"/>
              </a:solidFill>
              <a:round/>
            </a:ln>
          </p:spPr>
          <p:txBody>
            <a:bodyPr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Line 162"/>
            <p:cNvSpPr>
              <a:spLocks noChangeShapeType="1"/>
            </p:cNvSpPr>
            <p:nvPr/>
          </p:nvSpPr>
          <p:spPr bwMode="auto">
            <a:xfrm>
              <a:off x="2113" y="1745"/>
              <a:ext cx="181" cy="287"/>
            </a:xfrm>
            <a:prstGeom prst="line">
              <a:avLst/>
            </a:prstGeom>
            <a:noFill/>
            <a:ln w="22225">
              <a:solidFill>
                <a:srgbClr val="008000"/>
              </a:solidFill>
              <a:round/>
            </a:ln>
          </p:spPr>
          <p:txBody>
            <a:bodyPr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Group 168"/>
          <p:cNvGrpSpPr/>
          <p:nvPr/>
        </p:nvGrpSpPr>
        <p:grpSpPr bwMode="auto">
          <a:xfrm>
            <a:off x="3237904" y="2895976"/>
            <a:ext cx="285091" cy="1223704"/>
            <a:chOff x="2109" y="2704"/>
            <a:chExt cx="227" cy="868"/>
          </a:xfrm>
        </p:grpSpPr>
        <p:sp>
          <p:nvSpPr>
            <p:cNvPr id="33" name="Line 165"/>
            <p:cNvSpPr>
              <a:spLocks noChangeShapeType="1"/>
            </p:cNvSpPr>
            <p:nvPr/>
          </p:nvSpPr>
          <p:spPr bwMode="auto">
            <a:xfrm flipV="1">
              <a:off x="2109" y="2704"/>
              <a:ext cx="227" cy="422"/>
            </a:xfrm>
            <a:prstGeom prst="line">
              <a:avLst/>
            </a:prstGeom>
            <a:noFill/>
            <a:ln w="22225">
              <a:solidFill>
                <a:srgbClr val="008000"/>
              </a:solidFill>
              <a:round/>
            </a:ln>
          </p:spPr>
          <p:txBody>
            <a:bodyPr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Line 166"/>
            <p:cNvSpPr>
              <a:spLocks noChangeShapeType="1"/>
            </p:cNvSpPr>
            <p:nvPr/>
          </p:nvSpPr>
          <p:spPr bwMode="auto">
            <a:xfrm>
              <a:off x="2113" y="3133"/>
              <a:ext cx="223" cy="439"/>
            </a:xfrm>
            <a:prstGeom prst="line">
              <a:avLst/>
            </a:prstGeom>
            <a:noFill/>
            <a:ln w="22225">
              <a:solidFill>
                <a:srgbClr val="008000"/>
              </a:solidFill>
              <a:round/>
            </a:ln>
          </p:spPr>
          <p:txBody>
            <a:bodyPr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Line 167"/>
            <p:cNvSpPr>
              <a:spLocks noChangeShapeType="1"/>
            </p:cNvSpPr>
            <p:nvPr/>
          </p:nvSpPr>
          <p:spPr bwMode="auto">
            <a:xfrm>
              <a:off x="2109" y="3125"/>
              <a:ext cx="227" cy="0"/>
            </a:xfrm>
            <a:prstGeom prst="line">
              <a:avLst/>
            </a:prstGeom>
            <a:noFill/>
            <a:ln w="22225">
              <a:solidFill>
                <a:srgbClr val="008000"/>
              </a:solidFill>
              <a:round/>
            </a:ln>
          </p:spPr>
          <p:txBody>
            <a:bodyPr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615606" y="3774700"/>
            <a:ext cx="2740092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应用运算律可以使计算简便。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690370" y="564515"/>
            <a:ext cx="6412230" cy="637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举手回答：我们学过哪些运算定律？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7" grpId="0" bldLvl="0" animBg="1"/>
      <p:bldP spid="36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12"/>
          <p:cNvSpPr txBox="1">
            <a:spLocks noChangeArrowheads="1"/>
          </p:cNvSpPr>
          <p:nvPr/>
        </p:nvSpPr>
        <p:spPr bwMode="auto">
          <a:xfrm>
            <a:off x="3455983" y="276597"/>
            <a:ext cx="2696165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4.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 运算性质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grpSp>
        <p:nvGrpSpPr>
          <p:cNvPr id="14" name="Group 160"/>
          <p:cNvGrpSpPr/>
          <p:nvPr/>
        </p:nvGrpSpPr>
        <p:grpSpPr bwMode="auto">
          <a:xfrm>
            <a:off x="1947860" y="1639614"/>
            <a:ext cx="365125" cy="1750012"/>
            <a:chOff x="808" y="1713"/>
            <a:chExt cx="230" cy="1400"/>
          </a:xfrm>
        </p:grpSpPr>
        <p:sp>
          <p:nvSpPr>
            <p:cNvPr id="15" name="Line 157"/>
            <p:cNvSpPr>
              <a:spLocks noChangeShapeType="1"/>
            </p:cNvSpPr>
            <p:nvPr/>
          </p:nvSpPr>
          <p:spPr bwMode="auto">
            <a:xfrm>
              <a:off x="808" y="1715"/>
              <a:ext cx="227" cy="0"/>
            </a:xfrm>
            <a:prstGeom prst="line">
              <a:avLst/>
            </a:prstGeom>
            <a:noFill/>
            <a:ln w="22225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Line 158"/>
            <p:cNvSpPr>
              <a:spLocks noChangeShapeType="1"/>
            </p:cNvSpPr>
            <p:nvPr/>
          </p:nvSpPr>
          <p:spPr bwMode="auto">
            <a:xfrm>
              <a:off x="812" y="1713"/>
              <a:ext cx="0" cy="1400"/>
            </a:xfrm>
            <a:prstGeom prst="line">
              <a:avLst/>
            </a:prstGeom>
            <a:noFill/>
            <a:ln w="22225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Line 159"/>
            <p:cNvSpPr>
              <a:spLocks noChangeShapeType="1"/>
            </p:cNvSpPr>
            <p:nvPr/>
          </p:nvSpPr>
          <p:spPr bwMode="auto">
            <a:xfrm>
              <a:off x="811" y="3113"/>
              <a:ext cx="227" cy="0"/>
            </a:xfrm>
            <a:prstGeom prst="line">
              <a:avLst/>
            </a:prstGeom>
            <a:noFill/>
            <a:ln w="22225">
              <a:solidFill>
                <a:srgbClr val="009900"/>
              </a:solidFill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Text Box 147"/>
          <p:cNvSpPr txBox="1">
            <a:spLocks noChangeArrowheads="1"/>
          </p:cNvSpPr>
          <p:nvPr/>
        </p:nvSpPr>
        <p:spPr bwMode="auto">
          <a:xfrm>
            <a:off x="2433289" y="1448062"/>
            <a:ext cx="1467068" cy="400110"/>
          </a:xfrm>
          <a:prstGeom prst="rect">
            <a:avLst/>
          </a:prstGeom>
          <a:solidFill>
            <a:srgbClr val="FF6600">
              <a:alpha val="25882"/>
            </a:srgbClr>
          </a:solidFill>
          <a:ln w="9525" cap="rnd" algn="ctr">
            <a:solidFill>
              <a:srgbClr val="FF6600"/>
            </a:solidFill>
            <a:prstDash val="sysDot"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减法的性质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148"/>
          <p:cNvSpPr txBox="1">
            <a:spLocks noChangeArrowheads="1"/>
          </p:cNvSpPr>
          <p:nvPr/>
        </p:nvSpPr>
        <p:spPr bwMode="auto">
          <a:xfrm>
            <a:off x="2423764" y="3176901"/>
            <a:ext cx="1467068" cy="400110"/>
          </a:xfrm>
          <a:prstGeom prst="rect">
            <a:avLst/>
          </a:prstGeom>
          <a:solidFill>
            <a:srgbClr val="FF6600">
              <a:alpha val="25882"/>
            </a:srgbClr>
          </a:solidFill>
          <a:ln w="9525" cap="rnd" algn="ctr">
            <a:solidFill>
              <a:srgbClr val="FF6600"/>
            </a:solidFill>
            <a:prstDash val="sysDot"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除法的性质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149"/>
          <p:cNvSpPr txBox="1">
            <a:spLocks noChangeArrowheads="1"/>
          </p:cNvSpPr>
          <p:nvPr/>
        </p:nvSpPr>
        <p:spPr bwMode="auto">
          <a:xfrm>
            <a:off x="1309683" y="1838704"/>
            <a:ext cx="571504" cy="1323439"/>
          </a:xfrm>
          <a:prstGeom prst="rect">
            <a:avLst/>
          </a:prstGeom>
          <a:solidFill>
            <a:srgbClr val="FF6600">
              <a:alpha val="25882"/>
            </a:srgbClr>
          </a:solidFill>
          <a:ln w="9525" cap="rnd" algn="ctr">
            <a:solidFill>
              <a:srgbClr val="FF6600"/>
            </a:solidFill>
            <a:prstDash val="sysDot"/>
            <a:miter lim="800000"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运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算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性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质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150"/>
          <p:cNvSpPr txBox="1">
            <a:spLocks noChangeArrowheads="1"/>
          </p:cNvSpPr>
          <p:nvPr/>
        </p:nvSpPr>
        <p:spPr bwMode="auto">
          <a:xfrm>
            <a:off x="4283968" y="1019512"/>
            <a:ext cx="1872629" cy="400110"/>
          </a:xfrm>
          <a:prstGeom prst="rect">
            <a:avLst/>
          </a:prstGeom>
          <a:solidFill>
            <a:srgbClr val="FF6600">
              <a:alpha val="25882"/>
            </a:srgbClr>
          </a:solidFill>
          <a:ln w="9525" cap="rnd" algn="ctr">
            <a:solidFill>
              <a:srgbClr val="FF6600"/>
            </a:solidFill>
            <a:prstDash val="sysDot"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-(</a:t>
            </a:r>
            <a:r>
              <a:rPr lang="en-US" altLang="zh-CN" sz="20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0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en-US" altLang="zh-CN" sz="20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151"/>
          <p:cNvSpPr txBox="1">
            <a:spLocks noChangeArrowheads="1"/>
          </p:cNvSpPr>
          <p:nvPr/>
        </p:nvSpPr>
        <p:spPr bwMode="auto">
          <a:xfrm>
            <a:off x="4274643" y="2603688"/>
            <a:ext cx="2385589" cy="400110"/>
          </a:xfrm>
          <a:prstGeom prst="rect">
            <a:avLst/>
          </a:prstGeom>
          <a:solidFill>
            <a:srgbClr val="FF6600">
              <a:alpha val="25882"/>
            </a:srgbClr>
          </a:solidFill>
          <a:ln w="9525" cap="rnd" algn="ctr">
            <a:solidFill>
              <a:srgbClr val="FF6600"/>
            </a:solidFill>
            <a:prstDash val="sysDot"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20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0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20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0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20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÷(</a:t>
            </a:r>
            <a:r>
              <a:rPr lang="en-US" altLang="zh-CN" sz="20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0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0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152"/>
          <p:cNvSpPr txBox="1">
            <a:spLocks noChangeArrowheads="1"/>
          </p:cNvSpPr>
          <p:nvPr/>
        </p:nvSpPr>
        <p:spPr bwMode="auto">
          <a:xfrm>
            <a:off x="4283968" y="1880033"/>
            <a:ext cx="1612942" cy="400110"/>
          </a:xfrm>
          <a:prstGeom prst="rect">
            <a:avLst/>
          </a:prstGeom>
          <a:solidFill>
            <a:srgbClr val="FF6600">
              <a:alpha val="25882"/>
            </a:srgbClr>
          </a:solidFill>
          <a:ln w="9525" cap="rnd" algn="ctr">
            <a:solidFill>
              <a:srgbClr val="FF6600"/>
            </a:solidFill>
            <a:prstDash val="sysDot"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en-US" altLang="zh-CN" sz="20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Text Box 154"/>
          <p:cNvSpPr txBox="1">
            <a:spLocks noChangeArrowheads="1"/>
          </p:cNvSpPr>
          <p:nvPr/>
        </p:nvSpPr>
        <p:spPr bwMode="auto">
          <a:xfrm>
            <a:off x="4283968" y="3795886"/>
            <a:ext cx="2125903" cy="400110"/>
          </a:xfrm>
          <a:prstGeom prst="rect">
            <a:avLst/>
          </a:prstGeom>
          <a:solidFill>
            <a:srgbClr val="FF6600">
              <a:alpha val="25882"/>
            </a:srgbClr>
          </a:solidFill>
          <a:ln w="9525" cap="rnd" algn="ctr">
            <a:solidFill>
              <a:srgbClr val="FF6600"/>
            </a:solidFill>
            <a:prstDash val="sysDot"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20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0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20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0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20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0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0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20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en-US" altLang="zh-CN" sz="20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20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en-US" altLang="zh-CN" sz="20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0" name="Group 163"/>
          <p:cNvGrpSpPr/>
          <p:nvPr/>
        </p:nvGrpSpPr>
        <p:grpSpPr bwMode="auto">
          <a:xfrm>
            <a:off x="3900357" y="1181332"/>
            <a:ext cx="364063" cy="985917"/>
            <a:chOff x="2109" y="1480"/>
            <a:chExt cx="185" cy="552"/>
          </a:xfrm>
        </p:grpSpPr>
        <p:sp>
          <p:nvSpPr>
            <p:cNvPr id="31" name="Line 161"/>
            <p:cNvSpPr>
              <a:spLocks noChangeShapeType="1"/>
            </p:cNvSpPr>
            <p:nvPr/>
          </p:nvSpPr>
          <p:spPr bwMode="auto">
            <a:xfrm flipV="1">
              <a:off x="2109" y="1480"/>
              <a:ext cx="181" cy="262"/>
            </a:xfrm>
            <a:prstGeom prst="line">
              <a:avLst/>
            </a:prstGeom>
            <a:noFill/>
            <a:ln w="22225">
              <a:solidFill>
                <a:srgbClr val="008000"/>
              </a:solidFill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Line 162"/>
            <p:cNvSpPr>
              <a:spLocks noChangeShapeType="1"/>
            </p:cNvSpPr>
            <p:nvPr/>
          </p:nvSpPr>
          <p:spPr bwMode="auto">
            <a:xfrm>
              <a:off x="2113" y="1745"/>
              <a:ext cx="181" cy="287"/>
            </a:xfrm>
            <a:prstGeom prst="line">
              <a:avLst/>
            </a:prstGeom>
            <a:noFill/>
            <a:ln w="22225">
              <a:solidFill>
                <a:srgbClr val="008000"/>
              </a:solidFill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3" name="Group 168"/>
          <p:cNvGrpSpPr/>
          <p:nvPr/>
        </p:nvGrpSpPr>
        <p:grpSpPr bwMode="auto">
          <a:xfrm>
            <a:off x="3955902" y="2859265"/>
            <a:ext cx="328066" cy="1152751"/>
            <a:chOff x="2109" y="2610"/>
            <a:chExt cx="206" cy="1015"/>
          </a:xfrm>
        </p:grpSpPr>
        <p:sp>
          <p:nvSpPr>
            <p:cNvPr id="34" name="Line 165"/>
            <p:cNvSpPr>
              <a:spLocks noChangeShapeType="1"/>
            </p:cNvSpPr>
            <p:nvPr/>
          </p:nvSpPr>
          <p:spPr bwMode="auto">
            <a:xfrm flipV="1">
              <a:off x="2109" y="2610"/>
              <a:ext cx="187" cy="516"/>
            </a:xfrm>
            <a:prstGeom prst="line">
              <a:avLst/>
            </a:prstGeom>
            <a:noFill/>
            <a:ln w="22225">
              <a:solidFill>
                <a:srgbClr val="008000"/>
              </a:solidFill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Line 166"/>
            <p:cNvSpPr>
              <a:spLocks noChangeShapeType="1"/>
            </p:cNvSpPr>
            <p:nvPr/>
          </p:nvSpPr>
          <p:spPr bwMode="auto">
            <a:xfrm>
              <a:off x="2113" y="3133"/>
              <a:ext cx="202" cy="492"/>
            </a:xfrm>
            <a:prstGeom prst="line">
              <a:avLst/>
            </a:prstGeom>
            <a:noFill/>
            <a:ln w="22225">
              <a:solidFill>
                <a:srgbClr val="008000"/>
              </a:solidFill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1763688" y="4083918"/>
            <a:ext cx="521497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应用运算性质可以使计算简便。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7" grpId="0" animBg="1"/>
      <p:bldP spid="29" grpId="0" animBg="1"/>
      <p:bldP spid="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15"/>
          <p:cNvSpPr txBox="1">
            <a:spLocks noChangeArrowheads="1"/>
          </p:cNvSpPr>
          <p:nvPr/>
        </p:nvSpPr>
        <p:spPr bwMode="auto">
          <a:xfrm>
            <a:off x="1080763" y="555526"/>
            <a:ext cx="1709365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算一算。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1183043" y="1186492"/>
            <a:ext cx="7858180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10-0.06 =         0.7×0.8 =           205 ×4 =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764+236 =         3.25+6.75 =          4.8÷24 =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46"/>
          <p:cNvSpPr txBox="1">
            <a:spLocks noChangeArrowheads="1"/>
          </p:cNvSpPr>
          <p:nvPr/>
        </p:nvSpPr>
        <p:spPr bwMode="auto">
          <a:xfrm>
            <a:off x="2518778" y="1316644"/>
            <a:ext cx="704039" cy="553998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none"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en-US" altLang="zh-CN" sz="2000" b="1" dirty="0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9.94</a:t>
            </a:r>
            <a:endParaRPr lang="en-US" altLang="zh-CN" sz="2000" b="1" dirty="0">
              <a:solidFill>
                <a:srgbClr val="DE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46"/>
          <p:cNvSpPr txBox="1">
            <a:spLocks noChangeArrowheads="1"/>
          </p:cNvSpPr>
          <p:nvPr/>
        </p:nvSpPr>
        <p:spPr bwMode="auto">
          <a:xfrm>
            <a:off x="4966991" y="1298274"/>
            <a:ext cx="704039" cy="553998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none"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en-US" altLang="zh-CN" sz="2000" b="1" dirty="0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0.56</a:t>
            </a:r>
            <a:endParaRPr lang="en-US" altLang="zh-CN" sz="2000" b="1" dirty="0">
              <a:solidFill>
                <a:srgbClr val="DE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46"/>
          <p:cNvSpPr txBox="1">
            <a:spLocks noChangeArrowheads="1"/>
          </p:cNvSpPr>
          <p:nvPr/>
        </p:nvSpPr>
        <p:spPr bwMode="auto">
          <a:xfrm>
            <a:off x="7541701" y="1298274"/>
            <a:ext cx="574195" cy="553998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none"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en-US" altLang="zh-CN" sz="2000" b="1" dirty="0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820</a:t>
            </a:r>
            <a:endParaRPr lang="en-US" altLang="zh-CN" sz="2000" b="1" dirty="0">
              <a:solidFill>
                <a:srgbClr val="DE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46"/>
          <p:cNvSpPr txBox="1">
            <a:spLocks noChangeArrowheads="1"/>
          </p:cNvSpPr>
          <p:nvPr/>
        </p:nvSpPr>
        <p:spPr bwMode="auto">
          <a:xfrm>
            <a:off x="2483768" y="1928887"/>
            <a:ext cx="704039" cy="553998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none"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en-US" altLang="zh-CN" sz="2000" b="1" dirty="0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lang="en-US" altLang="zh-CN" sz="2000" b="1" dirty="0">
              <a:solidFill>
                <a:srgbClr val="DE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 Box 46"/>
          <p:cNvSpPr txBox="1">
            <a:spLocks noChangeArrowheads="1"/>
          </p:cNvSpPr>
          <p:nvPr/>
        </p:nvSpPr>
        <p:spPr bwMode="auto">
          <a:xfrm>
            <a:off x="5096834" y="1945744"/>
            <a:ext cx="444352" cy="553998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none"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en-US" altLang="zh-CN" sz="2000" b="1" dirty="0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en-US" altLang="zh-CN" sz="2000" b="1" dirty="0">
              <a:solidFill>
                <a:srgbClr val="DE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46"/>
          <p:cNvSpPr txBox="1">
            <a:spLocks noChangeArrowheads="1"/>
          </p:cNvSpPr>
          <p:nvPr/>
        </p:nvSpPr>
        <p:spPr bwMode="auto">
          <a:xfrm>
            <a:off x="7569113" y="1920772"/>
            <a:ext cx="574195" cy="553998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none"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en-US" altLang="zh-CN" sz="2000" b="1" dirty="0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0.2</a:t>
            </a:r>
            <a:endParaRPr lang="en-US" altLang="zh-CN" sz="2000" b="1" dirty="0">
              <a:solidFill>
                <a:srgbClr val="DE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 Box 57"/>
          <p:cNvSpPr txBox="1">
            <a:spLocks noChangeArrowheads="1"/>
          </p:cNvSpPr>
          <p:nvPr/>
        </p:nvSpPr>
        <p:spPr bwMode="auto">
          <a:xfrm>
            <a:off x="478102" y="2573109"/>
            <a:ext cx="830677" cy="40011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9" name="Group 77"/>
          <p:cNvGrpSpPr/>
          <p:nvPr/>
        </p:nvGrpSpPr>
        <p:grpSpPr bwMode="auto">
          <a:xfrm>
            <a:off x="4107055" y="2711105"/>
            <a:ext cx="992188" cy="409575"/>
            <a:chOff x="2112" y="1901"/>
            <a:chExt cx="625" cy="258"/>
          </a:xfrm>
        </p:grpSpPr>
        <p:sp>
          <p:nvSpPr>
            <p:cNvPr id="42" name="Text Box 75"/>
            <p:cNvSpPr txBox="1">
              <a:spLocks noChangeArrowheads="1"/>
            </p:cNvSpPr>
            <p:nvPr/>
          </p:nvSpPr>
          <p:spPr bwMode="auto">
            <a:xfrm>
              <a:off x="2539" y="1901"/>
              <a:ext cx="198" cy="252"/>
            </a:xfrm>
            <a:prstGeom prst="rect">
              <a:avLst/>
            </a:prstGeom>
            <a:noFill/>
            <a:ln w="9525" cap="rnd" algn="ctr">
              <a:noFill/>
              <a:prstDash val="sysDot"/>
              <a:miter lim="800000"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Text Box 76"/>
            <p:cNvSpPr txBox="1">
              <a:spLocks noChangeArrowheads="1"/>
            </p:cNvSpPr>
            <p:nvPr/>
          </p:nvSpPr>
          <p:spPr bwMode="auto">
            <a:xfrm>
              <a:off x="2112" y="1907"/>
              <a:ext cx="198" cy="252"/>
            </a:xfrm>
            <a:prstGeom prst="rect">
              <a:avLst/>
            </a:prstGeom>
            <a:noFill/>
            <a:ln w="9525" cap="rnd" algn="ctr">
              <a:noFill/>
              <a:prstDash val="sysDot"/>
              <a:miter lim="800000"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0" name="Group 79"/>
          <p:cNvGrpSpPr/>
          <p:nvPr/>
        </p:nvGrpSpPr>
        <p:grpSpPr bwMode="auto">
          <a:xfrm>
            <a:off x="1621018" y="2686237"/>
            <a:ext cx="981075" cy="401638"/>
            <a:chOff x="1048" y="1911"/>
            <a:chExt cx="618" cy="253"/>
          </a:xfrm>
        </p:grpSpPr>
        <p:sp>
          <p:nvSpPr>
            <p:cNvPr id="53" name="Text Box 63"/>
            <p:cNvSpPr txBox="1">
              <a:spLocks noChangeArrowheads="1"/>
            </p:cNvSpPr>
            <p:nvPr/>
          </p:nvSpPr>
          <p:spPr bwMode="auto">
            <a:xfrm>
              <a:off x="1468" y="1911"/>
              <a:ext cx="198" cy="252"/>
            </a:xfrm>
            <a:prstGeom prst="rect">
              <a:avLst/>
            </a:prstGeom>
            <a:noFill/>
            <a:ln w="9525" cap="rnd" algn="ctr">
              <a:noFill/>
              <a:prstDash val="sysDot"/>
              <a:miter lim="800000"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Text Box 78"/>
            <p:cNvSpPr txBox="1">
              <a:spLocks noChangeArrowheads="1"/>
            </p:cNvSpPr>
            <p:nvPr/>
          </p:nvSpPr>
          <p:spPr bwMode="auto">
            <a:xfrm>
              <a:off x="1048" y="1912"/>
              <a:ext cx="198" cy="252"/>
            </a:xfrm>
            <a:prstGeom prst="rect">
              <a:avLst/>
            </a:prstGeom>
            <a:noFill/>
            <a:ln w="9525" cap="rnd" algn="ctr">
              <a:noFill/>
              <a:prstDash val="sysDot"/>
              <a:miter lim="800000"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1" name="Group 92"/>
          <p:cNvGrpSpPr/>
          <p:nvPr/>
        </p:nvGrpSpPr>
        <p:grpSpPr bwMode="auto">
          <a:xfrm>
            <a:off x="6634376" y="2758736"/>
            <a:ext cx="1073151" cy="407988"/>
            <a:chOff x="3165" y="1891"/>
            <a:chExt cx="676" cy="257"/>
          </a:xfrm>
        </p:grpSpPr>
        <p:sp>
          <p:nvSpPr>
            <p:cNvPr id="63" name="Text Box 89"/>
            <p:cNvSpPr txBox="1">
              <a:spLocks noChangeArrowheads="1"/>
            </p:cNvSpPr>
            <p:nvPr/>
          </p:nvSpPr>
          <p:spPr bwMode="auto">
            <a:xfrm>
              <a:off x="3643" y="1891"/>
              <a:ext cx="198" cy="252"/>
            </a:xfrm>
            <a:prstGeom prst="rect">
              <a:avLst/>
            </a:prstGeom>
            <a:noFill/>
            <a:ln w="9525" cap="rnd" algn="ctr">
              <a:noFill/>
              <a:prstDash val="sysDot"/>
              <a:miter lim="800000"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Text Box 90"/>
            <p:cNvSpPr txBox="1">
              <a:spLocks noChangeArrowheads="1"/>
            </p:cNvSpPr>
            <p:nvPr/>
          </p:nvSpPr>
          <p:spPr bwMode="auto">
            <a:xfrm>
              <a:off x="3165" y="1896"/>
              <a:ext cx="279" cy="252"/>
            </a:xfrm>
            <a:prstGeom prst="rect">
              <a:avLst/>
            </a:prstGeom>
            <a:noFill/>
            <a:ln w="9525" cap="rnd" algn="ctr">
              <a:noFill/>
              <a:prstDash val="sysDot"/>
              <a:miter lim="800000"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×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5" name="Text Box 91"/>
            <p:cNvSpPr txBox="1">
              <a:spLocks noChangeArrowheads="1"/>
            </p:cNvSpPr>
            <p:nvPr/>
          </p:nvSpPr>
          <p:spPr bwMode="auto">
            <a:xfrm>
              <a:off x="3375" y="1896"/>
              <a:ext cx="280" cy="252"/>
            </a:xfrm>
            <a:prstGeom prst="rect">
              <a:avLst/>
            </a:prstGeom>
            <a:noFill/>
            <a:ln w="9525" cap="rnd" algn="ctr">
              <a:noFill/>
              <a:prstDash val="sysDot"/>
              <a:miter lim="800000"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9" name="Group 93"/>
          <p:cNvGrpSpPr/>
          <p:nvPr/>
        </p:nvGrpSpPr>
        <p:grpSpPr bwMode="auto">
          <a:xfrm>
            <a:off x="4084803" y="3657269"/>
            <a:ext cx="1049338" cy="425451"/>
            <a:chOff x="2044" y="1875"/>
            <a:chExt cx="661" cy="268"/>
          </a:xfrm>
        </p:grpSpPr>
        <p:sp>
          <p:nvSpPr>
            <p:cNvPr id="72" name="Text Box 102"/>
            <p:cNvSpPr txBox="1">
              <a:spLocks noChangeArrowheads="1"/>
            </p:cNvSpPr>
            <p:nvPr/>
          </p:nvSpPr>
          <p:spPr bwMode="auto">
            <a:xfrm>
              <a:off x="2507" y="1891"/>
              <a:ext cx="198" cy="252"/>
            </a:xfrm>
            <a:prstGeom prst="rect">
              <a:avLst/>
            </a:prstGeom>
            <a:noFill/>
            <a:ln w="9525" cap="rnd" algn="ctr">
              <a:noFill/>
              <a:prstDash val="sysDot"/>
              <a:miter lim="800000"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3" name="Text Box 103"/>
            <p:cNvSpPr txBox="1">
              <a:spLocks noChangeArrowheads="1"/>
            </p:cNvSpPr>
            <p:nvPr/>
          </p:nvSpPr>
          <p:spPr bwMode="auto">
            <a:xfrm>
              <a:off x="2044" y="1875"/>
              <a:ext cx="279" cy="252"/>
            </a:xfrm>
            <a:prstGeom prst="rect">
              <a:avLst/>
            </a:prstGeom>
            <a:noFill/>
            <a:ln w="9525" cap="rnd" algn="ctr">
              <a:noFill/>
              <a:prstDash val="sysDot"/>
              <a:miter lim="800000"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×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1" name="Group 104"/>
          <p:cNvGrpSpPr/>
          <p:nvPr/>
        </p:nvGrpSpPr>
        <p:grpSpPr bwMode="auto">
          <a:xfrm>
            <a:off x="1527350" y="3663605"/>
            <a:ext cx="995363" cy="417513"/>
            <a:chOff x="3230" y="1889"/>
            <a:chExt cx="627" cy="263"/>
          </a:xfrm>
        </p:grpSpPr>
        <p:sp>
          <p:nvSpPr>
            <p:cNvPr id="83" name="Text Box 109"/>
            <p:cNvSpPr txBox="1">
              <a:spLocks noChangeArrowheads="1"/>
            </p:cNvSpPr>
            <p:nvPr/>
          </p:nvSpPr>
          <p:spPr bwMode="auto">
            <a:xfrm>
              <a:off x="3659" y="1896"/>
              <a:ext cx="198" cy="252"/>
            </a:xfrm>
            <a:prstGeom prst="rect">
              <a:avLst/>
            </a:prstGeom>
            <a:noFill/>
            <a:ln w="9525" cap="rnd" algn="ctr">
              <a:noFill/>
              <a:prstDash val="sysDot"/>
              <a:miter lim="800000"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4" name="Text Box 110"/>
            <p:cNvSpPr txBox="1">
              <a:spLocks noChangeArrowheads="1"/>
            </p:cNvSpPr>
            <p:nvPr/>
          </p:nvSpPr>
          <p:spPr bwMode="auto">
            <a:xfrm>
              <a:off x="3230" y="1900"/>
              <a:ext cx="279" cy="252"/>
            </a:xfrm>
            <a:prstGeom prst="rect">
              <a:avLst/>
            </a:prstGeom>
            <a:noFill/>
            <a:ln w="9525" cap="rnd" algn="ctr">
              <a:noFill/>
              <a:prstDash val="sysDot"/>
              <a:miter lim="800000"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÷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85" name="Text Box 111"/>
            <p:cNvSpPr txBox="1">
              <a:spLocks noChangeArrowheads="1"/>
            </p:cNvSpPr>
            <p:nvPr/>
          </p:nvSpPr>
          <p:spPr bwMode="auto">
            <a:xfrm>
              <a:off x="3424" y="1889"/>
              <a:ext cx="198" cy="252"/>
            </a:xfrm>
            <a:prstGeom prst="rect">
              <a:avLst/>
            </a:prstGeom>
            <a:noFill/>
            <a:ln w="9525" cap="rnd" algn="ctr">
              <a:noFill/>
              <a:prstDash val="sysDot"/>
              <a:miter lim="800000"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0" name="Group 121"/>
          <p:cNvGrpSpPr/>
          <p:nvPr/>
        </p:nvGrpSpPr>
        <p:grpSpPr bwMode="auto">
          <a:xfrm>
            <a:off x="6427997" y="3660436"/>
            <a:ext cx="1309688" cy="411163"/>
            <a:chOff x="1975" y="2439"/>
            <a:chExt cx="825" cy="259"/>
          </a:xfrm>
        </p:grpSpPr>
        <p:sp>
          <p:nvSpPr>
            <p:cNvPr id="92" name="Text Box 126"/>
            <p:cNvSpPr txBox="1">
              <a:spLocks noChangeArrowheads="1"/>
            </p:cNvSpPr>
            <p:nvPr/>
          </p:nvSpPr>
          <p:spPr bwMode="auto">
            <a:xfrm>
              <a:off x="2602" y="2446"/>
              <a:ext cx="198" cy="252"/>
            </a:xfrm>
            <a:prstGeom prst="rect">
              <a:avLst/>
            </a:prstGeom>
            <a:noFill/>
            <a:ln w="9525" cap="rnd" algn="ctr">
              <a:noFill/>
              <a:prstDash val="sysDot"/>
              <a:miter lim="800000"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5" name="Text Box 127"/>
            <p:cNvSpPr txBox="1">
              <a:spLocks noChangeArrowheads="1"/>
            </p:cNvSpPr>
            <p:nvPr/>
          </p:nvSpPr>
          <p:spPr bwMode="auto">
            <a:xfrm>
              <a:off x="2120" y="2446"/>
              <a:ext cx="279" cy="252"/>
            </a:xfrm>
            <a:prstGeom prst="rect">
              <a:avLst/>
            </a:prstGeom>
            <a:noFill/>
            <a:ln w="9525" cap="rnd" algn="ctr">
              <a:noFill/>
              <a:prstDash val="sysDot"/>
              <a:miter lim="800000"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÷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96" name="Text Box 128"/>
            <p:cNvSpPr txBox="1">
              <a:spLocks noChangeArrowheads="1"/>
            </p:cNvSpPr>
            <p:nvPr/>
          </p:nvSpPr>
          <p:spPr bwMode="auto">
            <a:xfrm>
              <a:off x="1975" y="2439"/>
              <a:ext cx="280" cy="252"/>
            </a:xfrm>
            <a:prstGeom prst="rect">
              <a:avLst/>
            </a:prstGeom>
            <a:noFill/>
            <a:ln w="9525" cap="rnd" algn="ctr">
              <a:noFill/>
              <a:prstDash val="sysDot"/>
              <a:miter lim="800000"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81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4" name="Text Box 147"/>
          <p:cNvSpPr txBox="1">
            <a:spLocks noChangeArrowheads="1"/>
          </p:cNvSpPr>
          <p:nvPr/>
        </p:nvSpPr>
        <p:spPr bwMode="auto">
          <a:xfrm>
            <a:off x="7680446" y="2743313"/>
            <a:ext cx="314509" cy="40011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2000" b="1" dirty="0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2000" b="1" dirty="0">
              <a:solidFill>
                <a:srgbClr val="DE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7" name="Text Box 161"/>
          <p:cNvSpPr txBox="1">
            <a:spLocks noChangeArrowheads="1"/>
          </p:cNvSpPr>
          <p:nvPr/>
        </p:nvSpPr>
        <p:spPr bwMode="auto">
          <a:xfrm>
            <a:off x="7704037" y="3665249"/>
            <a:ext cx="444352" cy="40011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2000" b="1" dirty="0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endParaRPr lang="en-US" altLang="zh-CN" sz="2000" b="1" dirty="0">
              <a:solidFill>
                <a:srgbClr val="DE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8" name="Text Box 57"/>
          <p:cNvSpPr txBox="1">
            <a:spLocks noChangeArrowheads="1"/>
          </p:cNvSpPr>
          <p:nvPr/>
        </p:nvSpPr>
        <p:spPr bwMode="auto">
          <a:xfrm>
            <a:off x="478102" y="1379552"/>
            <a:ext cx="830677" cy="40011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7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111" y="679865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3" name="Text Box 54"/>
              <p:cNvSpPr txBox="1">
                <a:spLocks noChangeArrowheads="1"/>
              </p:cNvSpPr>
              <p:nvPr/>
            </p:nvSpPr>
            <p:spPr bwMode="auto">
              <a:xfrm>
                <a:off x="1278318" y="2528044"/>
                <a:ext cx="364537" cy="676852"/>
              </a:xfrm>
              <a:prstGeom prst="rect">
                <a:avLst/>
              </a:prstGeom>
              <a:noFill/>
              <a:ln w="9525" cap="rnd" algn="ctr">
                <a:noFill/>
                <a:prstDash val="sysDot"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 eaLnBrk="1" hangingPunct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93" name="Text Box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278318" y="2528044"/>
                <a:ext cx="364537" cy="676852"/>
              </a:xfrm>
              <a:prstGeom prst="rect">
                <a:avLst/>
              </a:prstGeom>
              <a:blipFill rotWithShape="1">
                <a:blip r:embed="rId2"/>
                <a:stretch>
                  <a:fillRect l="-17" t="-16" r="30" b="8"/>
                </a:stretch>
              </a:blipFill>
              <a:ln w="9525" cap="rnd" algn="ctr">
                <a:noFill/>
                <a:prstDash val="sysDot"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4" name="Text Box 54"/>
              <p:cNvSpPr txBox="1">
                <a:spLocks noChangeArrowheads="1"/>
              </p:cNvSpPr>
              <p:nvPr/>
            </p:nvSpPr>
            <p:spPr bwMode="auto">
              <a:xfrm>
                <a:off x="1992486" y="2538068"/>
                <a:ext cx="364537" cy="676852"/>
              </a:xfrm>
              <a:prstGeom prst="rect">
                <a:avLst/>
              </a:prstGeom>
              <a:noFill/>
              <a:ln w="9525" cap="rnd" algn="ctr">
                <a:noFill/>
                <a:prstDash val="sysDot"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 eaLnBrk="1" hangingPunct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94" name="Text Box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992486" y="2538068"/>
                <a:ext cx="364537" cy="676852"/>
              </a:xfrm>
              <a:prstGeom prst="rect">
                <a:avLst/>
              </a:prstGeom>
              <a:blipFill rotWithShape="1">
                <a:blip r:embed="rId3"/>
                <a:stretch>
                  <a:fillRect l="-135" t="-90" r="148" b="81"/>
                </a:stretch>
              </a:blipFill>
              <a:ln w="9525" cap="rnd" algn="ctr">
                <a:noFill/>
                <a:prstDash val="sysDot"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9" name="Text Box 54"/>
              <p:cNvSpPr txBox="1">
                <a:spLocks noChangeArrowheads="1"/>
              </p:cNvSpPr>
              <p:nvPr/>
            </p:nvSpPr>
            <p:spPr bwMode="auto">
              <a:xfrm>
                <a:off x="3762748" y="2528044"/>
                <a:ext cx="364537" cy="676852"/>
              </a:xfrm>
              <a:prstGeom prst="rect">
                <a:avLst/>
              </a:prstGeom>
              <a:noFill/>
              <a:ln w="9525" cap="rnd" algn="ctr">
                <a:noFill/>
                <a:prstDash val="sysDot"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 eaLnBrk="1" hangingPunct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9" name="Text Box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762748" y="2528044"/>
                <a:ext cx="364537" cy="676852"/>
              </a:xfrm>
              <a:prstGeom prst="rect">
                <a:avLst/>
              </a:prstGeom>
              <a:blipFill rotWithShape="1">
                <a:blip r:embed="rId4"/>
                <a:stretch>
                  <a:fillRect l="-102" t="-16" r="115" b="8"/>
                </a:stretch>
              </a:blipFill>
              <a:ln w="9525" cap="rnd" algn="ctr">
                <a:noFill/>
                <a:prstDash val="sysDot"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0" name="Text Box 54"/>
              <p:cNvSpPr txBox="1">
                <a:spLocks noChangeArrowheads="1"/>
              </p:cNvSpPr>
              <p:nvPr/>
            </p:nvSpPr>
            <p:spPr bwMode="auto">
              <a:xfrm>
                <a:off x="4476916" y="2538068"/>
                <a:ext cx="364537" cy="676852"/>
              </a:xfrm>
              <a:prstGeom prst="rect">
                <a:avLst/>
              </a:prstGeom>
              <a:noFill/>
              <a:ln w="9525" cap="rnd" algn="ctr">
                <a:noFill/>
                <a:prstDash val="sysDot"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 eaLnBrk="1" hangingPunct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0" name="Text Box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476916" y="2538068"/>
                <a:ext cx="364537" cy="676852"/>
              </a:xfrm>
              <a:prstGeom prst="rect">
                <a:avLst/>
              </a:prstGeom>
              <a:blipFill rotWithShape="1">
                <a:blip r:embed="rId5"/>
                <a:stretch>
                  <a:fillRect l="-46" t="-90" r="58" b="81"/>
                </a:stretch>
              </a:blipFill>
              <a:ln w="9525" cap="rnd" algn="ctr">
                <a:noFill/>
                <a:prstDash val="sysDot"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1" name="Text Box 54"/>
              <p:cNvSpPr txBox="1">
                <a:spLocks noChangeArrowheads="1"/>
              </p:cNvSpPr>
              <p:nvPr/>
            </p:nvSpPr>
            <p:spPr bwMode="auto">
              <a:xfrm>
                <a:off x="3762748" y="3544268"/>
                <a:ext cx="364537" cy="676852"/>
              </a:xfrm>
              <a:prstGeom prst="rect">
                <a:avLst/>
              </a:prstGeom>
              <a:noFill/>
              <a:ln w="9525" cap="rnd" algn="ctr">
                <a:noFill/>
                <a:prstDash val="sysDot"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 eaLnBrk="1" hangingPunct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1" name="Text Box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762748" y="3544268"/>
                <a:ext cx="364537" cy="676852"/>
              </a:xfrm>
              <a:prstGeom prst="rect">
                <a:avLst/>
              </a:prstGeom>
              <a:blipFill rotWithShape="1">
                <a:blip r:embed="rId2"/>
                <a:stretch>
                  <a:fillRect l="-102" t="-49" r="115" b="41"/>
                </a:stretch>
              </a:blipFill>
              <a:ln w="9525" cap="rnd" algn="ctr">
                <a:noFill/>
                <a:prstDash val="sysDot"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2" name="Text Box 54"/>
              <p:cNvSpPr txBox="1">
                <a:spLocks noChangeArrowheads="1"/>
              </p:cNvSpPr>
              <p:nvPr/>
            </p:nvSpPr>
            <p:spPr bwMode="auto">
              <a:xfrm>
                <a:off x="4455279" y="3506809"/>
                <a:ext cx="364537" cy="676852"/>
              </a:xfrm>
              <a:prstGeom prst="rect">
                <a:avLst/>
              </a:prstGeom>
              <a:noFill/>
              <a:ln w="9525" cap="rnd" algn="ctr">
                <a:noFill/>
                <a:prstDash val="sysDot"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 eaLnBrk="1" hangingPunct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2" name="Text Box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455279" y="3506809"/>
                <a:ext cx="364537" cy="676852"/>
              </a:xfrm>
              <a:prstGeom prst="rect">
                <a:avLst/>
              </a:prstGeom>
              <a:blipFill rotWithShape="1">
                <a:blip r:embed="rId6"/>
                <a:stretch>
                  <a:fillRect l="-33" t="-50" r="46" b="42"/>
                </a:stretch>
              </a:blipFill>
              <a:ln w="9525" cap="rnd" algn="ctr">
                <a:noFill/>
                <a:prstDash val="sysDot"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3" name="Text Box 54"/>
              <p:cNvSpPr txBox="1">
                <a:spLocks noChangeArrowheads="1"/>
              </p:cNvSpPr>
              <p:nvPr/>
            </p:nvSpPr>
            <p:spPr bwMode="auto">
              <a:xfrm>
                <a:off x="1256480" y="3488693"/>
                <a:ext cx="364537" cy="676852"/>
              </a:xfrm>
              <a:prstGeom prst="rect">
                <a:avLst/>
              </a:prstGeom>
              <a:noFill/>
              <a:ln w="9525" cap="rnd" algn="ctr">
                <a:noFill/>
                <a:prstDash val="sysDot"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 eaLnBrk="1" hangingPunct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3" name="Text Box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256480" y="3488693"/>
                <a:ext cx="364537" cy="676852"/>
              </a:xfrm>
              <a:prstGeom prst="rect">
                <a:avLst/>
              </a:prstGeom>
              <a:blipFill rotWithShape="1">
                <a:blip r:embed="rId7"/>
                <a:stretch>
                  <a:fillRect l="-123" r="136" b="86"/>
                </a:stretch>
              </a:blipFill>
              <a:ln w="9525" cap="rnd" algn="ctr">
                <a:noFill/>
                <a:prstDash val="sysDot"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4" name="Text Box 54"/>
              <p:cNvSpPr txBox="1">
                <a:spLocks noChangeArrowheads="1"/>
              </p:cNvSpPr>
              <p:nvPr/>
            </p:nvSpPr>
            <p:spPr bwMode="auto">
              <a:xfrm>
                <a:off x="6427997" y="2587786"/>
                <a:ext cx="364537" cy="676852"/>
              </a:xfrm>
              <a:prstGeom prst="rect">
                <a:avLst/>
              </a:prstGeom>
              <a:noFill/>
              <a:ln w="9525" cap="rnd" algn="ctr">
                <a:noFill/>
                <a:prstDash val="sysDot"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 eaLnBrk="1" hangingPunct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4" name="Text Box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427997" y="2587786"/>
                <a:ext cx="364537" cy="676852"/>
              </a:xfrm>
              <a:prstGeom prst="rect">
                <a:avLst/>
              </a:prstGeom>
              <a:blipFill rotWithShape="1">
                <a:blip r:embed="rId8"/>
                <a:stretch>
                  <a:fillRect l="-145" t="-24" r="157" b="15"/>
                </a:stretch>
              </a:blipFill>
              <a:ln w="9525" cap="rnd" algn="ctr">
                <a:noFill/>
                <a:prstDash val="sysDot"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5" name="Text Box 54"/>
              <p:cNvSpPr txBox="1">
                <a:spLocks noChangeArrowheads="1"/>
              </p:cNvSpPr>
              <p:nvPr/>
            </p:nvSpPr>
            <p:spPr bwMode="auto">
              <a:xfrm>
                <a:off x="7079160" y="3526878"/>
                <a:ext cx="364537" cy="676852"/>
              </a:xfrm>
              <a:prstGeom prst="rect">
                <a:avLst/>
              </a:prstGeom>
              <a:noFill/>
              <a:ln w="9525" cap="rnd" algn="ctr">
                <a:noFill/>
                <a:prstDash val="sysDot"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 eaLnBrk="1" hangingPunct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9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5" name="Text Box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079160" y="3526878"/>
                <a:ext cx="364537" cy="676852"/>
              </a:xfrm>
              <a:prstGeom prst="rect">
                <a:avLst/>
              </a:prstGeom>
              <a:blipFill rotWithShape="1">
                <a:blip r:embed="rId9"/>
                <a:stretch>
                  <a:fillRect l="-49" t="-13" r="62" b="4"/>
                </a:stretch>
              </a:blipFill>
              <a:ln w="9525" cap="rnd" algn="ctr">
                <a:noFill/>
                <a:prstDash val="sysDot"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6" name="Text Box 54"/>
              <p:cNvSpPr txBox="1">
                <a:spLocks noChangeArrowheads="1"/>
              </p:cNvSpPr>
              <p:nvPr/>
            </p:nvSpPr>
            <p:spPr bwMode="auto">
              <a:xfrm>
                <a:off x="2653518" y="2573109"/>
                <a:ext cx="364537" cy="676852"/>
              </a:xfrm>
              <a:prstGeom prst="rect">
                <a:avLst/>
              </a:prstGeom>
              <a:noFill/>
              <a:ln w="9525" cap="rnd" algn="ctr">
                <a:noFill/>
                <a:prstDash val="sysDot"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 eaLnBrk="1" hangingPunct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6" name="Text Box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653518" y="2573109"/>
                <a:ext cx="364537" cy="676852"/>
              </a:xfrm>
              <a:prstGeom prst="rect">
                <a:avLst/>
              </a:prstGeom>
              <a:blipFill rotWithShape="1">
                <a:blip r:embed="rId10"/>
                <a:stretch>
                  <a:fillRect l="-134" t="-13" r="147" b="5"/>
                </a:stretch>
              </a:blipFill>
              <a:ln w="9525" cap="rnd" algn="ctr">
                <a:noFill/>
                <a:prstDash val="sysDot"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7" name="Text Box 54"/>
              <p:cNvSpPr txBox="1">
                <a:spLocks noChangeArrowheads="1"/>
              </p:cNvSpPr>
              <p:nvPr/>
            </p:nvSpPr>
            <p:spPr bwMode="auto">
              <a:xfrm>
                <a:off x="5136741" y="2549424"/>
                <a:ext cx="364537" cy="676852"/>
              </a:xfrm>
              <a:prstGeom prst="rect">
                <a:avLst/>
              </a:prstGeom>
              <a:noFill/>
              <a:ln w="9525" cap="rnd" algn="ctr">
                <a:noFill/>
                <a:prstDash val="sysDot"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 eaLnBrk="1" hangingPunct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7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7" name="Text Box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136741" y="2549424"/>
                <a:ext cx="364537" cy="676852"/>
              </a:xfrm>
              <a:prstGeom prst="rect">
                <a:avLst/>
              </a:prstGeom>
              <a:blipFill rotWithShape="1">
                <a:blip r:embed="rId11"/>
                <a:stretch>
                  <a:fillRect l="-62" t="-79" r="75" b="70"/>
                </a:stretch>
              </a:blipFill>
              <a:ln w="9525" cap="rnd" algn="ctr">
                <a:noFill/>
                <a:prstDash val="sysDot"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8" name="Text Box 54"/>
              <p:cNvSpPr txBox="1">
                <a:spLocks noChangeArrowheads="1"/>
              </p:cNvSpPr>
              <p:nvPr/>
            </p:nvSpPr>
            <p:spPr bwMode="auto">
              <a:xfrm>
                <a:off x="2602093" y="3522035"/>
                <a:ext cx="364537" cy="676852"/>
              </a:xfrm>
              <a:prstGeom prst="rect">
                <a:avLst/>
              </a:prstGeom>
              <a:noFill/>
              <a:ln w="9525" cap="rnd" algn="ctr">
                <a:noFill/>
                <a:prstDash val="sysDot"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 eaLnBrk="1" hangingPunct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8" name="Text Box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602093" y="3522035"/>
                <a:ext cx="364537" cy="676852"/>
              </a:xfrm>
              <a:prstGeom prst="rect">
                <a:avLst/>
              </a:prstGeom>
              <a:blipFill rotWithShape="1">
                <a:blip r:embed="rId12"/>
                <a:stretch>
                  <a:fillRect l="-137" t="-48" r="150" b="39"/>
                </a:stretch>
              </a:blipFill>
              <a:ln w="9525" cap="rnd" algn="ctr">
                <a:noFill/>
                <a:prstDash val="sysDot"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9" name="Text Box 54"/>
              <p:cNvSpPr txBox="1">
                <a:spLocks noChangeArrowheads="1"/>
              </p:cNvSpPr>
              <p:nvPr/>
            </p:nvSpPr>
            <p:spPr bwMode="auto">
              <a:xfrm>
                <a:off x="5127222" y="3518868"/>
                <a:ext cx="364537" cy="676852"/>
              </a:xfrm>
              <a:prstGeom prst="rect">
                <a:avLst/>
              </a:prstGeom>
              <a:noFill/>
              <a:ln w="9525" cap="rnd" algn="ctr">
                <a:noFill/>
                <a:prstDash val="sysDot"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 eaLnBrk="1" hangingPunct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9" name="Text Box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127222" y="3518868"/>
                <a:ext cx="364537" cy="676852"/>
              </a:xfrm>
              <a:prstGeom prst="rect">
                <a:avLst/>
              </a:prstGeom>
              <a:blipFill rotWithShape="1">
                <a:blip r:embed="rId13"/>
                <a:stretch>
                  <a:fillRect l="-64" t="-49" r="77" b="41"/>
                </a:stretch>
              </a:blipFill>
              <a:ln w="9525" cap="rnd" algn="ctr">
                <a:noFill/>
                <a:prstDash val="sysDot"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7" grpId="0"/>
      <p:bldP spid="104" grpId="0"/>
      <p:bldP spid="117" grpId="0"/>
      <p:bldP spid="126" grpId="0"/>
      <p:bldP spid="127" grpId="0"/>
      <p:bldP spid="128" grpId="0"/>
      <p:bldP spid="1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1115616" y="392926"/>
            <a:ext cx="2376264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5"/>
          <p:cNvSpPr txBox="1">
            <a:spLocks noChangeArrowheads="1"/>
          </p:cNvSpPr>
          <p:nvPr/>
        </p:nvSpPr>
        <p:spPr bwMode="auto">
          <a:xfrm>
            <a:off x="395536" y="1059582"/>
            <a:ext cx="8239026" cy="9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除以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的商是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，余数是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，如果被除数和除数都扩大到原来的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倍，商是（    ），余数是（    ）。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10026" y="1447071"/>
            <a:ext cx="514442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AutoShape 27"/>
          <p:cNvSpPr>
            <a:spLocks noChangeArrowheads="1"/>
          </p:cNvSpPr>
          <p:nvPr/>
        </p:nvSpPr>
        <p:spPr bwMode="auto">
          <a:xfrm>
            <a:off x="5895679" y="1991663"/>
            <a:ext cx="2306835" cy="391512"/>
          </a:xfrm>
          <a:prstGeom prst="wedgeRoundRectCallout">
            <a:avLst>
              <a:gd name="adj1" fmla="val -29750"/>
              <a:gd name="adj2" fmla="val -84073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商不变，余数变了。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5"/>
          <p:cNvSpPr txBox="1">
            <a:spLocks noChangeArrowheads="1"/>
          </p:cNvSpPr>
          <p:nvPr/>
        </p:nvSpPr>
        <p:spPr bwMode="auto">
          <a:xfrm>
            <a:off x="372684" y="2446791"/>
            <a:ext cx="7669623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）如果</a:t>
            </a:r>
            <a:r>
              <a:rPr lang="en-US" altLang="zh-CN" sz="24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24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=15……6,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那么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最小是（     ）。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15"/>
          <p:cNvSpPr txBox="1">
            <a:spLocks noChangeArrowheads="1"/>
          </p:cNvSpPr>
          <p:nvPr/>
        </p:nvSpPr>
        <p:spPr bwMode="auto">
          <a:xfrm>
            <a:off x="353642" y="3371745"/>
            <a:ext cx="8212853" cy="9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）在一个减法算式，差是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，如果被减数不变，减数增加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3.2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，差（     ）。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173008" y="1512545"/>
            <a:ext cx="877378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893264" y="2448649"/>
            <a:ext cx="797082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111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153842" y="3816801"/>
            <a:ext cx="848233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14.8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AutoShape 27"/>
          <p:cNvSpPr>
            <a:spLocks noChangeArrowheads="1"/>
          </p:cNvSpPr>
          <p:nvPr/>
        </p:nvSpPr>
        <p:spPr bwMode="auto">
          <a:xfrm>
            <a:off x="3605383" y="4255383"/>
            <a:ext cx="1644803" cy="441304"/>
          </a:xfrm>
          <a:prstGeom prst="wedgeRoundRectCallout">
            <a:avLst>
              <a:gd name="adj1" fmla="val -97681"/>
              <a:gd name="adj2" fmla="val -60293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差应减去</a:t>
            </a:r>
            <a:r>
              <a:rPr lang="en-US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3.2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AutoShape 27"/>
          <p:cNvSpPr>
            <a:spLocks noChangeArrowheads="1"/>
          </p:cNvSpPr>
          <p:nvPr/>
        </p:nvSpPr>
        <p:spPr bwMode="auto">
          <a:xfrm>
            <a:off x="4406950" y="2927767"/>
            <a:ext cx="4011588" cy="391512"/>
          </a:xfrm>
          <a:prstGeom prst="wedgeRoundRectCallout">
            <a:avLst>
              <a:gd name="adj1" fmla="val -3450"/>
              <a:gd name="adj2" fmla="val -70734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根据余数小于除数，除数最小是</a:t>
            </a:r>
            <a:r>
              <a:rPr lang="en-US" altLang="zh-CN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16" y="62753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  <p:bldP spid="22" grpId="0"/>
      <p:bldP spid="25" grpId="0"/>
      <p:bldP spid="29" grpId="0"/>
      <p:bldP spid="30" grpId="0" animBg="1"/>
      <p:bldP spid="3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1428728" y="1423323"/>
            <a:ext cx="2428892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5.3×74=392.2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5214942" y="1423323"/>
            <a:ext cx="2428892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420+38=458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922448" y="555526"/>
            <a:ext cx="6736832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根据已知算式写两道逆运算算式。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1428728" y="2280579"/>
            <a:ext cx="2857520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392.2÷74=5.3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1428728" y="3066397"/>
            <a:ext cx="2857520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392.2÷5.3=74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5214942" y="2280579"/>
            <a:ext cx="2857520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458-420=38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5286380" y="3066397"/>
            <a:ext cx="2857520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458-38=420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82513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4" grpId="0"/>
      <p:bldP spid="26" grpId="0"/>
      <p:bldP spid="27" grpId="0"/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Text Box 5"/>
          <p:cNvSpPr txBox="1">
            <a:spLocks noChangeArrowheads="1"/>
          </p:cNvSpPr>
          <p:nvPr/>
        </p:nvSpPr>
        <p:spPr bwMode="auto">
          <a:xfrm>
            <a:off x="980447" y="563758"/>
            <a:ext cx="7335969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先说出运算顺序，再计算下面各题。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Text Box 13"/>
          <p:cNvSpPr txBox="1">
            <a:spLocks noChangeArrowheads="1"/>
          </p:cNvSpPr>
          <p:nvPr/>
        </p:nvSpPr>
        <p:spPr bwMode="auto">
          <a:xfrm>
            <a:off x="1115616" y="1243768"/>
            <a:ext cx="3240087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3.12÷15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4.71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Text Box 14"/>
          <p:cNvSpPr txBox="1">
            <a:spLocks noChangeArrowheads="1"/>
          </p:cNvSpPr>
          <p:nvPr/>
        </p:nvSpPr>
        <p:spPr bwMode="auto">
          <a:xfrm>
            <a:off x="5043566" y="1243768"/>
            <a:ext cx="285752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12.5×28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193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9" name="Text Box 5"/>
          <p:cNvSpPr txBox="1">
            <a:spLocks noChangeArrowheads="1"/>
          </p:cNvSpPr>
          <p:nvPr/>
        </p:nvSpPr>
        <p:spPr bwMode="auto">
          <a:xfrm>
            <a:off x="971600" y="1564319"/>
            <a:ext cx="2500330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=0.208+4.71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=4.918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1" name="Text Box 5"/>
          <p:cNvSpPr txBox="1">
            <a:spLocks noChangeArrowheads="1"/>
          </p:cNvSpPr>
          <p:nvPr/>
        </p:nvSpPr>
        <p:spPr bwMode="auto">
          <a:xfrm>
            <a:off x="4901285" y="1566292"/>
            <a:ext cx="2500330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=350-193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=157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2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5452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79" name="Text Box 54"/>
              <p:cNvSpPr txBox="1">
                <a:spLocks noChangeArrowheads="1"/>
              </p:cNvSpPr>
              <p:nvPr/>
            </p:nvSpPr>
            <p:spPr bwMode="auto">
              <a:xfrm>
                <a:off x="1087567" y="2626439"/>
                <a:ext cx="1797645" cy="594586"/>
              </a:xfrm>
              <a:prstGeom prst="rect">
                <a:avLst/>
              </a:prstGeom>
              <a:noFill/>
              <a:ln w="9525" cap="rnd" algn="ctr">
                <a:noFill/>
                <a:prstDash val="sysDot"/>
                <a:miter lim="800000"/>
              </a:ln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-</a:t>
                </a:r>
                <a:r>
                  <a:rPr lang="en-US" altLang="zh-CN" sz="2000" b="1" dirty="0">
                    <a:ea typeface="楷体" panose="02010609060101010101" pitchFamily="49" charset="-122"/>
                  </a:rPr>
                  <a:t> </a:t>
                </a:r>
                <a:r>
                  <a:rPr lang="en-US" altLang="zh-CN" sz="2000" b="1" dirty="0" smtClean="0"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+ </a:t>
                </a:r>
                <a:r>
                  <a:rPr lang="en-US" altLang="zh-CN" sz="2000" b="1" dirty="0" smtClean="0"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den>
                    </m:f>
                  </m:oMath>
                </a14:m>
                <a:endPara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79" name="Text Box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87567" y="2626439"/>
                <a:ext cx="1797645" cy="594586"/>
              </a:xfrm>
              <a:prstGeom prst="rect">
                <a:avLst/>
              </a:prstGeom>
              <a:blipFill rotWithShape="1">
                <a:blip r:embed="rId2"/>
                <a:stretch>
                  <a:fillRect l="-25" t="-13" r="23" b="51"/>
                </a:stretch>
              </a:blipFill>
              <a:ln w="9525" cap="rnd" algn="ctr">
                <a:noFill/>
                <a:prstDash val="sysDot"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1" name="Text Box 54"/>
              <p:cNvSpPr txBox="1">
                <a:spLocks noChangeArrowheads="1"/>
              </p:cNvSpPr>
              <p:nvPr/>
            </p:nvSpPr>
            <p:spPr bwMode="auto">
              <a:xfrm>
                <a:off x="4922289" y="2571775"/>
                <a:ext cx="2497004" cy="594586"/>
              </a:xfrm>
              <a:prstGeom prst="rect">
                <a:avLst/>
              </a:prstGeom>
              <a:noFill/>
              <a:ln w="9525" cap="rnd" algn="ctr">
                <a:noFill/>
                <a:prstDash val="sysDot"/>
                <a:miter lim="800000"/>
              </a:ln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×</a:t>
                </a:r>
                <a:r>
                  <a:rPr lang="en-US" altLang="zh-CN" sz="2000" b="1" dirty="0" smtClean="0">
                    <a:ea typeface="楷体" panose="02010609060101010101" pitchFamily="49" charset="-122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÷ </a:t>
                </a:r>
                <a:r>
                  <a:rPr lang="en-US" altLang="zh-CN" sz="2000" b="1" dirty="0" smtClean="0"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10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+ </a:t>
                </a:r>
                <a:r>
                  <a:rPr lang="en-US" altLang="zh-CN" sz="2000" b="1" dirty="0" smtClean="0"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endPara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81" name="Text Box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922289" y="2571775"/>
                <a:ext cx="2497004" cy="594586"/>
              </a:xfrm>
              <a:prstGeom prst="rect">
                <a:avLst/>
              </a:prstGeom>
              <a:blipFill rotWithShape="1">
                <a:blip r:embed="rId3"/>
                <a:stretch>
                  <a:fillRect l="-16" t="-4" r="24" b="42"/>
                </a:stretch>
              </a:blipFill>
              <a:ln w="9525" cap="rnd" algn="ctr">
                <a:noFill/>
                <a:prstDash val="sysDot"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3" name="Text Box 54"/>
              <p:cNvSpPr txBox="1">
                <a:spLocks noChangeArrowheads="1"/>
              </p:cNvSpPr>
              <p:nvPr/>
            </p:nvSpPr>
            <p:spPr bwMode="auto">
              <a:xfrm>
                <a:off x="902640" y="3211500"/>
                <a:ext cx="2167498" cy="595612"/>
              </a:xfrm>
              <a:prstGeom prst="rect">
                <a:avLst/>
              </a:prstGeom>
              <a:noFill/>
              <a:ln w="9525" cap="rnd" algn="ctr">
                <a:noFill/>
                <a:prstDash val="sysDot"/>
                <a:miter lim="800000"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20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30</m:t>
                        </m:r>
                      </m:den>
                    </m:f>
                  </m:oMath>
                </a14:m>
                <a:r>
                  <a:rPr lang="en-US" altLang="zh-CN" sz="20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-</a:t>
                </a:r>
                <a:r>
                  <a:rPr lang="en-US" altLang="zh-CN" sz="2000" b="1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 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20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30</m:t>
                        </m:r>
                      </m:den>
                    </m:f>
                  </m:oMath>
                </a14:m>
                <a:r>
                  <a:rPr lang="en-US" altLang="zh-CN" sz="20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+ 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30</m:t>
                        </m:r>
                      </m:den>
                    </m:f>
                  </m:oMath>
                </a14:m>
                <a:endPara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83" name="Text Box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02640" y="3211500"/>
                <a:ext cx="2167498" cy="595612"/>
              </a:xfrm>
              <a:prstGeom prst="rect">
                <a:avLst/>
              </a:prstGeom>
              <a:blipFill rotWithShape="1">
                <a:blip r:embed="rId4"/>
                <a:stretch>
                  <a:fillRect l="-14" t="-51" r="25" b="48"/>
                </a:stretch>
              </a:blipFill>
              <a:ln w="9525" cap="rnd" algn="ctr">
                <a:noFill/>
                <a:prstDash val="sysDot"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4" name="Text Box 54"/>
              <p:cNvSpPr txBox="1">
                <a:spLocks noChangeArrowheads="1"/>
              </p:cNvSpPr>
              <p:nvPr/>
            </p:nvSpPr>
            <p:spPr bwMode="auto">
              <a:xfrm>
                <a:off x="893353" y="3860049"/>
                <a:ext cx="726319" cy="595612"/>
              </a:xfrm>
              <a:prstGeom prst="rect">
                <a:avLst/>
              </a:prstGeom>
              <a:noFill/>
              <a:ln w="9525" cap="rnd" algn="ctr">
                <a:noFill/>
                <a:prstDash val="sysDot"/>
                <a:miter lim="800000"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20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10</m:t>
                        </m:r>
                      </m:den>
                    </m:f>
                  </m:oMath>
                </a14:m>
                <a:endPara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84" name="Text Box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93353" y="3860049"/>
                <a:ext cx="726319" cy="595612"/>
              </a:xfrm>
              <a:prstGeom prst="rect">
                <a:avLst/>
              </a:prstGeom>
              <a:blipFill rotWithShape="1">
                <a:blip r:embed="rId5"/>
                <a:stretch>
                  <a:fillRect l="-75" t="-87" r="58" b="84"/>
                </a:stretch>
              </a:blipFill>
              <a:ln w="9525" cap="rnd" algn="ctr">
                <a:noFill/>
                <a:prstDash val="sysDot"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5" name="Text Box 54"/>
              <p:cNvSpPr txBox="1">
                <a:spLocks noChangeArrowheads="1"/>
              </p:cNvSpPr>
              <p:nvPr/>
            </p:nvSpPr>
            <p:spPr bwMode="auto">
              <a:xfrm>
                <a:off x="4773969" y="3152898"/>
                <a:ext cx="2515834" cy="595612"/>
              </a:xfrm>
              <a:prstGeom prst="rect">
                <a:avLst/>
              </a:prstGeom>
              <a:noFill/>
              <a:ln w="9525" cap="rnd" algn="ctr">
                <a:noFill/>
                <a:prstDash val="sysDot"/>
                <a:miter lim="800000"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20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0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×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0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× 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0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endPara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85" name="Text Box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773969" y="3152898"/>
                <a:ext cx="2515834" cy="595612"/>
              </a:xfrm>
              <a:prstGeom prst="rect">
                <a:avLst/>
              </a:prstGeom>
              <a:blipFill rotWithShape="1">
                <a:blip r:embed="rId6"/>
                <a:stretch>
                  <a:fillRect l="-2" t="-21" b="18"/>
                </a:stretch>
              </a:blipFill>
              <a:ln w="9525" cap="rnd" algn="ctr">
                <a:noFill/>
                <a:prstDash val="sysDot"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6" name="Text Box 54"/>
              <p:cNvSpPr txBox="1">
                <a:spLocks noChangeArrowheads="1"/>
              </p:cNvSpPr>
              <p:nvPr/>
            </p:nvSpPr>
            <p:spPr bwMode="auto">
              <a:xfrm>
                <a:off x="4773969" y="3699812"/>
                <a:ext cx="1211224" cy="595612"/>
              </a:xfrm>
              <a:prstGeom prst="rect">
                <a:avLst/>
              </a:prstGeom>
              <a:noFill/>
              <a:ln w="9525" cap="rnd" algn="ctr">
                <a:noFill/>
                <a:prstDash val="sysDot"/>
                <a:miter lim="800000"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20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0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endPara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86" name="Text Box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773969" y="3699812"/>
                <a:ext cx="1211224" cy="595612"/>
              </a:xfrm>
              <a:prstGeom prst="rect">
                <a:avLst/>
              </a:prstGeom>
              <a:blipFill rotWithShape="1">
                <a:blip r:embed="rId7"/>
                <a:stretch>
                  <a:fillRect l="-3" t="-51" r="26" b="48"/>
                </a:stretch>
              </a:blipFill>
              <a:ln w="9525" cap="rnd" algn="ctr">
                <a:noFill/>
                <a:prstDash val="sysDot"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7" name="Text Box 54"/>
              <p:cNvSpPr txBox="1">
                <a:spLocks noChangeArrowheads="1"/>
              </p:cNvSpPr>
              <p:nvPr/>
            </p:nvSpPr>
            <p:spPr bwMode="auto">
              <a:xfrm>
                <a:off x="4795673" y="4226727"/>
                <a:ext cx="1211224" cy="595612"/>
              </a:xfrm>
              <a:prstGeom prst="rect">
                <a:avLst/>
              </a:prstGeom>
              <a:noFill/>
              <a:ln w="9525" cap="rnd" algn="ctr">
                <a:noFill/>
                <a:prstDash val="sysDot"/>
                <a:miter lim="800000"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20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endPara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87" name="Text Box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795673" y="4226727"/>
                <a:ext cx="1211224" cy="595612"/>
              </a:xfrm>
              <a:prstGeom prst="rect">
                <a:avLst/>
              </a:prstGeom>
              <a:blipFill rotWithShape="1">
                <a:blip r:embed="rId8"/>
                <a:stretch>
                  <a:fillRect l="-13" t="-28" r="36" b="25"/>
                </a:stretch>
              </a:blipFill>
              <a:ln w="9525" cap="rnd" algn="ctr">
                <a:noFill/>
                <a:prstDash val="sysDot"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" grpId="0" build="p"/>
      <p:bldP spid="141" grpId="0" build="p"/>
      <p:bldP spid="183" grpId="0"/>
      <p:bldP spid="184" grpId="0"/>
      <p:bldP spid="185" grpId="0"/>
      <p:bldP spid="186" grpId="0"/>
      <p:bldP spid="18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1331640" y="1211996"/>
            <a:ext cx="323215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287+299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1187624" y="1534021"/>
            <a:ext cx="334168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=287+300-1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1187624" y="1866940"/>
            <a:ext cx="210978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=587-1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1205954" y="2171640"/>
            <a:ext cx="149383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=586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7"/>
          <p:cNvSpPr txBox="1">
            <a:spLocks noChangeArrowheads="1"/>
          </p:cNvSpPr>
          <p:nvPr/>
        </p:nvSpPr>
        <p:spPr bwMode="auto">
          <a:xfrm>
            <a:off x="4794895" y="1203598"/>
            <a:ext cx="3665537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858-399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2"/>
          <p:cNvSpPr txBox="1">
            <a:spLocks noChangeArrowheads="1"/>
          </p:cNvSpPr>
          <p:nvPr/>
        </p:nvSpPr>
        <p:spPr bwMode="auto">
          <a:xfrm>
            <a:off x="1379193" y="2595403"/>
            <a:ext cx="293528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8.8×125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3"/>
          <p:cNvSpPr txBox="1">
            <a:spLocks noChangeArrowheads="1"/>
          </p:cNvSpPr>
          <p:nvPr/>
        </p:nvSpPr>
        <p:spPr bwMode="auto">
          <a:xfrm>
            <a:off x="1209973" y="2948029"/>
            <a:ext cx="335597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=(8+0.8)×125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1179460" y="3358956"/>
            <a:ext cx="428942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=8×125+0.8×125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1178890" y="3811724"/>
            <a:ext cx="266700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=1000+100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6"/>
          <p:cNvSpPr txBox="1">
            <a:spLocks noChangeArrowheads="1"/>
          </p:cNvSpPr>
          <p:nvPr/>
        </p:nvSpPr>
        <p:spPr bwMode="auto">
          <a:xfrm>
            <a:off x="1178890" y="4188582"/>
            <a:ext cx="1582737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=1100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5"/>
          <p:cNvSpPr txBox="1">
            <a:spLocks noChangeArrowheads="1"/>
          </p:cNvSpPr>
          <p:nvPr/>
        </p:nvSpPr>
        <p:spPr bwMode="auto">
          <a:xfrm>
            <a:off x="944052" y="565923"/>
            <a:ext cx="5572164" cy="637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计算下面各题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能简算的要简算。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4716016" y="2499742"/>
            <a:ext cx="37862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8.8-6.75+9.2-0.25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8"/>
          <p:cNvSpPr txBox="1">
            <a:spLocks noChangeArrowheads="1"/>
          </p:cNvSpPr>
          <p:nvPr/>
        </p:nvSpPr>
        <p:spPr bwMode="auto">
          <a:xfrm>
            <a:off x="4634221" y="1504471"/>
            <a:ext cx="379095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=858-400+1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 Box 9"/>
          <p:cNvSpPr txBox="1">
            <a:spLocks noChangeArrowheads="1"/>
          </p:cNvSpPr>
          <p:nvPr/>
        </p:nvSpPr>
        <p:spPr bwMode="auto">
          <a:xfrm>
            <a:off x="4634221" y="1852756"/>
            <a:ext cx="2392363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=458+1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 Box 10"/>
          <p:cNvSpPr txBox="1">
            <a:spLocks noChangeArrowheads="1"/>
          </p:cNvSpPr>
          <p:nvPr/>
        </p:nvSpPr>
        <p:spPr bwMode="auto">
          <a:xfrm>
            <a:off x="4634221" y="2181608"/>
            <a:ext cx="1693863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=459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 Box 4"/>
          <p:cNvSpPr txBox="1">
            <a:spLocks noChangeArrowheads="1"/>
          </p:cNvSpPr>
          <p:nvPr/>
        </p:nvSpPr>
        <p:spPr bwMode="auto">
          <a:xfrm>
            <a:off x="4427984" y="2944770"/>
            <a:ext cx="428942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8.8+9.2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6.75+0.25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 Box 4"/>
          <p:cNvSpPr txBox="1">
            <a:spLocks noChangeArrowheads="1"/>
          </p:cNvSpPr>
          <p:nvPr/>
        </p:nvSpPr>
        <p:spPr bwMode="auto">
          <a:xfrm>
            <a:off x="4427984" y="3268909"/>
            <a:ext cx="428942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=18-7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 Box 4"/>
          <p:cNvSpPr txBox="1">
            <a:spLocks noChangeArrowheads="1"/>
          </p:cNvSpPr>
          <p:nvPr/>
        </p:nvSpPr>
        <p:spPr bwMode="auto">
          <a:xfrm>
            <a:off x="4442624" y="3622253"/>
            <a:ext cx="428942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=11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14455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utoUpdateAnimBg="0"/>
      <p:bldP spid="17" grpId="0" autoUpdateAnimBg="0"/>
      <p:bldP spid="18" grpId="0" autoUpdateAnimBg="0"/>
      <p:bldP spid="25" grpId="0" autoUpdateAnimBg="0"/>
      <p:bldP spid="29" grpId="0" autoUpdateAnimBg="0"/>
      <p:bldP spid="30" grpId="0" autoUpdateAnimBg="0"/>
      <p:bldP spid="31" grpId="0" autoUpdateAnimBg="0"/>
      <p:bldP spid="37" grpId="0" autoUpdateAnimBg="0"/>
      <p:bldP spid="38" grpId="0" autoUpdateAnimBg="0"/>
      <p:bldP spid="39" grpId="0" autoUpdateAnimBg="0"/>
      <p:bldP spid="40" grpId="0" autoUpdateAnimBg="0"/>
      <p:bldP spid="42" grpId="0" autoUpdateAnimBg="0"/>
      <p:bldP spid="43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1461770" y="3147695"/>
            <a:ext cx="374015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90=90000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5"/>
          <p:cNvSpPr txBox="1">
            <a:spLocks noChangeArrowheads="1"/>
          </p:cNvSpPr>
          <p:nvPr/>
        </p:nvSpPr>
        <p:spPr bwMode="auto">
          <a:xfrm>
            <a:off x="721361" y="601345"/>
            <a:ext cx="8069580" cy="2306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垃圾分类的意义的长远的，垃圾的有效分类在一定程度上可以使垃圾减量，这意味着我们的环境会愈来愈好。某地共购进250组垃圾桶用于分类，每个垃圾桶大约可收集90平方米内的垃圾，这些垃圾桶可以收集多少平方米的垃圾？</a:t>
            </a:r>
            <a:endParaRPr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529" y="843558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6180" y="2839085"/>
            <a:ext cx="2156460" cy="1694815"/>
          </a:xfrm>
          <a:prstGeom prst="rect">
            <a:avLst/>
          </a:prstGeom>
        </p:spPr>
      </p:pic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6696075" y="4443958"/>
            <a:ext cx="129667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每组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873438" y="3847465"/>
            <a:ext cx="486061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答：可以收集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90000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平方米的垃圾。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 autoUpdateAnimBg="0"/>
      <p:bldP spid="4" grpId="0" bldLvl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07904" y="527291"/>
            <a:ext cx="3775531" cy="1717764"/>
            <a:chOff x="3707904" y="365759"/>
            <a:chExt cx="3775531" cy="1717764"/>
          </a:xfrm>
        </p:grpSpPr>
        <p:pic>
          <p:nvPicPr>
            <p:cNvPr id="17" name="Picture 3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>
                          <a14:foregroundMark x1="72078" y1="6284" x2="62013" y2="19945"/>
                          <a14:foregroundMark x1="26623" y1="39344" x2="27273" y2="46721"/>
                          <a14:foregroundMark x1="47078" y1="38798" x2="53896" y2="43443"/>
                          <a14:foregroundMark x1="29545" y1="54645" x2="35390" y2="51913"/>
                          <a14:foregroundMark x1="40260" y1="51913" x2="47078" y2="54098"/>
                          <a14:foregroundMark x1="47727" y1="54098" x2="50325" y2="54098"/>
                          <a14:foregroundMark x1="38312" y1="56284" x2="35390" y2="69945"/>
                          <a14:foregroundMark x1="51623" y1="66120" x2="52273" y2="69399"/>
                          <a14:foregroundMark x1="43506" y1="46721" x2="53896" y2="47268"/>
                          <a14:foregroundMark x1="53896" y1="45628" x2="53896" y2="38798"/>
                          <a14:foregroundMark x1="27922" y1="37705" x2="34091" y2="39344"/>
                          <a14:foregroundMark x1="25325" y1="47268" x2="32792" y2="45628"/>
                          <a14:foregroundMark x1="33442" y1="45082" x2="37662" y2="4153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27958" y="565082"/>
              <a:ext cx="1155477" cy="15184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75" name="组合 4"/>
            <p:cNvGrpSpPr/>
            <p:nvPr/>
          </p:nvGrpSpPr>
          <p:grpSpPr bwMode="auto">
            <a:xfrm>
              <a:off x="3707904" y="365759"/>
              <a:ext cx="2388095" cy="958544"/>
              <a:chOff x="2721622" y="1091505"/>
              <a:chExt cx="2610107" cy="948360"/>
            </a:xfrm>
            <a:solidFill>
              <a:srgbClr val="92D050"/>
            </a:solidFill>
          </p:grpSpPr>
          <p:sp>
            <p:nvSpPr>
              <p:cNvPr id="80" name="云形标注 82"/>
              <p:cNvSpPr>
                <a:spLocks noChangeArrowheads="1"/>
              </p:cNvSpPr>
              <p:nvPr/>
            </p:nvSpPr>
            <p:spPr bwMode="auto">
              <a:xfrm>
                <a:off x="2721622" y="1091505"/>
                <a:ext cx="2610107" cy="948360"/>
              </a:xfrm>
              <a:prstGeom prst="cloudCallout">
                <a:avLst>
                  <a:gd name="adj1" fmla="val 60433"/>
                  <a:gd name="adj2" fmla="val 17667"/>
                </a:avLst>
              </a:prstGeom>
              <a:noFill/>
              <a:ln w="19050" algn="ctr">
                <a:solidFill>
                  <a:srgbClr val="82583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1" name="矩形 4"/>
              <p:cNvSpPr>
                <a:spLocks noChangeArrowheads="1"/>
              </p:cNvSpPr>
              <p:nvPr/>
            </p:nvSpPr>
            <p:spPr bwMode="auto">
              <a:xfrm>
                <a:off x="3040654" y="1215502"/>
                <a:ext cx="1972040" cy="70036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想一想，你学过哪些运算？</a:t>
                </a:r>
                <a:endPara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 bwMode="auto">
          <a:xfrm>
            <a:off x="1451445" y="2818021"/>
            <a:ext cx="972900" cy="1265897"/>
            <a:chOff x="1538420" y="2825036"/>
            <a:chExt cx="1440935" cy="1912535"/>
          </a:xfrm>
        </p:grpSpPr>
        <p:pic>
          <p:nvPicPr>
            <p:cNvPr id="36" name="图片 4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8420" y="2825036"/>
              <a:ext cx="1350354" cy="19125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TextBox 12"/>
            <p:cNvSpPr txBox="1">
              <a:spLocks noChangeArrowheads="1"/>
            </p:cNvSpPr>
            <p:nvPr/>
          </p:nvSpPr>
          <p:spPr bwMode="auto">
            <a:xfrm>
              <a:off x="1752537" y="3075266"/>
              <a:ext cx="1226818" cy="7201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 bwMode="auto">
          <a:xfrm>
            <a:off x="3331119" y="2173875"/>
            <a:ext cx="950890" cy="1265520"/>
            <a:chOff x="1538420" y="2825036"/>
            <a:chExt cx="1408110" cy="1912535"/>
          </a:xfrm>
        </p:grpSpPr>
        <p:pic>
          <p:nvPicPr>
            <p:cNvPr id="39" name="图片 20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8420" y="2825036"/>
              <a:ext cx="1350354" cy="19125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" name="TextBox 12"/>
            <p:cNvSpPr txBox="1">
              <a:spLocks noChangeArrowheads="1"/>
            </p:cNvSpPr>
            <p:nvPr/>
          </p:nvSpPr>
          <p:spPr bwMode="auto">
            <a:xfrm>
              <a:off x="1719910" y="3170627"/>
              <a:ext cx="1226620" cy="7203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 bwMode="auto">
          <a:xfrm>
            <a:off x="5221045" y="2818021"/>
            <a:ext cx="969098" cy="1265897"/>
            <a:chOff x="1538420" y="2825036"/>
            <a:chExt cx="1433764" cy="1912535"/>
          </a:xfrm>
        </p:grpSpPr>
        <p:pic>
          <p:nvPicPr>
            <p:cNvPr id="42" name="图片 23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8420" y="2825036"/>
              <a:ext cx="1350354" cy="19125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" name="TextBox 12"/>
            <p:cNvSpPr txBox="1">
              <a:spLocks noChangeArrowheads="1"/>
            </p:cNvSpPr>
            <p:nvPr/>
          </p:nvSpPr>
          <p:spPr bwMode="auto">
            <a:xfrm>
              <a:off x="1745095" y="3106578"/>
              <a:ext cx="1227089" cy="7201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defRPr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 bwMode="auto">
          <a:xfrm>
            <a:off x="6934226" y="2574373"/>
            <a:ext cx="963375" cy="1265146"/>
            <a:chOff x="1538420" y="2825036"/>
            <a:chExt cx="1425622" cy="1912535"/>
          </a:xfrm>
        </p:grpSpPr>
        <p:pic>
          <p:nvPicPr>
            <p:cNvPr id="45" name="图片 26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8420" y="2825036"/>
              <a:ext cx="1350354" cy="19125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" name="TextBox 12"/>
            <p:cNvSpPr txBox="1">
              <a:spLocks noChangeArrowheads="1"/>
            </p:cNvSpPr>
            <p:nvPr/>
          </p:nvSpPr>
          <p:spPr bwMode="auto">
            <a:xfrm>
              <a:off x="1738261" y="3131965"/>
              <a:ext cx="1225781" cy="7205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defRPr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÷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12"/>
          <p:cNvSpPr txBox="1">
            <a:spLocks noChangeArrowheads="1"/>
          </p:cNvSpPr>
          <p:nvPr/>
        </p:nvSpPr>
        <p:spPr bwMode="auto">
          <a:xfrm>
            <a:off x="3455983" y="371639"/>
            <a:ext cx="2696165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 数的运算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755652" y="786192"/>
            <a:ext cx="2664220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四则运算的意义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1043607" y="1370648"/>
          <a:ext cx="7212387" cy="3195980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1167705"/>
                <a:gridCol w="6044682"/>
              </a:tblGrid>
              <a:tr h="79899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</a:tr>
              <a:tr h="79899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</a:tr>
              <a:tr h="79899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</a:tr>
              <a:tr h="79899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solidFill>
                      <a:schemeClr val="tx1">
                        <a:lumMod val="95000"/>
                        <a:lumOff val="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1200748" y="1478892"/>
            <a:ext cx="922159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加法</a:t>
            </a:r>
            <a:endParaRPr lang="zh-CN" altLang="en-US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2123728" y="1564992"/>
            <a:ext cx="6321537" cy="50270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0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把两个（或几个）数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合并成一个数</a:t>
            </a:r>
            <a:r>
              <a:rPr lang="zh-CN" altLang="en-US" sz="20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的运算，叫做加法。</a:t>
            </a:r>
            <a:endParaRPr lang="zh-CN" altLang="en-US" sz="2000" b="1" dirty="0">
              <a:solidFill>
                <a:schemeClr val="accent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1187624" y="2370780"/>
            <a:ext cx="922159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减法</a:t>
            </a:r>
            <a:endParaRPr lang="zh-CN" altLang="en-US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5"/>
          <p:cNvSpPr txBox="1">
            <a:spLocks noChangeArrowheads="1"/>
          </p:cNvSpPr>
          <p:nvPr/>
        </p:nvSpPr>
        <p:spPr bwMode="auto">
          <a:xfrm>
            <a:off x="1200546" y="3196164"/>
            <a:ext cx="922159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</a:t>
            </a:r>
            <a:endParaRPr lang="zh-CN" altLang="en-US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1187624" y="3962936"/>
            <a:ext cx="922159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除法</a:t>
            </a:r>
            <a:endParaRPr lang="zh-CN" altLang="en-US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5"/>
          <p:cNvSpPr txBox="1">
            <a:spLocks noChangeArrowheads="1"/>
          </p:cNvSpPr>
          <p:nvPr/>
        </p:nvSpPr>
        <p:spPr bwMode="auto">
          <a:xfrm>
            <a:off x="2195736" y="2150791"/>
            <a:ext cx="6804248" cy="8537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0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已知两个加数的和与其中的一个加数，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求另一个加数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200"/>
              </a:lnSpc>
            </a:pPr>
            <a:r>
              <a:rPr lang="zh-CN" altLang="en-US" sz="20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的运算，叫做减法。</a:t>
            </a:r>
            <a:endParaRPr lang="zh-CN" altLang="en-US" sz="2000" b="1" dirty="0">
              <a:solidFill>
                <a:schemeClr val="accent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2195736" y="3170848"/>
            <a:ext cx="4742533" cy="4433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0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求几个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相同加数</a:t>
            </a:r>
            <a:r>
              <a:rPr lang="zh-CN" altLang="en-US" sz="20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0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的简便运算。</a:t>
            </a:r>
            <a:endParaRPr lang="zh-CN" altLang="en-US" sz="2000" b="1" dirty="0">
              <a:solidFill>
                <a:schemeClr val="accent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5"/>
          <p:cNvSpPr txBox="1">
            <a:spLocks noChangeArrowheads="1"/>
          </p:cNvSpPr>
          <p:nvPr/>
        </p:nvSpPr>
        <p:spPr bwMode="auto">
          <a:xfrm>
            <a:off x="2195737" y="3746912"/>
            <a:ext cx="6192688" cy="9130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0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已知两个因数的积与其中一个因数，求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另一个因数</a:t>
            </a:r>
            <a:r>
              <a:rPr lang="zh-CN" altLang="en-US" sz="20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的运算。</a:t>
            </a:r>
            <a:endParaRPr lang="zh-CN" altLang="en-US" sz="2000" b="1" dirty="0">
              <a:solidFill>
                <a:schemeClr val="accent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584" y="892240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931" y="117229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" name="TextBox 12"/>
          <p:cNvSpPr txBox="1">
            <a:spLocks noChangeArrowheads="1"/>
          </p:cNvSpPr>
          <p:nvPr/>
        </p:nvSpPr>
        <p:spPr bwMode="auto">
          <a:xfrm>
            <a:off x="3455983" y="466415"/>
            <a:ext cx="2696165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 数的运算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1214414" y="1726464"/>
          <a:ext cx="6572296" cy="2357454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2714644"/>
                <a:gridCol w="3857652"/>
              </a:tblGrid>
              <a:tr h="813540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latin typeface="Tahoma" panose="020B0604030504040204"/>
                        <a:ea typeface="微软雅黑" panose="020B0503020204020204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latin typeface="Tahoma" panose="020B0604030504040204"/>
                        <a:ea typeface="微软雅黑" panose="020B0503020204020204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  <a:tr h="1543914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endParaRPr lang="en-US" sz="1100">
                        <a:latin typeface="Tahoma" panose="020B0604030504040204"/>
                        <a:ea typeface="微软雅黑" panose="020B0503020204020204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latin typeface="Tahoma" panose="020B0604030504040204"/>
                        <a:ea typeface="微软雅黑" panose="020B0503020204020204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2000232" y="1797902"/>
            <a:ext cx="1214446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加减法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1428728" y="2655158"/>
            <a:ext cx="2571768" cy="11137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都是把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相同计数单位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的数相加减。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5286380" y="1797902"/>
            <a:ext cx="1214446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乘除法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4071934" y="2655158"/>
            <a:ext cx="3643338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小数乘除法把除数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转化成整数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再计算。分数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除法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要转化成分数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6155"/>
          <p:cNvSpPr txBox="1">
            <a:spLocks noChangeArrowheads="1"/>
          </p:cNvSpPr>
          <p:nvPr/>
        </p:nvSpPr>
        <p:spPr bwMode="auto">
          <a:xfrm>
            <a:off x="1214414" y="1072576"/>
            <a:ext cx="599557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整数、小数、分数四则运算的相同点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34918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" name="TextBox 12"/>
          <p:cNvSpPr txBox="1">
            <a:spLocks noChangeArrowheads="1"/>
          </p:cNvSpPr>
          <p:nvPr/>
        </p:nvSpPr>
        <p:spPr bwMode="auto">
          <a:xfrm>
            <a:off x="3203848" y="631453"/>
            <a:ext cx="2696165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 数的运算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979712" y="3577972"/>
            <a:ext cx="5416939" cy="782212"/>
            <a:chOff x="2000232" y="4500570"/>
            <a:chExt cx="4929222" cy="1095892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5" name="AutoShape 4"/>
            <p:cNvSpPr>
              <a:spLocks noChangeArrowheads="1"/>
            </p:cNvSpPr>
            <p:nvPr/>
          </p:nvSpPr>
          <p:spPr bwMode="auto">
            <a:xfrm>
              <a:off x="2000232" y="4500570"/>
              <a:ext cx="4929222" cy="1095892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Text Box 5"/>
            <p:cNvSpPr txBox="1">
              <a:spLocks noChangeArrowheads="1"/>
            </p:cNvSpPr>
            <p:nvPr/>
          </p:nvSpPr>
          <p:spPr bwMode="auto">
            <a:xfrm>
              <a:off x="2178827" y="4604102"/>
              <a:ext cx="4692942" cy="9055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分数除法转化后乘的是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除数的倒数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224788" y="1930864"/>
            <a:ext cx="4631875" cy="1285884"/>
            <a:chOff x="2143108" y="3143248"/>
            <a:chExt cx="4214842" cy="1285884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22" name="AutoShape 4"/>
            <p:cNvSpPr>
              <a:spLocks noChangeArrowheads="1"/>
            </p:cNvSpPr>
            <p:nvPr/>
          </p:nvSpPr>
          <p:spPr bwMode="auto">
            <a:xfrm>
              <a:off x="2143108" y="3143248"/>
              <a:ext cx="4214842" cy="1285884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321703" y="3208070"/>
              <a:ext cx="3857652" cy="1113766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小数乘、除法还要在计算结果上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确定小数点</a:t>
              </a:r>
              <a:r>
                <a:rPr lang="zh-CN" altLang="en-US" sz="2400" b="1" dirty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的位置。</a:t>
              </a:r>
              <a:endParaRPr lang="en-US" altLang="zh-CN" sz="24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4" name="文本框 6155"/>
          <p:cNvSpPr txBox="1">
            <a:spLocks noChangeArrowheads="1"/>
          </p:cNvSpPr>
          <p:nvPr/>
        </p:nvSpPr>
        <p:spPr bwMode="auto">
          <a:xfrm>
            <a:off x="1892665" y="1298442"/>
            <a:ext cx="599557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整数、小数、分数四则运算的不同点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931" y="1158908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" name="TextBox 12"/>
          <p:cNvSpPr txBox="1">
            <a:spLocks noChangeArrowheads="1"/>
          </p:cNvSpPr>
          <p:nvPr/>
        </p:nvSpPr>
        <p:spPr bwMode="auto">
          <a:xfrm>
            <a:off x="3806804" y="471686"/>
            <a:ext cx="2696165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 数的运算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25550" y="1007110"/>
            <a:ext cx="7025005" cy="471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34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举手回答：你知道哪些有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或者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参与的四则运算吗？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20746" y="1975576"/>
            <a:ext cx="2010586" cy="1716657"/>
            <a:chOff x="1220746" y="1799147"/>
            <a:chExt cx="2010586" cy="1716657"/>
          </a:xfrm>
        </p:grpSpPr>
        <p:sp>
          <p:nvSpPr>
            <p:cNvPr id="24" name="AutoShape 3"/>
            <p:cNvSpPr>
              <a:spLocks noChangeArrowheads="1"/>
            </p:cNvSpPr>
            <p:nvPr/>
          </p:nvSpPr>
          <p:spPr bwMode="gray">
            <a:xfrm>
              <a:off x="1220746" y="2078548"/>
              <a:ext cx="1912955" cy="1437256"/>
            </a:xfrm>
            <a:prstGeom prst="bevel">
              <a:avLst>
                <a:gd name="adj" fmla="val 1495"/>
              </a:avLst>
            </a:prstGeom>
            <a:gradFill rotWithShape="1">
              <a:gsLst>
                <a:gs pos="0">
                  <a:srgbClr val="81D8F3"/>
                </a:gs>
                <a:gs pos="100000">
                  <a:srgbClr val="81D8F3">
                    <a:gamma/>
                    <a:tint val="43922"/>
                    <a:invGamma/>
                  </a:srgbClr>
                </a:gs>
              </a:gsLst>
              <a:lin ang="5400000" scaled="1"/>
            </a:gradFill>
            <a:ln w="19050" algn="ctr">
              <a:solidFill>
                <a:srgbClr val="FFFFFF"/>
              </a:solidFill>
              <a:miter lim="800000"/>
            </a:ln>
            <a:effectLst>
              <a:outerShdw dist="107763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  <p:sp>
          <p:nvSpPr>
            <p:cNvPr id="25" name="AutoShape 4"/>
            <p:cNvSpPr>
              <a:spLocks noChangeArrowheads="1"/>
            </p:cNvSpPr>
            <p:nvPr/>
          </p:nvSpPr>
          <p:spPr bwMode="gray">
            <a:xfrm>
              <a:off x="1311251" y="1799147"/>
              <a:ext cx="1636713" cy="50641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rgbClr val="0061B2"/>
                </a:gs>
                <a:gs pos="100000">
                  <a:srgbClr val="0061B2">
                    <a:gamma/>
                    <a:tint val="33333"/>
                    <a:invGamma/>
                  </a:srgbClr>
                </a:gs>
              </a:gsLst>
              <a:lin ang="5400000" scaled="1"/>
            </a:gradFill>
            <a:ln w="19050">
              <a:solidFill>
                <a:srgbClr val="FFFFFF"/>
              </a:solidFill>
              <a:rou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  <p:sp>
          <p:nvSpPr>
            <p:cNvPr id="27" name="Rectangle 5"/>
            <p:cNvSpPr>
              <a:spLocks noChangeArrowheads="1"/>
            </p:cNvSpPr>
            <p:nvPr/>
          </p:nvSpPr>
          <p:spPr bwMode="gray">
            <a:xfrm>
              <a:off x="1978077" y="1971064"/>
              <a:ext cx="31450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Text Box 5"/>
            <p:cNvSpPr txBox="1">
              <a:spLocks noChangeArrowheads="1"/>
            </p:cNvSpPr>
            <p:nvPr/>
          </p:nvSpPr>
          <p:spPr bwMode="auto">
            <a:xfrm>
              <a:off x="1273134" y="2500140"/>
              <a:ext cx="1958198" cy="94352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任何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数加减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都得原数。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687087" y="1962355"/>
            <a:ext cx="2261008" cy="2049555"/>
            <a:chOff x="3687087" y="1785926"/>
            <a:chExt cx="2261008" cy="2049555"/>
          </a:xfrm>
        </p:grpSpPr>
        <p:sp>
          <p:nvSpPr>
            <p:cNvPr id="29" name="AutoShape 6"/>
            <p:cNvSpPr>
              <a:spLocks noChangeArrowheads="1"/>
            </p:cNvSpPr>
            <p:nvPr/>
          </p:nvSpPr>
          <p:spPr bwMode="gray">
            <a:xfrm>
              <a:off x="3724252" y="2065326"/>
              <a:ext cx="1944687" cy="1770155"/>
            </a:xfrm>
            <a:prstGeom prst="bevel">
              <a:avLst>
                <a:gd name="adj" fmla="val 1495"/>
              </a:avLst>
            </a:prstGeom>
            <a:gradFill rotWithShape="1">
              <a:gsLst>
                <a:gs pos="0">
                  <a:srgbClr val="C5F381"/>
                </a:gs>
                <a:gs pos="100000">
                  <a:srgbClr val="C5F381">
                    <a:gamma/>
                    <a:tint val="43922"/>
                    <a:invGamma/>
                  </a:srgbClr>
                </a:gs>
              </a:gsLst>
              <a:lin ang="5400000" scaled="1"/>
            </a:gradFill>
            <a:ln w="19050" algn="ctr">
              <a:solidFill>
                <a:srgbClr val="FFFFFF"/>
              </a:solidFill>
              <a:miter lim="800000"/>
            </a:ln>
            <a:effectLst>
              <a:outerShdw dist="107763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  <p:sp>
          <p:nvSpPr>
            <p:cNvPr id="30" name="AutoShape 7"/>
            <p:cNvSpPr>
              <a:spLocks noChangeArrowheads="1"/>
            </p:cNvSpPr>
            <p:nvPr/>
          </p:nvSpPr>
          <p:spPr bwMode="gray">
            <a:xfrm>
              <a:off x="3844901" y="1785926"/>
              <a:ext cx="1638300" cy="50641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rgbClr val="0061B2"/>
                </a:gs>
                <a:gs pos="100000">
                  <a:srgbClr val="0061B2">
                    <a:gamma/>
                    <a:tint val="33333"/>
                    <a:invGamma/>
                  </a:srgbClr>
                </a:gs>
              </a:gsLst>
              <a:lin ang="5400000" scaled="1"/>
            </a:gradFill>
            <a:ln w="19050">
              <a:solidFill>
                <a:srgbClr val="FFFFFF"/>
              </a:solidFill>
              <a:rou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  <p:sp>
          <p:nvSpPr>
            <p:cNvPr id="31" name="Rectangle 8"/>
            <p:cNvSpPr>
              <a:spLocks noChangeArrowheads="1"/>
            </p:cNvSpPr>
            <p:nvPr/>
          </p:nvSpPr>
          <p:spPr bwMode="gray">
            <a:xfrm>
              <a:off x="4513147" y="1863713"/>
              <a:ext cx="31450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Text Box 5"/>
            <p:cNvSpPr txBox="1">
              <a:spLocks noChangeArrowheads="1"/>
            </p:cNvSpPr>
            <p:nvPr/>
          </p:nvSpPr>
          <p:spPr bwMode="auto">
            <a:xfrm>
              <a:off x="3687087" y="2358153"/>
              <a:ext cx="2261008" cy="147732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乘或除以任何不是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的数都得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ts val="3600"/>
                </a:lnSpc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0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不能作除数。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337185" y="1951825"/>
            <a:ext cx="1933314" cy="1960877"/>
            <a:chOff x="6337185" y="1785926"/>
            <a:chExt cx="1933314" cy="1960877"/>
          </a:xfrm>
        </p:grpSpPr>
        <p:sp>
          <p:nvSpPr>
            <p:cNvPr id="32" name="AutoShape 9"/>
            <p:cNvSpPr>
              <a:spLocks noChangeArrowheads="1"/>
            </p:cNvSpPr>
            <p:nvPr/>
          </p:nvSpPr>
          <p:spPr bwMode="gray">
            <a:xfrm>
              <a:off x="6337185" y="2065326"/>
              <a:ext cx="1913029" cy="1450477"/>
            </a:xfrm>
            <a:prstGeom prst="bevel">
              <a:avLst>
                <a:gd name="adj" fmla="val 1495"/>
              </a:avLst>
            </a:prstGeom>
            <a:gradFill rotWithShape="1">
              <a:gsLst>
                <a:gs pos="0">
                  <a:srgbClr val="F3C581"/>
                </a:gs>
                <a:gs pos="100000">
                  <a:srgbClr val="F3C581">
                    <a:gamma/>
                    <a:tint val="43922"/>
                    <a:invGamma/>
                  </a:srgbClr>
                </a:gs>
              </a:gsLst>
              <a:lin ang="5400000" scaled="1"/>
            </a:gradFill>
            <a:ln w="19050" algn="ctr">
              <a:solidFill>
                <a:srgbClr val="FFFFFF"/>
              </a:solidFill>
              <a:miter lim="800000"/>
            </a:ln>
            <a:effectLst>
              <a:outerShdw dist="107763" dir="2700000" algn="ctr" rotWithShape="0">
                <a:srgbClr val="1C1C1C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  <p:sp>
          <p:nvSpPr>
            <p:cNvPr id="33" name="AutoShape 10"/>
            <p:cNvSpPr>
              <a:spLocks noChangeArrowheads="1"/>
            </p:cNvSpPr>
            <p:nvPr/>
          </p:nvSpPr>
          <p:spPr bwMode="gray">
            <a:xfrm>
              <a:off x="6427764" y="1785926"/>
              <a:ext cx="1636712" cy="506412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rgbClr val="0061B2"/>
                </a:gs>
                <a:gs pos="100000">
                  <a:srgbClr val="0061B2">
                    <a:gamma/>
                    <a:tint val="33333"/>
                    <a:invGamma/>
                  </a:srgbClr>
                </a:gs>
              </a:gsLst>
              <a:lin ang="5400000" scaled="1"/>
            </a:gradFill>
            <a:ln w="19050">
              <a:solidFill>
                <a:srgbClr val="FFFFFF"/>
              </a:solidFill>
              <a:round/>
            </a:ln>
            <a:effectLst>
              <a:outerShdw dist="53882" dir="2700000" algn="ctr" rotWithShape="0">
                <a:srgbClr val="292929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  <p:sp>
          <p:nvSpPr>
            <p:cNvPr id="34" name="Rectangle 11"/>
            <p:cNvSpPr>
              <a:spLocks noChangeArrowheads="1"/>
            </p:cNvSpPr>
            <p:nvPr/>
          </p:nvSpPr>
          <p:spPr bwMode="gray">
            <a:xfrm>
              <a:off x="7091247" y="1863713"/>
              <a:ext cx="31450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Text Box 5"/>
            <p:cNvSpPr txBox="1">
              <a:spLocks noChangeArrowheads="1"/>
            </p:cNvSpPr>
            <p:nvPr/>
          </p:nvSpPr>
          <p:spPr bwMode="auto">
            <a:xfrm>
              <a:off x="6403850" y="2341610"/>
              <a:ext cx="1866649" cy="140519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任何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数乘或除以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都得原数。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endParaRPr lang="zh-CN" altLang="en-US" sz="20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931" y="1052815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" name="TextBox 12"/>
          <p:cNvSpPr txBox="1">
            <a:spLocks noChangeArrowheads="1"/>
          </p:cNvSpPr>
          <p:nvPr/>
        </p:nvSpPr>
        <p:spPr bwMode="auto">
          <a:xfrm>
            <a:off x="3455983" y="276597"/>
            <a:ext cx="2696165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 数的运算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grpSp>
        <p:nvGrpSpPr>
          <p:cNvPr id="14" name="Group 13"/>
          <p:cNvGrpSpPr/>
          <p:nvPr/>
        </p:nvGrpSpPr>
        <p:grpSpPr bwMode="auto">
          <a:xfrm>
            <a:off x="2143108" y="1390883"/>
            <a:ext cx="2376488" cy="1470024"/>
            <a:chOff x="0" y="0"/>
            <a:chExt cx="1497" cy="926"/>
          </a:xfrm>
        </p:grpSpPr>
        <p:sp>
          <p:nvSpPr>
            <p:cNvPr id="15" name="AutoShape 9"/>
            <p:cNvSpPr/>
            <p:nvPr/>
          </p:nvSpPr>
          <p:spPr bwMode="auto">
            <a:xfrm>
              <a:off x="0" y="90"/>
              <a:ext cx="110" cy="765"/>
            </a:xfrm>
            <a:prstGeom prst="leftBrace">
              <a:avLst>
                <a:gd name="adj1" fmla="val 41728"/>
                <a:gd name="adj2" fmla="val 50074"/>
              </a:avLst>
            </a:prstGeom>
            <a:noFill/>
            <a:ln w="254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Text Box 10"/>
            <p:cNvSpPr txBox="1">
              <a:spLocks noChangeArrowheads="1"/>
            </p:cNvSpPr>
            <p:nvPr/>
          </p:nvSpPr>
          <p:spPr bwMode="auto">
            <a:xfrm>
              <a:off x="136" y="0"/>
              <a:ext cx="1361" cy="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26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32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58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Text Box 11"/>
            <p:cNvSpPr txBox="1">
              <a:spLocks noChangeArrowheads="1"/>
            </p:cNvSpPr>
            <p:nvPr/>
          </p:nvSpPr>
          <p:spPr bwMode="auto">
            <a:xfrm>
              <a:off x="136" y="340"/>
              <a:ext cx="1361" cy="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58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26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32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Text Box 12"/>
            <p:cNvSpPr txBox="1">
              <a:spLocks noChangeArrowheads="1"/>
            </p:cNvSpPr>
            <p:nvPr/>
          </p:nvSpPr>
          <p:spPr bwMode="auto">
            <a:xfrm>
              <a:off x="136" y="635"/>
              <a:ext cx="1361" cy="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58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32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26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Group 24"/>
          <p:cNvGrpSpPr/>
          <p:nvPr/>
        </p:nvGrpSpPr>
        <p:grpSpPr bwMode="auto">
          <a:xfrm>
            <a:off x="5357818" y="1390883"/>
            <a:ext cx="2376488" cy="1470024"/>
            <a:chOff x="0" y="0"/>
            <a:chExt cx="1497" cy="926"/>
          </a:xfrm>
        </p:grpSpPr>
        <p:sp>
          <p:nvSpPr>
            <p:cNvPr id="24" name="AutoShape 25"/>
            <p:cNvSpPr/>
            <p:nvPr/>
          </p:nvSpPr>
          <p:spPr bwMode="auto">
            <a:xfrm>
              <a:off x="0" y="90"/>
              <a:ext cx="135" cy="765"/>
            </a:xfrm>
            <a:prstGeom prst="leftBrace">
              <a:avLst>
                <a:gd name="adj1" fmla="val 41728"/>
                <a:gd name="adj2" fmla="val 50074"/>
              </a:avLst>
            </a:prstGeom>
            <a:noFill/>
            <a:ln w="254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Text Box 26"/>
            <p:cNvSpPr txBox="1">
              <a:spLocks noChangeArrowheads="1"/>
            </p:cNvSpPr>
            <p:nvPr/>
          </p:nvSpPr>
          <p:spPr bwMode="auto">
            <a:xfrm>
              <a:off x="136" y="0"/>
              <a:ext cx="1361" cy="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2.5×4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Text Box 27"/>
            <p:cNvSpPr txBox="1">
              <a:spLocks noChangeArrowheads="1"/>
            </p:cNvSpPr>
            <p:nvPr/>
          </p:nvSpPr>
          <p:spPr bwMode="auto">
            <a:xfrm>
              <a:off x="136" y="340"/>
              <a:ext cx="1361" cy="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10÷2.5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Text Box 28"/>
            <p:cNvSpPr txBox="1">
              <a:spLocks noChangeArrowheads="1"/>
            </p:cNvSpPr>
            <p:nvPr/>
          </p:nvSpPr>
          <p:spPr bwMode="auto">
            <a:xfrm>
              <a:off x="136" y="635"/>
              <a:ext cx="1361" cy="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10÷4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2.5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1678259" y="3243851"/>
            <a:ext cx="3143272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减法是加法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的逆运算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5"/>
          <p:cNvSpPr txBox="1">
            <a:spLocks noChangeArrowheads="1"/>
          </p:cNvSpPr>
          <p:nvPr/>
        </p:nvSpPr>
        <p:spPr bwMode="auto">
          <a:xfrm>
            <a:off x="1293778" y="850294"/>
            <a:ext cx="4502357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四则运算之间的关系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91"/>
          <p:cNvSpPr txBox="1">
            <a:spLocks noChangeArrowheads="1"/>
          </p:cNvSpPr>
          <p:nvPr/>
        </p:nvSpPr>
        <p:spPr bwMode="auto">
          <a:xfrm>
            <a:off x="4751876" y="3898888"/>
            <a:ext cx="3278463" cy="461665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乘法是加法的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简便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运算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5"/>
          <p:cNvSpPr txBox="1">
            <a:spLocks noChangeArrowheads="1"/>
          </p:cNvSpPr>
          <p:nvPr/>
        </p:nvSpPr>
        <p:spPr bwMode="auto">
          <a:xfrm>
            <a:off x="5016372" y="3223244"/>
            <a:ext cx="378621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除法是乘法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的逆运算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 Box 92"/>
          <p:cNvSpPr txBox="1">
            <a:spLocks noChangeArrowheads="1"/>
          </p:cNvSpPr>
          <p:nvPr/>
        </p:nvSpPr>
        <p:spPr bwMode="auto">
          <a:xfrm>
            <a:off x="1531501" y="3812396"/>
            <a:ext cx="2551116" cy="461665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4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en-US" altLang="zh-CN" sz="24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en-US" altLang="zh-CN" sz="24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+……+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sz="24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Text Box 89"/>
          <p:cNvSpPr txBox="1">
            <a:spLocks noChangeArrowheads="1"/>
          </p:cNvSpPr>
          <p:nvPr/>
        </p:nvSpPr>
        <p:spPr bwMode="auto">
          <a:xfrm>
            <a:off x="2500482" y="4250542"/>
            <a:ext cx="683942" cy="461665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 Box 93"/>
          <p:cNvSpPr txBox="1">
            <a:spLocks noChangeArrowheads="1"/>
          </p:cNvSpPr>
          <p:nvPr/>
        </p:nvSpPr>
        <p:spPr bwMode="auto">
          <a:xfrm>
            <a:off x="3720812" y="3821946"/>
            <a:ext cx="976549" cy="461665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4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endParaRPr lang="zh-CN" altLang="en-US" sz="24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AutoShape 88"/>
          <p:cNvSpPr/>
          <p:nvPr/>
        </p:nvSpPr>
        <p:spPr bwMode="auto">
          <a:xfrm rot="16200000">
            <a:off x="2776365" y="3330376"/>
            <a:ext cx="83800" cy="1821121"/>
          </a:xfrm>
          <a:prstGeom prst="leftBrace">
            <a:avLst>
              <a:gd name="adj1" fmla="val 112180"/>
              <a:gd name="adj2" fmla="val 50000"/>
            </a:avLst>
          </a:prstGeom>
          <a:noFill/>
          <a:ln w="22225">
            <a:solidFill>
              <a:schemeClr val="tx1"/>
            </a:solidFill>
            <a:round/>
          </a:ln>
        </p:spPr>
        <p:txBody>
          <a:bodyPr vert="eaVert" wrap="none" anchor="ctr"/>
          <a:lstStyle/>
          <a:p>
            <a:pPr algn="ctr" eaLnBrk="1" hangingPunct="1"/>
            <a:endParaRPr lang="zh-CN" altLang="en-US" sz="2000" b="1"/>
          </a:p>
        </p:txBody>
      </p:sp>
      <p:cxnSp>
        <p:nvCxnSpPr>
          <p:cNvPr id="31" name="MH_Other_2"/>
          <p:cNvCxnSpPr>
            <a:cxnSpLocks noChangeShapeType="1"/>
          </p:cNvCxnSpPr>
          <p:nvPr/>
        </p:nvCxnSpPr>
        <p:spPr bwMode="auto">
          <a:xfrm>
            <a:off x="1749743" y="3777242"/>
            <a:ext cx="2449598" cy="0"/>
          </a:xfrm>
          <a:prstGeom prst="line">
            <a:avLst/>
          </a:prstGeom>
          <a:noFill/>
          <a:ln w="19050" algn="ctr">
            <a:solidFill>
              <a:srgbClr val="BFBFBF"/>
            </a:solidFill>
            <a:prstDash val="sys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" name="MH_Other_2"/>
          <p:cNvCxnSpPr>
            <a:cxnSpLocks noChangeShapeType="1"/>
          </p:cNvCxnSpPr>
          <p:nvPr/>
        </p:nvCxnSpPr>
        <p:spPr bwMode="auto">
          <a:xfrm>
            <a:off x="5016372" y="3777242"/>
            <a:ext cx="3013967" cy="0"/>
          </a:xfrm>
          <a:prstGeom prst="line">
            <a:avLst/>
          </a:prstGeom>
          <a:noFill/>
          <a:ln w="19050" algn="ctr">
            <a:solidFill>
              <a:srgbClr val="BFBFBF"/>
            </a:solidFill>
            <a:prstDash val="sys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91440" y="2717800"/>
            <a:ext cx="883729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举手回答：通过上面的算式，加减法之间有什么关系？乘除法呢？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3" grpId="0"/>
      <p:bldP spid="34" grpId="0"/>
      <p:bldP spid="35" grpId="0"/>
      <p:bldP spid="36" grpId="0"/>
      <p:bldP spid="37" grpId="0"/>
      <p:bldP spid="38" grpId="0"/>
      <p:bldP spid="39" grpId="0" bldLvl="0" animBg="1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931" y="98247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" name="TextBox 12"/>
          <p:cNvSpPr txBox="1">
            <a:spLocks noChangeArrowheads="1"/>
          </p:cNvSpPr>
          <p:nvPr/>
        </p:nvSpPr>
        <p:spPr bwMode="auto">
          <a:xfrm>
            <a:off x="3275856" y="276597"/>
            <a:ext cx="2696165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 数的运算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24" name="Text Box 10"/>
          <p:cNvSpPr txBox="1">
            <a:spLocks noChangeArrowheads="1"/>
          </p:cNvSpPr>
          <p:nvPr/>
        </p:nvSpPr>
        <p:spPr bwMode="auto">
          <a:xfrm>
            <a:off x="1664846" y="1319847"/>
            <a:ext cx="253365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加数＋加数＝和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11"/>
          <p:cNvSpPr txBox="1">
            <a:spLocks noChangeArrowheads="1"/>
          </p:cNvSpPr>
          <p:nvPr/>
        </p:nvSpPr>
        <p:spPr bwMode="auto">
          <a:xfrm>
            <a:off x="5765649" y="1201455"/>
            <a:ext cx="287655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被减数－减数＝差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16"/>
          <p:cNvSpPr txBox="1">
            <a:spLocks noChangeArrowheads="1"/>
          </p:cNvSpPr>
          <p:nvPr/>
        </p:nvSpPr>
        <p:spPr bwMode="auto">
          <a:xfrm>
            <a:off x="1631693" y="2984911"/>
            <a:ext cx="283527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因数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因数＝积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17"/>
          <p:cNvSpPr txBox="1">
            <a:spLocks noChangeArrowheads="1"/>
          </p:cNvSpPr>
          <p:nvPr/>
        </p:nvSpPr>
        <p:spPr bwMode="auto">
          <a:xfrm>
            <a:off x="5765649" y="2983708"/>
            <a:ext cx="282098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被除数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除数＝商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1242060" y="756920"/>
            <a:ext cx="665670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举手回答：四则运算各部分之间的关系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5"/>
          <p:cNvSpPr txBox="1">
            <a:spLocks noChangeArrowheads="1"/>
          </p:cNvSpPr>
          <p:nvPr/>
        </p:nvSpPr>
        <p:spPr bwMode="auto">
          <a:xfrm>
            <a:off x="722860" y="1884803"/>
            <a:ext cx="1000132" cy="52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36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加法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左大括号 35"/>
          <p:cNvSpPr/>
          <p:nvPr/>
        </p:nvSpPr>
        <p:spPr>
          <a:xfrm>
            <a:off x="1441819" y="1499496"/>
            <a:ext cx="281173" cy="1320569"/>
          </a:xfrm>
          <a:prstGeom prst="leftBrace">
            <a:avLst>
              <a:gd name="adj1" fmla="val 69034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10"/>
          <p:cNvSpPr txBox="1">
            <a:spLocks noChangeArrowheads="1"/>
          </p:cNvSpPr>
          <p:nvPr/>
        </p:nvSpPr>
        <p:spPr bwMode="auto">
          <a:xfrm>
            <a:off x="1631693" y="2434214"/>
            <a:ext cx="414340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一个加数＝和－另一个加数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 Box 5"/>
          <p:cNvSpPr txBox="1">
            <a:spLocks noChangeArrowheads="1"/>
          </p:cNvSpPr>
          <p:nvPr/>
        </p:nvSpPr>
        <p:spPr bwMode="auto">
          <a:xfrm>
            <a:off x="4774443" y="1835423"/>
            <a:ext cx="1000132" cy="52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36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减法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左大括号 38"/>
          <p:cNvSpPr/>
          <p:nvPr/>
        </p:nvSpPr>
        <p:spPr>
          <a:xfrm>
            <a:off x="5523761" y="1413481"/>
            <a:ext cx="250814" cy="1450358"/>
          </a:xfrm>
          <a:prstGeom prst="leftBrace">
            <a:avLst>
              <a:gd name="adj1" fmla="val 50560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 Box 11"/>
          <p:cNvSpPr txBox="1">
            <a:spLocks noChangeArrowheads="1"/>
          </p:cNvSpPr>
          <p:nvPr/>
        </p:nvSpPr>
        <p:spPr bwMode="auto">
          <a:xfrm>
            <a:off x="5765649" y="1844397"/>
            <a:ext cx="287655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被减数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减数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差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 Box 11"/>
          <p:cNvSpPr txBox="1">
            <a:spLocks noChangeArrowheads="1"/>
          </p:cNvSpPr>
          <p:nvPr/>
        </p:nvSpPr>
        <p:spPr bwMode="auto">
          <a:xfrm>
            <a:off x="5765649" y="2487339"/>
            <a:ext cx="287655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减数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被减数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差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 Box 5"/>
          <p:cNvSpPr txBox="1">
            <a:spLocks noChangeArrowheads="1"/>
          </p:cNvSpPr>
          <p:nvPr/>
        </p:nvSpPr>
        <p:spPr bwMode="auto">
          <a:xfrm>
            <a:off x="737044" y="3514100"/>
            <a:ext cx="1000132" cy="52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36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左大括号 42"/>
          <p:cNvSpPr/>
          <p:nvPr/>
        </p:nvSpPr>
        <p:spPr>
          <a:xfrm>
            <a:off x="1431563" y="3184966"/>
            <a:ext cx="247467" cy="1186619"/>
          </a:xfrm>
          <a:prstGeom prst="leftBrace">
            <a:avLst>
              <a:gd name="adj1" fmla="val 37937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 Box 16"/>
          <p:cNvSpPr txBox="1">
            <a:spLocks noChangeArrowheads="1"/>
          </p:cNvSpPr>
          <p:nvPr/>
        </p:nvSpPr>
        <p:spPr bwMode="auto">
          <a:xfrm>
            <a:off x="1477868" y="3994402"/>
            <a:ext cx="400052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一个因数＝积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另一个因数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 Box 5"/>
          <p:cNvSpPr txBox="1">
            <a:spLocks noChangeArrowheads="1"/>
          </p:cNvSpPr>
          <p:nvPr/>
        </p:nvSpPr>
        <p:spPr bwMode="auto">
          <a:xfrm>
            <a:off x="4774443" y="3610054"/>
            <a:ext cx="1000132" cy="52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36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除法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左大括号 45"/>
          <p:cNvSpPr/>
          <p:nvPr/>
        </p:nvSpPr>
        <p:spPr>
          <a:xfrm>
            <a:off x="5523761" y="3112325"/>
            <a:ext cx="349138" cy="1500198"/>
          </a:xfrm>
          <a:prstGeom prst="leftBrace">
            <a:avLst>
              <a:gd name="adj1" fmla="val 34725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 Box 17"/>
          <p:cNvSpPr txBox="1">
            <a:spLocks noChangeArrowheads="1"/>
          </p:cNvSpPr>
          <p:nvPr/>
        </p:nvSpPr>
        <p:spPr bwMode="auto">
          <a:xfrm>
            <a:off x="5765649" y="3626650"/>
            <a:ext cx="282098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被除数＝商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除数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 Box 17"/>
          <p:cNvSpPr txBox="1">
            <a:spLocks noChangeArrowheads="1"/>
          </p:cNvSpPr>
          <p:nvPr/>
        </p:nvSpPr>
        <p:spPr bwMode="auto">
          <a:xfrm>
            <a:off x="5765649" y="4198154"/>
            <a:ext cx="282098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除数＝被除数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商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7" grpId="0"/>
      <p:bldP spid="29" grpId="0"/>
      <p:bldP spid="35" grpId="0"/>
      <p:bldP spid="36" grpId="0" animBg="1"/>
      <p:bldP spid="37" grpId="0"/>
      <p:bldP spid="38" grpId="0"/>
      <p:bldP spid="39" grpId="0" animBg="1"/>
      <p:bldP spid="40" grpId="0"/>
      <p:bldP spid="41" grpId="0"/>
      <p:bldP spid="42" grpId="0"/>
      <p:bldP spid="43" grpId="0" animBg="1"/>
      <p:bldP spid="44" grpId="0"/>
      <p:bldP spid="45" grpId="0"/>
      <p:bldP spid="46" grpId="0" animBg="1"/>
      <p:bldP spid="47" grpId="0"/>
      <p:bldP spid="4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91726" y="3616300"/>
            <a:ext cx="6632602" cy="755650"/>
            <a:chOff x="1280385" y="3427123"/>
            <a:chExt cx="6632602" cy="755650"/>
          </a:xfrm>
        </p:grpSpPr>
        <p:sp>
          <p:nvSpPr>
            <p:cNvPr id="15" name="MH_Text_1"/>
            <p:cNvSpPr>
              <a:spLocks noChangeArrowheads="1"/>
            </p:cNvSpPr>
            <p:nvPr/>
          </p:nvSpPr>
          <p:spPr bwMode="auto">
            <a:xfrm>
              <a:off x="1280385" y="3427123"/>
              <a:ext cx="6090776" cy="755650"/>
            </a:xfrm>
            <a:prstGeom prst="roundRect">
              <a:avLst>
                <a:gd name="adj" fmla="val 50000"/>
              </a:avLst>
            </a:prstGeom>
            <a:solidFill>
              <a:srgbClr val="FFFFFF">
                <a:alpha val="5000"/>
              </a:srgbClr>
            </a:solidFill>
            <a:ln w="19050" cap="rnd" algn="ctr">
              <a:solidFill>
                <a:srgbClr val="9E9E9E"/>
              </a:solidFill>
              <a:prstDash val="sysDot"/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endParaRPr lang="zh-CN" altLang="en-US" sz="2000" b="1" kern="0" dirty="0">
                <a:solidFill>
                  <a:srgbClr val="3B8DE9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2" name="Text Box 5"/>
            <p:cNvSpPr txBox="1">
              <a:spLocks noChangeArrowheads="1"/>
            </p:cNvSpPr>
            <p:nvPr/>
          </p:nvSpPr>
          <p:spPr bwMode="auto">
            <a:xfrm>
              <a:off x="1412809" y="3540773"/>
              <a:ext cx="6500178" cy="47128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ts val="3400"/>
                </a:lnSpc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如果有括号，先算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括号里面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931" y="1171656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" name="TextBox 12"/>
          <p:cNvSpPr txBox="1">
            <a:spLocks noChangeArrowheads="1"/>
          </p:cNvSpPr>
          <p:nvPr/>
        </p:nvSpPr>
        <p:spPr bwMode="auto">
          <a:xfrm>
            <a:off x="3455983" y="465774"/>
            <a:ext cx="2696165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latin typeface="+mn-ea"/>
                <a:ea typeface="+mn-ea"/>
              </a:rPr>
              <a:t>2.</a:t>
            </a:r>
            <a:r>
              <a:rPr lang="zh-CN" altLang="en-US" sz="2800" b="1" dirty="0">
                <a:latin typeface="+mn-ea"/>
                <a:ea typeface="+mn-ea"/>
              </a:rPr>
              <a:t>数的运算顺序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1124585" y="1006475"/>
            <a:ext cx="694055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举手回答：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四则混合运算的计算顺序是怎样的？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67622" y="1779662"/>
            <a:ext cx="7448794" cy="907300"/>
            <a:chOff x="1199930" y="1590485"/>
            <a:chExt cx="6986665" cy="907300"/>
          </a:xfrm>
        </p:grpSpPr>
        <p:sp>
          <p:nvSpPr>
            <p:cNvPr id="13" name="MH_Text_1"/>
            <p:cNvSpPr>
              <a:spLocks noChangeArrowheads="1"/>
            </p:cNvSpPr>
            <p:nvPr/>
          </p:nvSpPr>
          <p:spPr bwMode="auto">
            <a:xfrm>
              <a:off x="1199930" y="1690746"/>
              <a:ext cx="6986665" cy="755650"/>
            </a:xfrm>
            <a:prstGeom prst="roundRect">
              <a:avLst>
                <a:gd name="adj" fmla="val 50000"/>
              </a:avLst>
            </a:prstGeom>
            <a:solidFill>
              <a:srgbClr val="FFFFFF">
                <a:alpha val="5000"/>
              </a:srgbClr>
            </a:solidFill>
            <a:ln w="19050" cap="rnd" algn="ctr">
              <a:solidFill>
                <a:srgbClr val="9E9E9E"/>
              </a:solidFill>
              <a:prstDash val="sysDot"/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endParaRPr lang="zh-CN" altLang="en-US" sz="2000" b="1" kern="0" dirty="0">
                <a:solidFill>
                  <a:srgbClr val="3B8DE9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6" name="Text Box 5"/>
            <p:cNvSpPr txBox="1">
              <a:spLocks noChangeArrowheads="1"/>
            </p:cNvSpPr>
            <p:nvPr/>
          </p:nvSpPr>
          <p:spPr bwMode="auto">
            <a:xfrm>
              <a:off x="1345700" y="1590485"/>
              <a:ext cx="6500178" cy="9073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ts val="3400"/>
                </a:lnSpc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如果是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同一级运算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，一般按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从左往右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的顺序依次进行计算。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84848" y="2733680"/>
            <a:ext cx="7863616" cy="755650"/>
            <a:chOff x="1280385" y="2526847"/>
            <a:chExt cx="6500178" cy="755650"/>
          </a:xfrm>
        </p:grpSpPr>
        <p:sp>
          <p:nvSpPr>
            <p:cNvPr id="14" name="MH_Text_1"/>
            <p:cNvSpPr>
              <a:spLocks noChangeArrowheads="1"/>
            </p:cNvSpPr>
            <p:nvPr/>
          </p:nvSpPr>
          <p:spPr bwMode="auto">
            <a:xfrm>
              <a:off x="1280385" y="2526847"/>
              <a:ext cx="6090776" cy="755650"/>
            </a:xfrm>
            <a:prstGeom prst="roundRect">
              <a:avLst>
                <a:gd name="adj" fmla="val 50000"/>
              </a:avLst>
            </a:prstGeom>
            <a:solidFill>
              <a:srgbClr val="FFFFFF">
                <a:alpha val="5000"/>
              </a:srgbClr>
            </a:solidFill>
            <a:ln w="19050" cap="rnd" algn="ctr">
              <a:solidFill>
                <a:srgbClr val="9E9E9E"/>
              </a:solidFill>
              <a:prstDash val="sysDot"/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endParaRPr lang="zh-CN" altLang="en-US" sz="2000" b="1" kern="0" dirty="0">
                <a:solidFill>
                  <a:srgbClr val="3B8DE9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1" name="Text Box 5"/>
            <p:cNvSpPr txBox="1">
              <a:spLocks noChangeArrowheads="1"/>
            </p:cNvSpPr>
            <p:nvPr/>
          </p:nvSpPr>
          <p:spPr bwMode="auto">
            <a:xfrm>
              <a:off x="1280385" y="2582898"/>
              <a:ext cx="6500178" cy="47128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ts val="3400"/>
                </a:lnSpc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如果既有加减、又有乘除法，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先算乘除法、再算加减</a:t>
              </a:r>
              <a:r>
                <a:rPr lang="zh-CN" altLang="en-US" sz="2400" b="1" dirty="0">
                  <a:solidFill>
                    <a:schemeClr val="accent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1915</Words>
  <Application>WPS 演示</Application>
  <PresentationFormat>全屏显示(16:9)</PresentationFormat>
  <Paragraphs>379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Arial</vt:lpstr>
      <vt:lpstr>宋体</vt:lpstr>
      <vt:lpstr>Wingdings</vt:lpstr>
      <vt:lpstr>黑体</vt:lpstr>
      <vt:lpstr>等线</vt:lpstr>
      <vt:lpstr>楷体</vt:lpstr>
      <vt:lpstr>Calibri</vt:lpstr>
      <vt:lpstr>Times New Roman</vt:lpstr>
      <vt:lpstr>Tahoma</vt:lpstr>
      <vt:lpstr>微软雅黑</vt:lpstr>
      <vt:lpstr>Times New Roman</vt:lpstr>
      <vt:lpstr>Cambria Math</vt:lpstr>
      <vt:lpstr>Arial Unicode MS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69</cp:revision>
  <dcterms:created xsi:type="dcterms:W3CDTF">2018-09-11T05:46:00Z</dcterms:created>
  <dcterms:modified xsi:type="dcterms:W3CDTF">2023-10-10T01:49:00Z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2052-12.1.0.15398</vt:lpwstr>
  </property>
  <property fmtid="{D5CDD505-2E9C-101B-9397-08002B2CF9AE}" pid="3" name="ICV">
    <vt:lpwstr>C3889C36C19E40F68111CB11392B33CF_12</vt:lpwstr>
  </property>
</Properties>
</file>