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99" r:id="rId3"/>
    <p:sldId id="278" r:id="rId4"/>
    <p:sldId id="279" r:id="rId5"/>
    <p:sldId id="280" r:id="rId6"/>
    <p:sldId id="298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  <p:sldId id="295" r:id="rId19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64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B4EF5F-478C-4D86-8257-2ECB386A8F9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6C8411-F856-4229-909B-5C7E5DF25FB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AD8E9A-FF9B-4D31-880D-629D39F00DB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0A81A6-A640-4039-90A2-2836D46E502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Relationship Id="rId3" Type="http://schemas.openxmlformats.org/officeDocument/2006/relationships/image" Target="../media/image28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2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2880" y="1939211"/>
            <a:ext cx="4001738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认识比例尺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47" descr="u4jx06_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8677" y="1226444"/>
            <a:ext cx="3740984" cy="28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" name="对象 6"/>
          <p:cNvGraphicFramePr>
            <a:graphicFrameLocks noChangeAspect="1"/>
          </p:cNvGraphicFramePr>
          <p:nvPr/>
        </p:nvGraphicFramePr>
        <p:xfrm>
          <a:off x="3880360" y="1284114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2" name="公式" r:id="rId2" imgW="114300" imgH="215900" progId="Equation.3">
                  <p:embed/>
                </p:oleObj>
              </mc:Choice>
              <mc:Fallback>
                <p:oleObj name="公式" r:id="rId2" imgW="114300" imgH="215900" progId="Equation.3">
                  <p:embed/>
                  <p:pic>
                    <p:nvPicPr>
                      <p:cNvPr id="0" name="图片 31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360" y="1284114"/>
                        <a:ext cx="857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17"/>
          <p:cNvGraphicFramePr>
            <a:graphicFrameLocks noChangeAspect="1"/>
          </p:cNvGraphicFramePr>
          <p:nvPr/>
        </p:nvGraphicFramePr>
        <p:xfrm>
          <a:off x="3880360" y="1284114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3" name="公式" r:id="rId4" imgW="114300" imgH="215900" progId="Equation.3">
                  <p:embed/>
                </p:oleObj>
              </mc:Choice>
              <mc:Fallback>
                <p:oleObj name="公式" r:id="rId4" imgW="114300" imgH="215900" progId="Equation.3">
                  <p:embed/>
                  <p:pic>
                    <p:nvPicPr>
                      <p:cNvPr id="0" name="图片 31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360" y="1284114"/>
                        <a:ext cx="857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" name="对象 18"/>
          <p:cNvGraphicFramePr>
            <a:graphicFrameLocks noChangeAspect="1"/>
          </p:cNvGraphicFramePr>
          <p:nvPr/>
        </p:nvGraphicFramePr>
        <p:xfrm>
          <a:off x="3880360" y="1284114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4" name="公式" r:id="rId5" imgW="114300" imgH="215900" progId="Equation.3">
                  <p:embed/>
                </p:oleObj>
              </mc:Choice>
              <mc:Fallback>
                <p:oleObj name="公式" r:id="rId5" imgW="114300" imgH="215900" progId="Equation.3">
                  <p:embed/>
                  <p:pic>
                    <p:nvPicPr>
                      <p:cNvPr id="0" name="图片 31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0360" y="1284114"/>
                        <a:ext cx="85725" cy="1619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2649725" y="3458790"/>
            <a:ext cx="410765" cy="28456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1050"/>
          </a:p>
        </p:txBody>
      </p:sp>
      <p:sp>
        <p:nvSpPr>
          <p:cNvPr id="24" name="矩形 23"/>
          <p:cNvSpPr/>
          <p:nvPr/>
        </p:nvSpPr>
        <p:spPr>
          <a:xfrm>
            <a:off x="755576" y="499813"/>
            <a:ext cx="6913865" cy="559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观察前面的几个比例尺，你有什么发现？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151940" y="1208700"/>
            <a:ext cx="3012347" cy="3288574"/>
            <a:chOff x="3966083" y="900973"/>
            <a:chExt cx="3012347" cy="328857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5" name="矩形 24"/>
                <p:cNvSpPr/>
                <p:nvPr/>
              </p:nvSpPr>
              <p:spPr>
                <a:xfrm>
                  <a:off x="4079105" y="1043493"/>
                  <a:ext cx="2755310" cy="31460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    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1∶6000000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    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1∶8000000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    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1∶5000000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   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5000000</m:t>
                          </m:r>
                        </m:den>
                      </m:f>
                    </m:oMath>
                  </a14:m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r>
                    <a: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     </a:t>
                  </a:r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2∶1</a:t>
                  </a:r>
                  <a:endPara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lnSpc>
                      <a:spcPct val="150000"/>
                    </a:lnSpc>
                  </a:pPr>
                  <a:endParaRPr lang="zh-CN" altLang="zh-CN" sz="20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5" name="矩形 2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79105" y="1043493"/>
                  <a:ext cx="2755310" cy="3146054"/>
                </a:xfrm>
                <a:prstGeom prst="rect">
                  <a:avLst/>
                </a:prstGeom>
                <a:blipFill rotWithShape="1">
                  <a:blip r:embed="rId6"/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1" name="KSO_Shape"/>
            <p:cNvSpPr/>
            <p:nvPr/>
          </p:nvSpPr>
          <p:spPr>
            <a:xfrm flipH="1">
              <a:off x="3966083" y="900973"/>
              <a:ext cx="3012347" cy="2747925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27584" y="3961606"/>
            <a:ext cx="6984775" cy="914400"/>
            <a:chOff x="1043608" y="3924856"/>
            <a:chExt cx="6984775" cy="914400"/>
          </a:xfrm>
        </p:grpSpPr>
        <p:sp>
          <p:nvSpPr>
            <p:cNvPr id="43" name="Rectangle 44"/>
            <p:cNvSpPr>
              <a:spLocks noChangeArrowheads="1"/>
            </p:cNvSpPr>
            <p:nvPr/>
          </p:nvSpPr>
          <p:spPr bwMode="auto">
            <a:xfrm>
              <a:off x="1043608" y="4163188"/>
              <a:ext cx="6984775" cy="40011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为了计算方便，一般把比例尺写成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前项或后项是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的形式！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波形 1"/>
            <p:cNvSpPr/>
            <p:nvPr/>
          </p:nvSpPr>
          <p:spPr>
            <a:xfrm>
              <a:off x="1331640" y="3924856"/>
              <a:ext cx="6624736" cy="914400"/>
            </a:xfrm>
            <a:prstGeom prst="wave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/>
              <p:cNvSpPr/>
              <p:nvPr/>
            </p:nvSpPr>
            <p:spPr>
              <a:xfrm>
                <a:off x="2878687" y="803092"/>
                <a:ext cx="3672408" cy="18651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1∶5000000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5000000</m:t>
                        </m:r>
                      </m:den>
                    </m:f>
                  </m:oMath>
                </a14:m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   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2∶1</a:t>
                </a:r>
                <a:endPara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8687" y="803092"/>
                <a:ext cx="3672408" cy="1865126"/>
              </a:xfrm>
              <a:prstGeom prst="rect">
                <a:avLst/>
              </a:prstGeom>
              <a:blipFill rotWithShape="1">
                <a:blip r:embed="rId1"/>
                <a:stretch>
                  <a:fillRect l="-6" t="-24" r="12" b="3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组合 12"/>
          <p:cNvGrpSpPr/>
          <p:nvPr/>
        </p:nvGrpSpPr>
        <p:grpSpPr>
          <a:xfrm>
            <a:off x="584028" y="2124670"/>
            <a:ext cx="7344628" cy="2175272"/>
            <a:chOff x="1901429" y="1916907"/>
            <a:chExt cx="7344628" cy="2175272"/>
          </a:xfrm>
        </p:grpSpPr>
        <p:sp>
          <p:nvSpPr>
            <p:cNvPr id="14" name="MH_Other_1"/>
            <p:cNvSpPr/>
            <p:nvPr>
              <p:custDataLst>
                <p:tags r:id="rId2"/>
              </p:custDataLst>
            </p:nvPr>
          </p:nvSpPr>
          <p:spPr>
            <a:xfrm>
              <a:off x="2108598" y="2486025"/>
              <a:ext cx="263128" cy="105966"/>
            </a:xfrm>
            <a:custGeom>
              <a:avLst/>
              <a:gdLst>
                <a:gd name="connsiteX0" fmla="*/ 137160 w 365760"/>
                <a:gd name="connsiteY0" fmla="*/ 0 h 146304"/>
                <a:gd name="connsiteX1" fmla="*/ 365760 w 365760"/>
                <a:gd name="connsiteY1" fmla="*/ 146304 h 146304"/>
                <a:gd name="connsiteX2" fmla="*/ 0 w 365760"/>
                <a:gd name="connsiteY2" fmla="*/ 27432 h 146304"/>
                <a:gd name="connsiteX3" fmla="*/ 137160 w 365760"/>
                <a:gd name="connsiteY3" fmla="*/ 0 h 146304"/>
                <a:gd name="connsiteX0-1" fmla="*/ 124460 w 353060"/>
                <a:gd name="connsiteY0-2" fmla="*/ 0 h 146304"/>
                <a:gd name="connsiteX1-3" fmla="*/ 353060 w 353060"/>
                <a:gd name="connsiteY1-4" fmla="*/ 146304 h 146304"/>
                <a:gd name="connsiteX2-5" fmla="*/ 0 w 353060"/>
                <a:gd name="connsiteY2-6" fmla="*/ 59182 h 146304"/>
                <a:gd name="connsiteX3-7" fmla="*/ 124460 w 353060"/>
                <a:gd name="connsiteY3-8" fmla="*/ 0 h 146304"/>
                <a:gd name="connsiteX0-9" fmla="*/ 194310 w 353060"/>
                <a:gd name="connsiteY0-10" fmla="*/ 0 h 159004"/>
                <a:gd name="connsiteX1-11" fmla="*/ 353060 w 353060"/>
                <a:gd name="connsiteY1-12" fmla="*/ 159004 h 159004"/>
                <a:gd name="connsiteX2-13" fmla="*/ 0 w 353060"/>
                <a:gd name="connsiteY2-14" fmla="*/ 71882 h 159004"/>
                <a:gd name="connsiteX3-15" fmla="*/ 194310 w 353060"/>
                <a:gd name="connsiteY3-16" fmla="*/ 0 h 159004"/>
                <a:gd name="connsiteX0-17" fmla="*/ 166093 w 353060"/>
                <a:gd name="connsiteY0-18" fmla="*/ 0 h 133867"/>
                <a:gd name="connsiteX1-19" fmla="*/ 353060 w 353060"/>
                <a:gd name="connsiteY1-20" fmla="*/ 133867 h 133867"/>
                <a:gd name="connsiteX2-21" fmla="*/ 0 w 353060"/>
                <a:gd name="connsiteY2-22" fmla="*/ 46745 h 133867"/>
                <a:gd name="connsiteX3-23" fmla="*/ 166093 w 353060"/>
                <a:gd name="connsiteY3-24" fmla="*/ 0 h 133867"/>
                <a:gd name="connsiteX0-25" fmla="*/ 132234 w 353060"/>
                <a:gd name="connsiteY0-26" fmla="*/ 0 h 126326"/>
                <a:gd name="connsiteX1-27" fmla="*/ 353060 w 353060"/>
                <a:gd name="connsiteY1-28" fmla="*/ 126326 h 126326"/>
                <a:gd name="connsiteX2-29" fmla="*/ 0 w 353060"/>
                <a:gd name="connsiteY2-30" fmla="*/ 39204 h 126326"/>
                <a:gd name="connsiteX3-31" fmla="*/ 132234 w 353060"/>
                <a:gd name="connsiteY3-32" fmla="*/ 0 h 1263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353060" h="126326">
                  <a:moveTo>
                    <a:pt x="132234" y="0"/>
                  </a:moveTo>
                  <a:lnTo>
                    <a:pt x="353060" y="126326"/>
                  </a:lnTo>
                  <a:lnTo>
                    <a:pt x="0" y="39204"/>
                  </a:lnTo>
                  <a:lnTo>
                    <a:pt x="132234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825" dirty="0">
                <a:latin typeface="微软雅黑" panose="020B0503020204020204" pitchFamily="34" charset="-122"/>
              </a:endParaRPr>
            </a:p>
          </p:txBody>
        </p:sp>
        <p:sp>
          <p:nvSpPr>
            <p:cNvPr id="15" name="MH_Other_2"/>
            <p:cNvSpPr/>
            <p:nvPr>
              <p:custDataLst>
                <p:tags r:id="rId3"/>
              </p:custDataLst>
            </p:nvPr>
          </p:nvSpPr>
          <p:spPr>
            <a:xfrm>
              <a:off x="1949054" y="1916907"/>
              <a:ext cx="1120378" cy="602456"/>
            </a:xfrm>
            <a:custGeom>
              <a:avLst/>
              <a:gdLst>
                <a:gd name="connsiteX0" fmla="*/ 1493837 w 1493837"/>
                <a:gd name="connsiteY0" fmla="*/ 0 h 803275"/>
                <a:gd name="connsiteX1" fmla="*/ 1368103 w 1493837"/>
                <a:gd name="connsiteY1" fmla="*/ 465047 h 803275"/>
                <a:gd name="connsiteX2" fmla="*/ 356838 w 1493837"/>
                <a:gd name="connsiteY2" fmla="*/ 584805 h 803275"/>
                <a:gd name="connsiteX3" fmla="*/ 347525 w 1493837"/>
                <a:gd name="connsiteY3" fmla="*/ 762124 h 803275"/>
                <a:gd name="connsiteX4" fmla="*/ 218454 w 1493837"/>
                <a:gd name="connsiteY4" fmla="*/ 803275 h 803275"/>
                <a:gd name="connsiteX5" fmla="*/ 148430 w 1493837"/>
                <a:gd name="connsiteY5" fmla="*/ 609485 h 803275"/>
                <a:gd name="connsiteX6" fmla="*/ 0 w 1493837"/>
                <a:gd name="connsiteY6" fmla="*/ 627063 h 803275"/>
                <a:gd name="connsiteX7" fmla="*/ 14968 w 1493837"/>
                <a:gd name="connsiteY7" fmla="*/ 156016 h 8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93837" h="803275">
                  <a:moveTo>
                    <a:pt x="1493837" y="0"/>
                  </a:moveTo>
                  <a:lnTo>
                    <a:pt x="1368103" y="465047"/>
                  </a:lnTo>
                  <a:lnTo>
                    <a:pt x="356838" y="584805"/>
                  </a:lnTo>
                  <a:lnTo>
                    <a:pt x="347525" y="762124"/>
                  </a:lnTo>
                  <a:lnTo>
                    <a:pt x="218454" y="803275"/>
                  </a:lnTo>
                  <a:lnTo>
                    <a:pt x="148430" y="609485"/>
                  </a:lnTo>
                  <a:lnTo>
                    <a:pt x="0" y="627063"/>
                  </a:lnTo>
                  <a:lnTo>
                    <a:pt x="14968" y="156016"/>
                  </a:lnTo>
                  <a:close/>
                </a:path>
              </a:pathLst>
            </a:custGeom>
            <a:solidFill>
              <a:srgbClr val="007F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825" dirty="0">
                <a:latin typeface="微软雅黑" panose="020B0503020204020204" pitchFamily="34" charset="-122"/>
              </a:endParaRPr>
            </a:p>
          </p:txBody>
        </p:sp>
        <p:sp>
          <p:nvSpPr>
            <p:cNvPr id="19" name="MH_Other_4"/>
            <p:cNvSpPr/>
            <p:nvPr>
              <p:custDataLst>
                <p:tags r:id="rId4"/>
              </p:custDataLst>
            </p:nvPr>
          </p:nvSpPr>
          <p:spPr>
            <a:xfrm>
              <a:off x="2399110" y="2513410"/>
              <a:ext cx="6846947" cy="1578769"/>
            </a:xfrm>
            <a:prstGeom prst="roundRect">
              <a:avLst>
                <a:gd name="adj" fmla="val 2183"/>
              </a:avLst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825" dirty="0">
                <a:latin typeface="微软雅黑" panose="020B0503020204020204" pitchFamily="34" charset="-122"/>
              </a:endParaRPr>
            </a:p>
          </p:txBody>
        </p:sp>
        <p:sp>
          <p:nvSpPr>
            <p:cNvPr id="20" name="MH_Other_5"/>
            <p:cNvSpPr/>
            <p:nvPr>
              <p:custDataLst>
                <p:tags r:id="rId5"/>
              </p:custDataLst>
            </p:nvPr>
          </p:nvSpPr>
          <p:spPr>
            <a:xfrm>
              <a:off x="2506266" y="2580085"/>
              <a:ext cx="1837134" cy="1406128"/>
            </a:xfrm>
            <a:prstGeom prst="roundRect">
              <a:avLst>
                <a:gd name="adj" fmla="val 2570"/>
              </a:avLst>
            </a:prstGeom>
            <a:solidFill>
              <a:srgbClr val="0097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825" dirty="0">
                <a:latin typeface="微软雅黑" panose="020B0503020204020204" pitchFamily="34" charset="-122"/>
              </a:endParaRPr>
            </a:p>
          </p:txBody>
        </p:sp>
        <p:sp>
          <p:nvSpPr>
            <p:cNvPr id="21" name="MH_Text_1"/>
            <p:cNvSpPr/>
            <p:nvPr>
              <p:custDataLst>
                <p:tags r:id="rId6"/>
              </p:custDataLst>
            </p:nvPr>
          </p:nvSpPr>
          <p:spPr>
            <a:xfrm>
              <a:off x="2546747" y="2611041"/>
              <a:ext cx="6591297" cy="1328738"/>
            </a:xfrm>
            <a:prstGeom prst="roundRect">
              <a:avLst>
                <a:gd name="adj" fmla="val 2198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35000" tIns="67500" rIns="135000" bIns="67500" anchor="ctr">
              <a:normAutofit/>
            </a:bodyPr>
            <a:lstStyle/>
            <a:p>
              <a:pPr algn="just">
                <a:lnSpc>
                  <a:spcPct val="170000"/>
                </a:lnSpc>
                <a:spcBef>
                  <a:spcPts val="450"/>
                </a:spcBef>
                <a:spcAft>
                  <a:spcPts val="450"/>
                </a:spcAft>
                <a:defRPr/>
              </a:pPr>
              <a:endParaRPr lang="zh-CN" altLang="en-US" sz="1200" dirty="0">
                <a:solidFill>
                  <a:srgbClr val="3D3D3D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22" name="MH_SubTitle_1"/>
            <p:cNvSpPr/>
            <p:nvPr>
              <p:custDataLst>
                <p:tags r:id="rId7"/>
              </p:custDataLst>
            </p:nvPr>
          </p:nvSpPr>
          <p:spPr>
            <a:xfrm rot="21196639">
              <a:off x="1901429" y="1943100"/>
              <a:ext cx="1168003" cy="348854"/>
            </a:xfrm>
            <a:custGeom>
              <a:avLst/>
              <a:gdLst>
                <a:gd name="connsiteX0" fmla="*/ 2353768 w 2353768"/>
                <a:gd name="connsiteY0" fmla="*/ 28003 h 703073"/>
                <a:gd name="connsiteX1" fmla="*/ 2082849 w 2353768"/>
                <a:gd name="connsiteY1" fmla="*/ 702482 h 703073"/>
                <a:gd name="connsiteX2" fmla="*/ 0 w 2353768"/>
                <a:gd name="connsiteY2" fmla="*/ 703073 h 703073"/>
                <a:gd name="connsiteX3" fmla="*/ 105662 w 2353768"/>
                <a:gd name="connsiteY3" fmla="*/ 0 h 703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3768" h="703073">
                  <a:moveTo>
                    <a:pt x="2353768" y="28003"/>
                  </a:moveTo>
                  <a:lnTo>
                    <a:pt x="2082849" y="702482"/>
                  </a:lnTo>
                  <a:lnTo>
                    <a:pt x="0" y="703073"/>
                  </a:lnTo>
                  <a:lnTo>
                    <a:pt x="105662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温馨提示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1073394" y="2768100"/>
            <a:ext cx="6846947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）比例尺与一般的尺不同，它是一个比，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没有计量单位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51146" y="3383587"/>
            <a:ext cx="687751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）求比例尺时，前、后项的单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位一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定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化成同级单位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98378" y="666212"/>
            <a:ext cx="763917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两地之间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120km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在一幅地图上量得两地的图上距离是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2.4cm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。这幅地图的比例尺是多少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3001" y="1934075"/>
            <a:ext cx="4671197" cy="6376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6763" y="2999458"/>
            <a:ext cx="5766971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2.4∶12000000 = 1∶5000000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26003" y="3707344"/>
            <a:ext cx="67151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幅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70386" y="1270945"/>
            <a:ext cx="1296144" cy="528024"/>
          </a:xfrm>
          <a:prstGeom prst="ellipse">
            <a:avLst/>
          </a:prstGeom>
          <a:noFill/>
          <a:ln>
            <a:solidFill>
              <a:srgbClr val="E966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15" name="椭圆 14"/>
          <p:cNvSpPr/>
          <p:nvPr/>
        </p:nvSpPr>
        <p:spPr>
          <a:xfrm>
            <a:off x="2699792" y="681276"/>
            <a:ext cx="1217840" cy="617538"/>
          </a:xfrm>
          <a:prstGeom prst="ellipse">
            <a:avLst/>
          </a:prstGeom>
          <a:noFill/>
          <a:ln>
            <a:solidFill>
              <a:srgbClr val="E9667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noProof="1"/>
          </a:p>
        </p:txBody>
      </p:sp>
      <p:sp>
        <p:nvSpPr>
          <p:cNvPr id="4" name="矩形 3"/>
          <p:cNvSpPr/>
          <p:nvPr/>
        </p:nvSpPr>
        <p:spPr>
          <a:xfrm>
            <a:off x="2339752" y="2362230"/>
            <a:ext cx="57669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120km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12000000cm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022414"/>
            <a:ext cx="79928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一幅图的比例尺是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1∶3000000,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它表示图上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厘米的距离相当于实际距离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</a:t>
            </a:r>
            <a:r>
              <a:rPr lang="zh-CN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　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实际距离是图上距离的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1479" y="1701060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2244598"/>
            <a:ext cx="127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1560" y="2603134"/>
            <a:ext cx="7897239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一幅图的比例尺是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它表示图上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厘米的距离相当于实际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把它转化成数值比例尺是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923928" y="2639450"/>
            <a:ext cx="1892162" cy="508364"/>
            <a:chOff x="3880118" y="3425404"/>
            <a:chExt cx="1892162" cy="508364"/>
          </a:xfrm>
        </p:grpSpPr>
        <p:pic>
          <p:nvPicPr>
            <p:cNvPr id="7" name="gd2.jpg" descr="id:214750447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1934" y="3571876"/>
              <a:ext cx="1631642" cy="361892"/>
            </a:xfrm>
            <a:prstGeom prst="rect">
              <a:avLst/>
            </a:prstGeom>
          </p:spPr>
        </p:pic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3880118" y="3425404"/>
              <a:ext cx="1892162" cy="46384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     50km</a:t>
              </a:r>
              <a:endPara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39552" y="3133236"/>
            <a:ext cx="8572528" cy="481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zh-CN" altLang="zh-CN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56376" y="2715766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139952" y="3251760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71800" y="3795886"/>
            <a:ext cx="17379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3568" y="499194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3298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9" grpId="0"/>
      <p:bldP spid="10" grpId="0"/>
      <p:bldP spid="11" grpId="0"/>
      <p:bldP spid="12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95536" y="625525"/>
            <a:ext cx="8064895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一个圆柱形的零件的高是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5mm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，在图纸上高是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。这幅图纸的比例尺是多少？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832024" y="1948654"/>
            <a:ext cx="5564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实际距离＝比例尺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347864" y="3296476"/>
            <a:ext cx="2132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20∶5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4∶1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43747" y="3982293"/>
            <a:ext cx="556418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答：这幅图纸的比例尺是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4∶1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995936" y="741570"/>
            <a:ext cx="500061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592219" y="771826"/>
            <a:ext cx="500061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454724" y="2727583"/>
            <a:ext cx="1582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20mm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 rot="4452623">
            <a:off x="4299455" y="1181286"/>
            <a:ext cx="2360843" cy="3099806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" name="任意多边形 25"/>
          <p:cNvSpPr/>
          <p:nvPr/>
        </p:nvSpPr>
        <p:spPr>
          <a:xfrm rot="18687942" flipH="1">
            <a:off x="4094516" y="1243140"/>
            <a:ext cx="615016" cy="1151826"/>
          </a:xfrm>
          <a:custGeom>
            <a:avLst/>
            <a:gdLst>
              <a:gd name="connsiteX0" fmla="*/ 0 w 0"/>
              <a:gd name="connsiteY0" fmla="*/ 0 h 742950"/>
              <a:gd name="connsiteX1" fmla="*/ 0 w 0"/>
              <a:gd name="connsiteY1" fmla="*/ 74295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42950">
                <a:moveTo>
                  <a:pt x="0" y="0"/>
                </a:moveTo>
                <a:lnTo>
                  <a:pt x="0" y="742950"/>
                </a:lnTo>
              </a:path>
            </a:pathLst>
          </a:custGeom>
          <a:noFill/>
          <a:ln w="25400" cap="flat" cmpd="sng" algn="ctr">
            <a:solidFill>
              <a:srgbClr val="7030A0"/>
            </a:solidFill>
            <a:prstDash val="solid"/>
            <a:headEnd type="oval" w="med" len="med"/>
            <a:tailEnd type="oval" w="med" len="me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588224" y="2354816"/>
            <a:ext cx="2060962" cy="1473003"/>
            <a:chOff x="6588224" y="2156207"/>
            <a:chExt cx="1440160" cy="1553748"/>
          </a:xfrm>
        </p:grpSpPr>
        <p:sp>
          <p:nvSpPr>
            <p:cNvPr id="8" name="云形标注 7"/>
            <p:cNvSpPr/>
            <p:nvPr/>
          </p:nvSpPr>
          <p:spPr>
            <a:xfrm>
              <a:off x="6588224" y="2156207"/>
              <a:ext cx="1440160" cy="1495692"/>
            </a:xfrm>
            <a:prstGeom prst="cloudCallout">
              <a:avLst>
                <a:gd name="adj1" fmla="val -107046"/>
                <a:gd name="adj2" fmla="val 27238"/>
              </a:avLst>
            </a:prstGeom>
            <a:noFill/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804248" y="2386516"/>
              <a:ext cx="100811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比的后项是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，放大比例尺。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8669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20" grpId="0" animBg="1"/>
      <p:bldP spid="21" grpId="0" animBg="1"/>
      <p:bldP spid="24" grpId="0"/>
      <p:bldP spid="23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8203"/>
          <p:cNvSpPr txBox="1">
            <a:spLocks noChangeArrowheads="1"/>
          </p:cNvSpPr>
          <p:nvPr/>
        </p:nvSpPr>
        <p:spPr bwMode="auto">
          <a:xfrm>
            <a:off x="541250" y="628554"/>
            <a:ext cx="81352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一幅地图的比例尺是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1∶30000000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，你能用线段比例尺表示出来吗？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AutoShape 27"/>
          <p:cNvSpPr>
            <a:spLocks noChangeArrowheads="1"/>
          </p:cNvSpPr>
          <p:nvPr/>
        </p:nvSpPr>
        <p:spPr bwMode="auto">
          <a:xfrm>
            <a:off x="1347827" y="2025064"/>
            <a:ext cx="1992970" cy="1309717"/>
          </a:xfrm>
          <a:prstGeom prst="wedgeRoundRectCallout">
            <a:avLst>
              <a:gd name="adj1" fmla="val -47298"/>
              <a:gd name="adj2" fmla="val 70414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线段比例尺在实际中一般用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300km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更简洁哦！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4196260" y="3424804"/>
            <a:ext cx="2020888" cy="384422"/>
            <a:chOff x="2222500" y="3544387"/>
            <a:chExt cx="2021413" cy="384942"/>
          </a:xfrm>
        </p:grpSpPr>
        <p:grpSp>
          <p:nvGrpSpPr>
            <p:cNvPr id="8" name="组合 17"/>
            <p:cNvGrpSpPr/>
            <p:nvPr/>
          </p:nvGrpSpPr>
          <p:grpSpPr bwMode="auto">
            <a:xfrm>
              <a:off x="2384425" y="3789332"/>
              <a:ext cx="613825" cy="139997"/>
              <a:chOff x="814388" y="3805867"/>
              <a:chExt cx="613825" cy="139997"/>
            </a:xfrm>
          </p:grpSpPr>
          <p:cxnSp>
            <p:nvCxnSpPr>
              <p:cNvPr id="11" name="直接连接符 11"/>
              <p:cNvCxnSpPr>
                <a:cxnSpLocks noChangeShapeType="1"/>
              </p:cNvCxnSpPr>
              <p:nvPr/>
            </p:nvCxnSpPr>
            <p:spPr bwMode="auto">
              <a:xfrm>
                <a:off x="814388" y="3944307"/>
                <a:ext cx="613825" cy="1556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2" name="直接连接符 12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762858" y="3875283"/>
                <a:ext cx="139996" cy="1164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3" name="直接连接符 12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349272" y="3875284"/>
                <a:ext cx="139996" cy="1164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" name="TextBox 18"/>
            <p:cNvSpPr txBox="1"/>
            <p:nvPr/>
          </p:nvSpPr>
          <p:spPr>
            <a:xfrm>
              <a:off x="2222500" y="3552335"/>
              <a:ext cx="724088" cy="3062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0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Box 19"/>
            <p:cNvSpPr txBox="1"/>
            <p:nvPr/>
          </p:nvSpPr>
          <p:spPr>
            <a:xfrm>
              <a:off x="2681407" y="3544387"/>
              <a:ext cx="1562506" cy="30626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0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300km</a:t>
              </a:r>
              <a:endPara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3617793" y="2806559"/>
            <a:ext cx="2826415" cy="4766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30000000cm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300km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3340797" y="740071"/>
            <a:ext cx="1747114" cy="432000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450575" y="1347614"/>
            <a:ext cx="2721825" cy="1034164"/>
            <a:chOff x="3212753" y="3518285"/>
            <a:chExt cx="2860741" cy="1112666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22" name="AutoShape 27"/>
            <p:cNvSpPr>
              <a:spLocks noChangeArrowheads="1"/>
            </p:cNvSpPr>
            <p:nvPr/>
          </p:nvSpPr>
          <p:spPr bwMode="auto">
            <a:xfrm>
              <a:off x="3212753" y="3518285"/>
              <a:ext cx="2860741" cy="1112666"/>
            </a:xfrm>
            <a:prstGeom prst="cloudCallout">
              <a:avLst>
                <a:gd name="adj1" fmla="val -71723"/>
                <a:gd name="adj2" fmla="val -63745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01386" y="3619574"/>
              <a:ext cx="2207792" cy="76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图上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相当于实际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30000000cm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251" y="3106695"/>
            <a:ext cx="934405" cy="1265255"/>
          </a:xfrm>
          <a:prstGeom prst="rect">
            <a:avLst/>
          </a:prstGeom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25" y="91158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2684" y="556831"/>
            <a:ext cx="8009756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一张地图上，用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厘米表示实际距离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米，你知道这张地图的比例尺是多少吗？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33135" y="1923750"/>
            <a:ext cx="2880320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3 cm∶600 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89119" y="2371699"/>
            <a:ext cx="374441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=3 cm∶60000 cm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9119" y="2875755"/>
            <a:ext cx="2399252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=1∶20000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3386" y="3789189"/>
            <a:ext cx="6264696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答：这张地图的比例尺是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220072" y="1912626"/>
            <a:ext cx="3144412" cy="1107478"/>
            <a:chOff x="5004048" y="2489916"/>
            <a:chExt cx="3000396" cy="1107478"/>
          </a:xfrm>
        </p:grpSpPr>
        <p:sp>
          <p:nvSpPr>
            <p:cNvPr id="19" name="圆角矩形 18"/>
            <p:cNvSpPr/>
            <p:nvPr/>
          </p:nvSpPr>
          <p:spPr>
            <a:xfrm>
              <a:off x="5018630" y="2489916"/>
              <a:ext cx="2708839" cy="1090583"/>
            </a:xfrm>
            <a:prstGeom prst="roundRect">
              <a:avLst>
                <a:gd name="adj" fmla="val 7209"/>
              </a:avLst>
            </a:prstGeom>
            <a:gradFill rotWithShape="1">
              <a:gsLst>
                <a:gs pos="0">
                  <a:sysClr val="windowText" lastClr="000000">
                    <a:tint val="50000"/>
                    <a:satMod val="300000"/>
                  </a:sysClr>
                </a:gs>
                <a:gs pos="35000">
                  <a:sysClr val="windowText" lastClr="000000">
                    <a:tint val="37000"/>
                    <a:satMod val="300000"/>
                  </a:sysClr>
                </a:gs>
                <a:gs pos="100000">
                  <a:sysClr val="windowText" lastClr="000000">
                    <a:tint val="15000"/>
                    <a:satMod val="350000"/>
                  </a:sysClr>
                </a:gs>
              </a:gsLst>
              <a:lin ang="16200000" scaled="1"/>
            </a:gradFill>
            <a:ln w="9525" cap="flat" cmpd="sng" algn="ctr">
              <a:solidFill>
                <a:sysClr val="window" lastClr="FFFFFF">
                  <a:lumMod val="75000"/>
                </a:sys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004048" y="2553345"/>
              <a:ext cx="3000396" cy="1044049"/>
              <a:chOff x="5386318" y="2329045"/>
              <a:chExt cx="3000396" cy="1044049"/>
            </a:xfrm>
          </p:grpSpPr>
          <p:sp>
            <p:nvSpPr>
              <p:cNvPr id="13" name="Text Box 5"/>
              <p:cNvSpPr txBox="1">
                <a:spLocks noChangeArrowheads="1"/>
              </p:cNvSpPr>
              <p:nvPr/>
            </p:nvSpPr>
            <p:spPr bwMode="auto">
              <a:xfrm>
                <a:off x="5386318" y="2517815"/>
                <a:ext cx="3000396" cy="5597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6644260" y="2329045"/>
                <a:ext cx="1510652" cy="5597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" name="Rectangle 9"/>
              <p:cNvSpPr>
                <a:spLocks noChangeArrowheads="1"/>
              </p:cNvSpPr>
              <p:nvPr/>
            </p:nvSpPr>
            <p:spPr bwMode="auto">
              <a:xfrm>
                <a:off x="6644260" y="2813325"/>
                <a:ext cx="1450897" cy="5597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实际距离</a:t>
                </a:r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6660507" y="2880387"/>
                <a:ext cx="1280018" cy="265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9657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62753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07704" y="1563638"/>
            <a:ext cx="237626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3249" y="1642212"/>
            <a:ext cx="504056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1630963" y="1642212"/>
            <a:ext cx="288032" cy="1361911"/>
          </a:xfrm>
          <a:prstGeom prst="leftBrace">
            <a:avLst>
              <a:gd name="adj1" fmla="val 52890"/>
              <a:gd name="adj2" fmla="val 500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936664" y="2461454"/>
            <a:ext cx="237626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线段比例尺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/>
          <a:srcRect t="16794"/>
          <a:stretch>
            <a:fillRect/>
          </a:stretch>
        </p:blipFill>
        <p:spPr>
          <a:xfrm>
            <a:off x="3923928" y="1706804"/>
            <a:ext cx="1683427" cy="369277"/>
          </a:xfrm>
          <a:prstGeom prst="rect">
            <a:avLst/>
          </a:prstGeom>
        </p:spPr>
      </p:pic>
      <p:grpSp>
        <p:nvGrpSpPr>
          <p:cNvPr id="17" name="Group 7"/>
          <p:cNvGrpSpPr/>
          <p:nvPr/>
        </p:nvGrpSpPr>
        <p:grpSpPr bwMode="auto">
          <a:xfrm>
            <a:off x="1526198" y="3104133"/>
            <a:ext cx="4275138" cy="1171576"/>
            <a:chOff x="2090" y="2989"/>
            <a:chExt cx="2693" cy="738"/>
          </a:xfrm>
        </p:grpSpPr>
        <p:sp>
          <p:nvSpPr>
            <p:cNvPr id="18" name="Rectangle 8"/>
            <p:cNvSpPr>
              <a:spLocks noChangeArrowheads="1"/>
            </p:cNvSpPr>
            <p:nvPr/>
          </p:nvSpPr>
          <p:spPr bwMode="auto">
            <a:xfrm>
              <a:off x="2090" y="2989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>
              <a:off x="2173" y="3396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Line 10"/>
            <p:cNvSpPr>
              <a:spLocks noChangeShapeType="1"/>
            </p:cNvSpPr>
            <p:nvPr/>
          </p:nvSpPr>
          <p:spPr bwMode="auto">
            <a:xfrm>
              <a:off x="2326" y="3344"/>
              <a:ext cx="131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12"/>
            <p:cNvSpPr>
              <a:spLocks noChangeArrowheads="1"/>
            </p:cNvSpPr>
            <p:nvPr/>
          </p:nvSpPr>
          <p:spPr bwMode="auto">
            <a:xfrm>
              <a:off x="3893" y="3163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6241350" y="2173109"/>
            <a:ext cx="2088466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计算时要注意统一单位。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75473"/>
            <a:ext cx="1433512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395536" y="1203598"/>
            <a:ext cx="828092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北京到上海的距离大约是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千米，可是一只蚂蚁从北京到上海只用了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秒，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这是为什么？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标注 18"/>
          <p:cNvSpPr/>
          <p:nvPr/>
        </p:nvSpPr>
        <p:spPr>
          <a:xfrm>
            <a:off x="1907704" y="2266969"/>
            <a:ext cx="2376264" cy="607923"/>
          </a:xfrm>
          <a:prstGeom prst="wedgeRectCallout">
            <a:avLst>
              <a:gd name="adj1" fmla="val -64088"/>
              <a:gd name="adj2" fmla="val 61395"/>
            </a:avLst>
          </a:prstGeom>
          <a:noFill/>
          <a:ln w="381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在地图上爬。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66233" y="2266969"/>
            <a:ext cx="1451941" cy="914609"/>
          </a:xfrm>
          <a:prstGeom prst="rect">
            <a:avLst/>
          </a:prstGeom>
        </p:spPr>
      </p:pic>
      <p:cxnSp>
        <p:nvCxnSpPr>
          <p:cNvPr id="23" name="直接连接符 22"/>
          <p:cNvCxnSpPr/>
          <p:nvPr/>
        </p:nvCxnSpPr>
        <p:spPr>
          <a:xfrm>
            <a:off x="6444208" y="3190550"/>
            <a:ext cx="693166" cy="129837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670720" y="3073812"/>
            <a:ext cx="4093132" cy="1386026"/>
            <a:chOff x="768833" y="2951579"/>
            <a:chExt cx="4093132" cy="1386026"/>
          </a:xfrm>
        </p:grpSpPr>
        <p:pic>
          <p:nvPicPr>
            <p:cNvPr id="27" name="图片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8833" y="2951579"/>
              <a:ext cx="976795" cy="138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8"/>
            <p:cNvSpPr/>
            <p:nvPr/>
          </p:nvSpPr>
          <p:spPr>
            <a:xfrm>
              <a:off x="2123728" y="3219822"/>
              <a:ext cx="2640124" cy="720080"/>
            </a:xfrm>
            <a:prstGeom prst="wedgeRoundRectCallout">
              <a:avLst>
                <a:gd name="adj1" fmla="val -62819"/>
                <a:gd name="adj2" fmla="val 27054"/>
                <a:gd name="adj3" fmla="val 16667"/>
              </a:avLst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221841" y="3255797"/>
              <a:ext cx="264012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地图上北京到上海的距离和实际的不同吗？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413040" y="2873757"/>
            <a:ext cx="12553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05202" y="4259872"/>
            <a:ext cx="13390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上海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5536" y="627534"/>
            <a:ext cx="1754297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脑筋急转弯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t="5177"/>
          <a:stretch>
            <a:fillRect/>
          </a:stretch>
        </p:blipFill>
        <p:spPr>
          <a:xfrm>
            <a:off x="5917613" y="898358"/>
            <a:ext cx="2542857" cy="3540058"/>
          </a:xfrm>
          <a:prstGeom prst="rect">
            <a:avLst/>
          </a:prstGeom>
        </p:spPr>
      </p:pic>
      <p:sp>
        <p:nvSpPr>
          <p:cNvPr id="2" name="AutoShape 37"/>
          <p:cNvSpPr>
            <a:spLocks noChangeArrowheads="1"/>
          </p:cNvSpPr>
          <p:nvPr/>
        </p:nvSpPr>
        <p:spPr bwMode="auto">
          <a:xfrm>
            <a:off x="611560" y="1923678"/>
            <a:ext cx="4916892" cy="1450849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55576" y="699542"/>
            <a:ext cx="4467446" cy="909580"/>
            <a:chOff x="2119006" y="260678"/>
            <a:chExt cx="4467446" cy="90958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9006" y="292530"/>
              <a:ext cx="4467446" cy="877728"/>
            </a:xfrm>
            <a:prstGeom prst="rect">
              <a:avLst/>
            </a:prstGeom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4063222" y="260678"/>
              <a:ext cx="1440160" cy="71558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6494560" y="4057394"/>
            <a:ext cx="1200590" cy="5305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3275856" y="3889891"/>
            <a:ext cx="2642640" cy="743861"/>
            <a:chOff x="3513536" y="3889891"/>
            <a:chExt cx="2642640" cy="743861"/>
          </a:xfrm>
        </p:grpSpPr>
        <p:grpSp>
          <p:nvGrpSpPr>
            <p:cNvPr id="8" name="组合 7"/>
            <p:cNvGrpSpPr/>
            <p:nvPr/>
          </p:nvGrpSpPr>
          <p:grpSpPr>
            <a:xfrm flipH="1">
              <a:off x="3513536" y="3889891"/>
              <a:ext cx="2642640" cy="743861"/>
              <a:chOff x="2121212" y="3219822"/>
              <a:chExt cx="2642640" cy="743861"/>
            </a:xfrm>
          </p:grpSpPr>
          <p:sp>
            <p:nvSpPr>
              <p:cNvPr id="17" name="圆角矩形标注 8"/>
              <p:cNvSpPr/>
              <p:nvPr/>
            </p:nvSpPr>
            <p:spPr>
              <a:xfrm>
                <a:off x="2123728" y="3219822"/>
                <a:ext cx="2640124" cy="720080"/>
              </a:xfrm>
              <a:prstGeom prst="wedgeRoundRectCallout">
                <a:avLst>
                  <a:gd name="adj1" fmla="val -76794"/>
                  <a:gd name="adj2" fmla="val 1434"/>
                  <a:gd name="adj3" fmla="val 16667"/>
                </a:avLst>
              </a:prstGeom>
              <a:noFill/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121212" y="3255797"/>
                <a:ext cx="2640124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表示图上    这么长的距离就是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200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公里。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1" name="直接连接符 10"/>
            <p:cNvCxnSpPr/>
            <p:nvPr/>
          </p:nvCxnSpPr>
          <p:spPr>
            <a:xfrm>
              <a:off x="4672629" y="4155926"/>
              <a:ext cx="406450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AutoShape 37"/>
          <p:cNvSpPr>
            <a:spLocks noChangeArrowheads="1"/>
          </p:cNvSpPr>
          <p:nvPr/>
        </p:nvSpPr>
        <p:spPr bwMode="auto">
          <a:xfrm>
            <a:off x="1403648" y="2067694"/>
            <a:ext cx="6248337" cy="2210669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ct val="150000"/>
              </a:lnSpc>
            </a:pP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6"/>
          <p:cNvSpPr txBox="1">
            <a:spLocks noChangeArrowheads="1"/>
          </p:cNvSpPr>
          <p:nvPr/>
        </p:nvSpPr>
        <p:spPr bwMode="auto">
          <a:xfrm>
            <a:off x="2042865" y="2318516"/>
            <a:ext cx="4870542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︰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Group 7"/>
          <p:cNvGrpSpPr/>
          <p:nvPr/>
        </p:nvGrpSpPr>
        <p:grpSpPr bwMode="auto">
          <a:xfrm>
            <a:off x="2689910" y="3016127"/>
            <a:ext cx="4275138" cy="1171576"/>
            <a:chOff x="2090" y="2989"/>
            <a:chExt cx="2693" cy="738"/>
          </a:xfrm>
        </p:grpSpPr>
        <p:sp>
          <p:nvSpPr>
            <p:cNvPr id="36" name="Rectangle 8"/>
            <p:cNvSpPr>
              <a:spLocks noChangeArrowheads="1"/>
            </p:cNvSpPr>
            <p:nvPr/>
          </p:nvSpPr>
          <p:spPr bwMode="auto">
            <a:xfrm>
              <a:off x="2090" y="2989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Rectangle 9"/>
            <p:cNvSpPr>
              <a:spLocks noChangeArrowheads="1"/>
            </p:cNvSpPr>
            <p:nvPr/>
          </p:nvSpPr>
          <p:spPr bwMode="auto">
            <a:xfrm>
              <a:off x="2173" y="3396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Line 10"/>
            <p:cNvSpPr>
              <a:spLocks noChangeShapeType="1"/>
            </p:cNvSpPr>
            <p:nvPr/>
          </p:nvSpPr>
          <p:spPr bwMode="auto">
            <a:xfrm>
              <a:off x="2326" y="3344"/>
              <a:ext cx="1315" cy="0"/>
            </a:xfrm>
            <a:prstGeom prst="line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Rectangle 12"/>
            <p:cNvSpPr>
              <a:spLocks noChangeArrowheads="1"/>
            </p:cNvSpPr>
            <p:nvPr/>
          </p:nvSpPr>
          <p:spPr bwMode="auto">
            <a:xfrm>
              <a:off x="3893" y="3163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Text Box 13"/>
          <p:cNvSpPr txBox="1">
            <a:spLocks noChangeArrowheads="1"/>
          </p:cNvSpPr>
          <p:nvPr/>
        </p:nvSpPr>
        <p:spPr bwMode="auto">
          <a:xfrm>
            <a:off x="1919391" y="3197355"/>
            <a:ext cx="542434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757918"/>
            <a:ext cx="4467446" cy="877728"/>
          </a:xfrm>
          <a:prstGeom prst="rect">
            <a:avLst/>
          </a:prstGeom>
        </p:spPr>
      </p:pic>
      <p:sp>
        <p:nvSpPr>
          <p:cNvPr id="33" name="Text Box 5"/>
          <p:cNvSpPr txBox="1">
            <a:spLocks noChangeArrowheads="1"/>
          </p:cNvSpPr>
          <p:nvPr/>
        </p:nvSpPr>
        <p:spPr bwMode="auto">
          <a:xfrm>
            <a:off x="4098228" y="627534"/>
            <a:ext cx="248999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4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4185" y="443572"/>
            <a:ext cx="4685887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生活中常见的比例尺有：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003341"/>
            <a:ext cx="4248472" cy="3526400"/>
          </a:xfrm>
          <a:prstGeom prst="rect">
            <a:avLst/>
          </a:prstGeom>
        </p:spPr>
      </p:pic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34185" y="3266976"/>
            <a:ext cx="1080120" cy="576064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1050"/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1475656" y="4122924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endParaRPr kumimoji="1" lang="zh-CN" altLang="en-US" sz="28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019" y="1433355"/>
            <a:ext cx="4407119" cy="2276789"/>
          </a:xfrm>
          <a:prstGeom prst="rect">
            <a:avLst/>
          </a:prstGeom>
        </p:spPr>
      </p:pic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4304074" y="1339593"/>
            <a:ext cx="1348045" cy="576064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1050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685796" y="4011910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32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线段比例尺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9" grpId="0" animBg="1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1043608" y="2057516"/>
            <a:ext cx="198804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8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endParaRPr kumimoji="1" lang="zh-CN" altLang="en-US" sz="28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椭圆形标注 3"/>
          <p:cNvSpPr/>
          <p:nvPr/>
        </p:nvSpPr>
        <p:spPr>
          <a:xfrm>
            <a:off x="1609727" y="1006144"/>
            <a:ext cx="1988045" cy="807664"/>
          </a:xfrm>
          <a:prstGeom prst="wedgeEllipseCallout">
            <a:avLst>
              <a:gd name="adj1" fmla="val -5017"/>
              <a:gd name="adj2" fmla="val 8451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KSO_Shape"/>
          <p:cNvSpPr/>
          <p:nvPr/>
        </p:nvSpPr>
        <p:spPr>
          <a:xfrm rot="4512533">
            <a:off x="2338648" y="2598978"/>
            <a:ext cx="707597" cy="57893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/>
              <p:cNvSpPr txBox="1"/>
              <p:nvPr/>
            </p:nvSpPr>
            <p:spPr>
              <a:xfrm>
                <a:off x="2987824" y="2988259"/>
                <a:ext cx="1008112" cy="670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文本框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2988259"/>
                <a:ext cx="1008112" cy="670568"/>
              </a:xfrm>
              <a:prstGeom prst="rect">
                <a:avLst/>
              </a:prstGeom>
              <a:blipFill rotWithShape="1">
                <a:blip r:embed="rId1"/>
                <a:stretch>
                  <a:fillRect l="-15" t="-87" r="51" b="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4616378" y="771550"/>
            <a:ext cx="2441538" cy="792088"/>
            <a:chOff x="5580112" y="611330"/>
            <a:chExt cx="2441538" cy="792088"/>
          </a:xfrm>
        </p:grpSpPr>
        <p:sp>
          <p:nvSpPr>
            <p:cNvPr id="18" name="KSO_Shape"/>
            <p:cNvSpPr/>
            <p:nvPr/>
          </p:nvSpPr>
          <p:spPr>
            <a:xfrm flipH="1">
              <a:off x="5580112" y="611330"/>
              <a:ext cx="1905000" cy="792088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  <a:alpha val="11000"/>
              </a:schemeClr>
            </a:solidFill>
            <a:ln>
              <a:solidFill>
                <a:srgbClr val="ED0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89402" y="730659"/>
              <a:ext cx="22322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1∶50000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KSO_Shape"/>
          <p:cNvSpPr/>
          <p:nvPr/>
        </p:nvSpPr>
        <p:spPr>
          <a:xfrm rot="5400000">
            <a:off x="4519153" y="1679397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219195" y="2022799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比的前项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KSO_Shape"/>
          <p:cNvSpPr/>
          <p:nvPr/>
        </p:nvSpPr>
        <p:spPr>
          <a:xfrm rot="5400000">
            <a:off x="5817995" y="1680008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5542538" y="2033994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比的后项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KSO_Shape"/>
          <p:cNvSpPr/>
          <p:nvPr/>
        </p:nvSpPr>
        <p:spPr>
          <a:xfrm rot="5400000">
            <a:off x="4479060" y="2650508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>
          <a:xfrm rot="5400000">
            <a:off x="5848497" y="2623866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4211960" y="2958903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8"/>
          <p:cNvSpPr txBox="1">
            <a:spLocks noChangeArrowheads="1"/>
          </p:cNvSpPr>
          <p:nvPr/>
        </p:nvSpPr>
        <p:spPr bwMode="auto">
          <a:xfrm>
            <a:off x="5679028" y="2984216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zh-CN" altLang="en-US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>
          <a:xfrm rot="5400000">
            <a:off x="4518685" y="3434702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 rot="5400000">
            <a:off x="5888122" y="3434702"/>
            <a:ext cx="520261" cy="28874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4486062" y="3854937"/>
            <a:ext cx="65114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8"/>
          <p:cNvSpPr txBox="1">
            <a:spLocks noChangeArrowheads="1"/>
          </p:cNvSpPr>
          <p:nvPr/>
        </p:nvSpPr>
        <p:spPr bwMode="auto">
          <a:xfrm>
            <a:off x="5616446" y="3811281"/>
            <a:ext cx="127310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kumimoji="1"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50000cm</a:t>
            </a:r>
            <a:endParaRPr kumimoji="1" lang="zh-CN" altLang="en-US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6794"/>
          <a:stretch>
            <a:fillRect/>
          </a:stretch>
        </p:blipFill>
        <p:spPr>
          <a:xfrm>
            <a:off x="1762035" y="1229923"/>
            <a:ext cx="1683427" cy="3692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12" grpId="0" animBg="1"/>
      <p:bldP spid="13" grpId="0"/>
      <p:bldP spid="21" grpId="0" animBg="1"/>
      <p:bldP spid="22" grpId="0"/>
      <p:bldP spid="23" grpId="0" animBg="1"/>
      <p:bldP spid="24" grpId="0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310547" y="2270636"/>
            <a:ext cx="173156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>
              <a:defRPr kumimoji="1" sz="32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线段比例尺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KSO_Shape"/>
          <p:cNvSpPr/>
          <p:nvPr/>
        </p:nvSpPr>
        <p:spPr>
          <a:xfrm rot="9944462">
            <a:off x="1316399" y="2248231"/>
            <a:ext cx="707597" cy="57893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11560" y="2811581"/>
            <a:ext cx="263509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E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kumimoji="1" sz="3200" b="1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地图上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的距离相当于地面上</a:t>
            </a:r>
            <a:r>
              <a:rPr lang="en-US" altLang="zh-CN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50km</a:t>
            </a:r>
            <a:r>
              <a:rPr lang="zh-CN" altLang="en-US" sz="24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的实际距离。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99992" y="177966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=1 cm∶50 km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=1 cm∶5000000 cm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=1∶5000000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168354" y="3698571"/>
            <a:ext cx="2592288" cy="781872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要相同。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KSO_Shape"/>
          <p:cNvSpPr/>
          <p:nvPr/>
        </p:nvSpPr>
        <p:spPr>
          <a:xfrm rot="5187074">
            <a:off x="6643694" y="3076965"/>
            <a:ext cx="707597" cy="578934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87997" y="699542"/>
            <a:ext cx="3087095" cy="1069675"/>
            <a:chOff x="5043474" y="724849"/>
            <a:chExt cx="3087095" cy="1069675"/>
          </a:xfrm>
        </p:grpSpPr>
        <p:grpSp>
          <p:nvGrpSpPr>
            <p:cNvPr id="11" name="Group 23"/>
            <p:cNvGrpSpPr/>
            <p:nvPr/>
          </p:nvGrpSpPr>
          <p:grpSpPr bwMode="auto">
            <a:xfrm>
              <a:off x="6096001" y="868865"/>
              <a:ext cx="2034568" cy="811214"/>
              <a:chOff x="3794" y="1076"/>
              <a:chExt cx="1473" cy="511"/>
            </a:xfrm>
          </p:grpSpPr>
          <p:sp>
            <p:nvSpPr>
              <p:cNvPr id="12" name="AutoShape 27"/>
              <p:cNvSpPr>
                <a:spLocks noChangeArrowheads="1"/>
              </p:cNvSpPr>
              <p:nvPr/>
            </p:nvSpPr>
            <p:spPr bwMode="auto">
              <a:xfrm>
                <a:off x="3794" y="1088"/>
                <a:ext cx="1473" cy="499"/>
              </a:xfrm>
              <a:prstGeom prst="wedgeRoundRectCallout">
                <a:avLst>
                  <a:gd name="adj1" fmla="val -60458"/>
                  <a:gd name="adj2" fmla="val -4509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zh-CN" altLang="zh-CN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>
                  <a:buFontTx/>
                  <a:buNone/>
                </a:pPr>
                <a:endParaRPr lang="zh-CN" altLang="zh-CN" sz="2000" b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Rectangle 51"/>
              <p:cNvSpPr>
                <a:spLocks noChangeArrowheads="1"/>
              </p:cNvSpPr>
              <p:nvPr/>
            </p:nvSpPr>
            <p:spPr bwMode="auto">
              <a:xfrm>
                <a:off x="3838" y="1076"/>
                <a:ext cx="1429" cy="49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  <a:buFontTx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把线段比例尺改成数值比例尺。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043474" y="724849"/>
              <a:ext cx="798417" cy="1069675"/>
            </a:xfrm>
            <a:prstGeom prst="rect">
              <a:avLst/>
            </a:prstGeom>
          </p:spPr>
        </p:pic>
      </p:grpSp>
      <p:sp>
        <p:nvSpPr>
          <p:cNvPr id="26" name="椭圆形标注 3"/>
          <p:cNvSpPr/>
          <p:nvPr/>
        </p:nvSpPr>
        <p:spPr>
          <a:xfrm>
            <a:off x="1331640" y="699542"/>
            <a:ext cx="2127382" cy="1080120"/>
          </a:xfrm>
          <a:prstGeom prst="wedgeEllipseCallout">
            <a:avLst>
              <a:gd name="adj1" fmla="val -5017"/>
              <a:gd name="adj2" fmla="val 84513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817" y="983448"/>
            <a:ext cx="1433512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10" grpId="0"/>
      <p:bldP spid="16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KSO_Shape"/>
          <p:cNvSpPr/>
          <p:nvPr/>
        </p:nvSpPr>
        <p:spPr>
          <a:xfrm rot="5400000">
            <a:off x="2328937" y="1642488"/>
            <a:ext cx="1033749" cy="428041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>
          <a:xfrm rot="9159611">
            <a:off x="1458207" y="1518843"/>
            <a:ext cx="535729" cy="828352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6"/>
          </a:solidFill>
          <a:ln>
            <a:solidFill>
              <a:srgbClr val="33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8493" y="1076855"/>
            <a:ext cx="1075355" cy="26246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91680" y="1102426"/>
            <a:ext cx="164236" cy="26246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675218" y="885203"/>
            <a:ext cx="821726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表示图上距离是实际距离的几分之几？实际距离是图上距离的多少倍？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16808" y="2404937"/>
            <a:ext cx="1871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71800" y="2392662"/>
            <a:ext cx="1871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Group 24"/>
          <p:cNvGrpSpPr/>
          <p:nvPr/>
        </p:nvGrpSpPr>
        <p:grpSpPr bwMode="auto">
          <a:xfrm>
            <a:off x="1143350" y="2848815"/>
            <a:ext cx="5676901" cy="1656548"/>
            <a:chOff x="36" y="2613"/>
            <a:chExt cx="3576" cy="2924"/>
          </a:xfrm>
        </p:grpSpPr>
        <p:sp>
          <p:nvSpPr>
            <p:cNvPr id="5" name="AutoShape 27"/>
            <p:cNvSpPr>
              <a:spLocks noChangeArrowheads="1"/>
            </p:cNvSpPr>
            <p:nvPr/>
          </p:nvSpPr>
          <p:spPr bwMode="auto">
            <a:xfrm>
              <a:off x="36" y="2613"/>
              <a:ext cx="3576" cy="2919"/>
            </a:xfrm>
            <a:prstGeom prst="wedgeRoundRectCallout">
              <a:avLst>
                <a:gd name="adj1" fmla="val 58856"/>
                <a:gd name="adj2" fmla="val -6421"/>
                <a:gd name="adj3" fmla="val 16667"/>
              </a:avLst>
            </a:prstGeom>
            <a:solidFill>
              <a:srgbClr val="FFFFFF"/>
            </a:solidFill>
            <a:ln w="3810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 algn="just">
                <a:lnSpc>
                  <a:spcPct val="200000"/>
                </a:lnSpc>
                <a:buFontTx/>
                <a:buNone/>
              </a:pP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  <a:buFontTx/>
                <a:buNone/>
              </a:pP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Rectangle 17"/>
                <p:cNvSpPr>
                  <a:spLocks noChangeArrowheads="1"/>
                </p:cNvSpPr>
                <p:nvPr/>
              </p:nvSpPr>
              <p:spPr bwMode="auto">
                <a:xfrm>
                  <a:off x="141" y="2842"/>
                  <a:ext cx="3416" cy="2695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比例尺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1:5000000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表示图上距离是实际距离的</a:t>
                  </a:r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5000000</m:t>
                          </m:r>
                        </m:den>
                      </m:f>
                    </m:oMath>
                  </a14:m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，实际距离是图上距离的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5000000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倍</a:t>
                  </a:r>
                  <a:r>
                    <a:rPr lang="zh-CN" altLang="en-US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6" name="Rectangle 1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41" y="2842"/>
                  <a:ext cx="3416" cy="2695"/>
                </a:xfrm>
                <a:prstGeom prst="rect">
                  <a:avLst/>
                </a:prstGeom>
                <a:blipFill rotWithShape="1">
                  <a:blip r:embed="rId1"/>
                </a:blipFill>
                <a:ln w="12700">
                  <a:noFill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164288" y="3237095"/>
            <a:ext cx="882898" cy="126525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4186" y="443572"/>
            <a:ext cx="14502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2" grpId="0" animBg="1"/>
      <p:bldP spid="14" grpId="0" animBg="1"/>
      <p:bldP spid="13" grpId="0" animBg="1"/>
      <p:bldP spid="15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>
            <p:custDataLst>
              <p:tags r:id="rId1"/>
            </p:custDataLst>
          </p:nvPr>
        </p:nvSpPr>
        <p:spPr bwMode="auto">
          <a:xfrm>
            <a:off x="1461548" y="494100"/>
            <a:ext cx="415528" cy="480131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1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华康海报体W12"/>
            </a:endParaRPr>
          </a:p>
        </p:txBody>
      </p:sp>
      <p:pic>
        <p:nvPicPr>
          <p:cNvPr id="27" name="Picture 47" descr="u4jx06_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139702"/>
            <a:ext cx="345549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2555776" y="4208060"/>
            <a:ext cx="621663" cy="284560"/>
          </a:xfrm>
          <a:prstGeom prst="ellipse">
            <a:avLst/>
          </a:prstGeom>
          <a:noFill/>
          <a:ln w="38100" algn="ctr">
            <a:solidFill>
              <a:srgbClr val="FF3300"/>
            </a:solidFill>
            <a:rou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1050"/>
          </a:p>
        </p:txBody>
      </p:sp>
      <p:sp>
        <p:nvSpPr>
          <p:cNvPr id="36" name="Rectangle 51"/>
          <p:cNvSpPr>
            <a:spLocks noChangeArrowheads="1"/>
          </p:cNvSpPr>
          <p:nvPr/>
        </p:nvSpPr>
        <p:spPr bwMode="auto">
          <a:xfrm>
            <a:off x="714045" y="573758"/>
            <a:ext cx="7602371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在绘制比较精细的零件图时，经常需要把零件的尺寸按一定的比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放大。如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一幅零件图纸的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比例尺是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∶1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，你知道它表示什么吗？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9" name="Rectangle 51"/>
              <p:cNvSpPr>
                <a:spLocks noChangeArrowheads="1"/>
              </p:cNvSpPr>
              <p:nvPr/>
            </p:nvSpPr>
            <p:spPr bwMode="auto">
              <a:xfrm>
                <a:off x="4067944" y="2217767"/>
                <a:ext cx="4464496" cy="2349874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</a:pPr>
                <a:r>
                  <a:rPr lang="zh-CN" altLang="en-US" sz="28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比例尺</a:t>
                </a:r>
                <a:r>
                  <a: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2∶1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表示图上距离是实际距离的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倍</a:t>
                </a:r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。实际距离是图上距离的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dirty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zh-CN" altLang="en-US" sz="2800" b="1" i="1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Rectangle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67944" y="2217767"/>
                <a:ext cx="4464496" cy="2349874"/>
              </a:xfrm>
              <a:prstGeom prst="rect">
                <a:avLst/>
              </a:prstGeom>
              <a:blipFill rotWithShape="1">
                <a:blip r:embed="rId3"/>
                <a:stretch>
                  <a:fillRect l="-3" t="-15" r="13" b="-7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9" grpId="0" animBg="1"/>
    </p:bldLst>
  </p:timing>
</p:sld>
</file>

<file path=ppt/tags/tag1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2.xml><?xml version="1.0" encoding="utf-8"?>
<p:tagLst xmlns:p="http://schemas.openxmlformats.org/presentationml/2006/main">
  <p:tag name="MH" val="20180718214403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MH" val="20180718214403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MH" val="20180718214403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80718214403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80718214403"/>
  <p:tag name="MH_LIBRARY" val="GRAPHIC"/>
  <p:tag name="MH_TYPE" val="Text"/>
  <p:tag name="MH_ORDER" val="1"/>
</p:tagLst>
</file>

<file path=ppt/tags/tag7.xml><?xml version="1.0" encoding="utf-8"?>
<p:tagLst xmlns:p="http://schemas.openxmlformats.org/presentationml/2006/main">
  <p:tag name="MH" val="20180718214403"/>
  <p:tag name="MH_LIBRARY" val="GRAPHIC"/>
  <p:tag name="MH_TYPE" val="SubTitle"/>
  <p:tag name="MH_ORDER" val="1"/>
</p:tagLst>
</file>

<file path=ppt/tags/tag8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1461</Words>
  <Application>WPS 演示</Application>
  <PresentationFormat>全屏显示(16:9)</PresentationFormat>
  <Paragraphs>206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Wingdings</vt:lpstr>
      <vt:lpstr>黑体</vt:lpstr>
      <vt:lpstr>等线</vt:lpstr>
      <vt:lpstr>楷体</vt:lpstr>
      <vt:lpstr>微软雅黑</vt:lpstr>
      <vt:lpstr>Cambria Math</vt:lpstr>
      <vt:lpstr>华康海报体W12</vt:lpstr>
      <vt:lpstr>Cambria Math</vt:lpstr>
      <vt:lpstr>Calibri</vt:lpstr>
      <vt:lpstr>Arial Unicode MS</vt:lpstr>
      <vt:lpstr>Segoe Print</vt:lpstr>
      <vt:lpstr>1_Office 主题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70</cp:revision>
  <dcterms:created xsi:type="dcterms:W3CDTF">2018-09-11T05:46:00Z</dcterms:created>
  <dcterms:modified xsi:type="dcterms:W3CDTF">2023-10-10T01:45:43Z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00C5711EA3C24319BEE232A7AE24A63E_12</vt:lpwstr>
  </property>
  <property fmtid="{D5CDD505-2E9C-101B-9397-08002B2CF9AE}" pid="3" name="KSOProductBuildVer">
    <vt:lpwstr>2052-12.1.0.15398</vt:lpwstr>
  </property>
</Properties>
</file>