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3" r:id="rId3"/>
    <p:sldId id="278" r:id="rId4"/>
    <p:sldId id="279" r:id="rId5"/>
    <p:sldId id="297" r:id="rId7"/>
    <p:sldId id="298" r:id="rId8"/>
    <p:sldId id="280" r:id="rId9"/>
    <p:sldId id="281" r:id="rId10"/>
    <p:sldId id="282" r:id="rId11"/>
    <p:sldId id="283" r:id="rId12"/>
    <p:sldId id="299" r:id="rId13"/>
    <p:sldId id="301" r:id="rId14"/>
    <p:sldId id="304" r:id="rId15"/>
    <p:sldId id="305" r:id="rId16"/>
    <p:sldId id="284" r:id="rId17"/>
    <p:sldId id="285" r:id="rId18"/>
    <p:sldId id="302" r:id="rId19"/>
    <p:sldId id="286" r:id="rId20"/>
    <p:sldId id="289" r:id="rId21"/>
    <p:sldId id="294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07" d="100"/>
          <a:sy n="107" d="100"/>
        </p:scale>
        <p:origin x="102" y="32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86A8A-5428-4D66-AE63-AF672EC1CCA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4BEA1-726A-4741-A703-D35F4D2ABD5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5148064" y="83408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27.png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openxmlformats.org/officeDocument/2006/relationships/image" Target="../media/image28.jpeg"/><Relationship Id="rId1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30.png"/><Relationship Id="rId1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emf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0235" y="1939211"/>
            <a:ext cx="554703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鸽巢问题的应用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4769575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数学广角</a:t>
            </a:r>
            <a:r>
              <a:rPr lang="en-US" altLang="zh-CN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</a:t>
            </a:r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鸽巢问题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20744"/>
            <a:ext cx="654821" cy="682782"/>
            <a:chOff x="1306635" y="1405635"/>
            <a:chExt cx="654821" cy="6827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405635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539552" y="1154470"/>
            <a:ext cx="786577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一副除去两王的扑克牌中，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背面必定取出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一对，至少要取几张牌？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25959" y="2035905"/>
            <a:ext cx="2905316" cy="1656184"/>
            <a:chOff x="2386583" y="2499742"/>
            <a:chExt cx="2905316" cy="1656184"/>
          </a:xfrm>
        </p:grpSpPr>
        <p:sp>
          <p:nvSpPr>
            <p:cNvPr id="4" name="立方体 3"/>
            <p:cNvSpPr/>
            <p:nvPr/>
          </p:nvSpPr>
          <p:spPr>
            <a:xfrm>
              <a:off x="2386583" y="2499742"/>
              <a:ext cx="2905316" cy="1656184"/>
            </a:xfrm>
            <a:prstGeom prst="cube">
              <a:avLst>
                <a:gd name="adj" fmla="val 78758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Rectangle 54"/>
            <p:cNvSpPr>
              <a:spLocks noChangeArrowheads="1"/>
            </p:cNvSpPr>
            <p:nvPr/>
          </p:nvSpPr>
          <p:spPr bwMode="auto">
            <a:xfrm rot="19789757">
              <a:off x="3689325" y="2571750"/>
              <a:ext cx="1152128" cy="448969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扑克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Rectangle 54"/>
          <p:cNvSpPr>
            <a:spLocks noChangeArrowheads="1"/>
          </p:cNvSpPr>
          <p:nvPr/>
        </p:nvSpPr>
        <p:spPr bwMode="auto">
          <a:xfrm>
            <a:off x="539552" y="636757"/>
            <a:ext cx="7865776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这道题你会解答了吗？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469029" y="1157932"/>
            <a:ext cx="792088" cy="4489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304088" y="2036792"/>
            <a:ext cx="6703258" cy="2623190"/>
            <a:chOff x="2200571" y="1933655"/>
            <a:chExt cx="6703258" cy="262319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00571" y="1933655"/>
              <a:ext cx="4742857" cy="127619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1448" y="1962226"/>
              <a:ext cx="1952381" cy="124761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5024" y="3298199"/>
              <a:ext cx="2828571" cy="123809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18114" y="3290178"/>
              <a:ext cx="2866667" cy="1266667"/>
            </a:xfrm>
            <a:prstGeom prst="rect">
              <a:avLst/>
            </a:prstGeom>
          </p:spPr>
        </p:pic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28659" y="2704040"/>
            <a:ext cx="5052093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种牌，要取出一对，至少要取（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13+1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=14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688743" y="1060935"/>
            <a:ext cx="7865776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一副扑克牌中，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背面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必定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一对，至少要取几张牌？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4"/>
          <p:cNvSpPr>
            <a:spLocks noChangeArrowheads="1"/>
          </p:cNvSpPr>
          <p:nvPr/>
        </p:nvSpPr>
        <p:spPr bwMode="auto">
          <a:xfrm>
            <a:off x="539552" y="574768"/>
            <a:ext cx="7865776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4958903" y="1060935"/>
            <a:ext cx="792088" cy="44896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1118524" y="1795087"/>
            <a:ext cx="6707831" cy="2576863"/>
            <a:chOff x="1399075" y="1917090"/>
            <a:chExt cx="6707831" cy="2576863"/>
          </a:xfrm>
        </p:grpSpPr>
        <p:grpSp>
          <p:nvGrpSpPr>
            <p:cNvPr id="13" name="组合 12"/>
            <p:cNvGrpSpPr/>
            <p:nvPr/>
          </p:nvGrpSpPr>
          <p:grpSpPr>
            <a:xfrm>
              <a:off x="1399075" y="1917090"/>
              <a:ext cx="6707831" cy="2576863"/>
              <a:chOff x="2195998" y="1933655"/>
              <a:chExt cx="6707831" cy="2576863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00571" y="1933655"/>
                <a:ext cx="4742857" cy="1276190"/>
              </a:xfrm>
              <a:prstGeom prst="rect">
                <a:avLst/>
              </a:prstGeom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951448" y="1962226"/>
                <a:ext cx="1952381" cy="1247619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95998" y="3251872"/>
                <a:ext cx="2828571" cy="1238095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999088" y="3243851"/>
                <a:ext cx="2866667" cy="1266667"/>
              </a:xfrm>
              <a:prstGeom prst="rect">
                <a:avLst/>
              </a:prstGeom>
            </p:spPr>
          </p:pic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251351" y="3286127"/>
              <a:ext cx="772311" cy="1149979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228659" y="2455747"/>
            <a:ext cx="5052093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种牌，要取出一对，至少要取（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14+1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张牌。</a:t>
            </a:r>
            <a:endParaRPr lang="zh-CN" altLang="en-US" sz="24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4398" y="1947751"/>
            <a:ext cx="1918668" cy="2153860"/>
          </a:xfrm>
          <a:prstGeom prst="rect">
            <a:avLst/>
          </a:prstGeom>
        </p:spPr>
      </p:pic>
      <p:sp>
        <p:nvSpPr>
          <p:cNvPr id="22" name="Rectangle 13"/>
          <p:cNvSpPr>
            <a:spLocks noChangeArrowheads="1"/>
          </p:cNvSpPr>
          <p:nvPr/>
        </p:nvSpPr>
        <p:spPr bwMode="auto">
          <a:xfrm>
            <a:off x="432098" y="653352"/>
            <a:ext cx="85872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向东小学六年级共有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367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名学生，其中六（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2915260" y="4155690"/>
            <a:ext cx="46805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他说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得对吗？为什么？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1921334" y="2056180"/>
            <a:ext cx="4406284" cy="1123712"/>
          </a:xfrm>
          <a:prstGeom prst="wedgeRoundRectCallout">
            <a:avLst>
              <a:gd name="adj1" fmla="val 70981"/>
              <a:gd name="adj2" fmla="val -255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年级至少有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个人在同一天过生日。六（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）班中至少有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人在同一个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过生日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2932" y="3382095"/>
            <a:ext cx="2877371" cy="1461996"/>
            <a:chOff x="548206" y="2822426"/>
            <a:chExt cx="2877371" cy="1461996"/>
          </a:xfrm>
        </p:grpSpPr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5127" y1="4915" x2="63198" y2="19658"/>
                          <a14:foregroundMark x1="67259" y1="4487" x2="61675" y2="11752"/>
                          <a14:foregroundMark x1="54315" y1="39744" x2="38832" y2="57265"/>
                          <a14:foregroundMark x1="25381" y1="38034" x2="37310" y2="57265"/>
                          <a14:foregroundMark x1="33756" y1="39744" x2="25888" y2="44658"/>
                          <a14:foregroundMark x1="54315" y1="44658" x2="29949" y2="45085"/>
                          <a14:foregroundMark x1="48731" y1="40171" x2="57614" y2="45940"/>
                          <a14:foregroundMark x1="50761" y1="38034" x2="44924" y2="41026"/>
                          <a14:foregroundMark x1="35787" y1="41026" x2="29442" y2="37607"/>
                          <a14:foregroundMark x1="49239" y1="54274" x2="43909" y2="54701"/>
                          <a14:foregroundMark x1="29949" y1="52564" x2="26396" y2="55556"/>
                          <a14:foregroundMark x1="35787" y1="63889" x2="36294" y2="74359"/>
                          <a14:foregroundMark x1="52284" y1="66880" x2="52284" y2="70299"/>
                          <a14:foregroundMark x1="65736" y1="94444" x2="58629" y2="91239"/>
                          <a14:foregroundMark x1="17005" y1="91667" x2="8122" y2="93590"/>
                          <a14:foregroundMark x1="66751" y1="92521" x2="61675" y2="89957"/>
                          <a14:foregroundMark x1="54822" y1="47222" x2="51269" y2="497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48206" y="3233479"/>
              <a:ext cx="884768" cy="10509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0" name="组合 4"/>
            <p:cNvGrpSpPr/>
            <p:nvPr/>
          </p:nvGrpSpPr>
          <p:grpSpPr bwMode="auto">
            <a:xfrm>
              <a:off x="1801749" y="2822426"/>
              <a:ext cx="1623828" cy="1008113"/>
              <a:chOff x="2125994" y="609226"/>
              <a:chExt cx="1217119" cy="627438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31" name="云形标注 82"/>
              <p:cNvSpPr>
                <a:spLocks noChangeArrowheads="1"/>
              </p:cNvSpPr>
              <p:nvPr/>
            </p:nvSpPr>
            <p:spPr bwMode="auto">
              <a:xfrm>
                <a:off x="2125994" y="609226"/>
                <a:ext cx="1217119" cy="627438"/>
              </a:xfrm>
              <a:prstGeom prst="cloudCallout">
                <a:avLst>
                  <a:gd name="adj1" fmla="val -79983"/>
                  <a:gd name="adj2" fmla="val 41128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32" name="矩形 4"/>
              <p:cNvSpPr>
                <a:spLocks noChangeArrowheads="1"/>
              </p:cNvSpPr>
              <p:nvPr/>
            </p:nvSpPr>
            <p:spPr bwMode="auto">
              <a:xfrm>
                <a:off x="2314284" y="710634"/>
                <a:ext cx="905713" cy="47390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用鸽巢问题解决。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685300" y="3454318"/>
            <a:ext cx="3357934" cy="647293"/>
            <a:chOff x="4333367" y="2760746"/>
            <a:chExt cx="3528392" cy="647293"/>
          </a:xfrm>
        </p:grpSpPr>
        <p:sp>
          <p:nvSpPr>
            <p:cNvPr id="37" name="AutoShape 2"/>
            <p:cNvSpPr>
              <a:spLocks noChangeArrowheads="1"/>
            </p:cNvSpPr>
            <p:nvPr/>
          </p:nvSpPr>
          <p:spPr bwMode="gray">
            <a:xfrm>
              <a:off x="4366962" y="2760746"/>
              <a:ext cx="3232668" cy="64729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A501">
                    <a:alpha val="32000"/>
                  </a:srgbClr>
                </a:gs>
                <a:gs pos="100000">
                  <a:srgbClr val="FEA501">
                    <a:gamma/>
                    <a:shade val="72941"/>
                    <a:invGamma/>
                  </a:srgb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4333367" y="2836514"/>
              <a:ext cx="352839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一年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个月看作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个抽屉。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43618" y="1261952"/>
            <a:ext cx="3598874" cy="647293"/>
            <a:chOff x="542345" y="1249483"/>
            <a:chExt cx="3357934" cy="647293"/>
          </a:xfrm>
        </p:grpSpPr>
        <p:sp>
          <p:nvSpPr>
            <p:cNvPr id="38" name="AutoShape 2"/>
            <p:cNvSpPr>
              <a:spLocks noChangeArrowheads="1"/>
            </p:cNvSpPr>
            <p:nvPr/>
          </p:nvSpPr>
          <p:spPr bwMode="gray">
            <a:xfrm>
              <a:off x="578463" y="1249483"/>
              <a:ext cx="3162098" cy="647293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FEA501">
                    <a:alpha val="32000"/>
                  </a:srgbClr>
                </a:gs>
                <a:gs pos="100000">
                  <a:srgbClr val="FEA501">
                    <a:gamma/>
                    <a:shade val="72941"/>
                    <a:invGamma/>
                  </a:srgbClr>
                </a:gs>
              </a:gsLst>
              <a:lin ang="2700000" scaled="1"/>
            </a:gradFill>
            <a:ln w="28575">
              <a:solidFill>
                <a:srgbClr val="EAEAEA"/>
              </a:solidFill>
              <a:rou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42345" y="1344676"/>
              <a:ext cx="33579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把一年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366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天看作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366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个抽屉。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75558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8184" y="1161455"/>
            <a:ext cx="1918668" cy="2153860"/>
          </a:xfrm>
          <a:prstGeom prst="rect">
            <a:avLst/>
          </a:prstGeom>
        </p:spPr>
      </p:pic>
      <p:sp>
        <p:nvSpPr>
          <p:cNvPr id="24" name="AutoShape 27"/>
          <p:cNvSpPr>
            <a:spLocks noChangeArrowheads="1"/>
          </p:cNvSpPr>
          <p:nvPr/>
        </p:nvSpPr>
        <p:spPr bwMode="auto">
          <a:xfrm>
            <a:off x="1535120" y="1269884"/>
            <a:ext cx="4406284" cy="1123712"/>
          </a:xfrm>
          <a:prstGeom prst="wedgeRoundRectCallout">
            <a:avLst>
              <a:gd name="adj1" fmla="val 70981"/>
              <a:gd name="adj2" fmla="val -255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年级至少有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个人在同一天过生日。六（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）班中至少有</a:t>
            </a:r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人在同一个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过生日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395536" y="705660"/>
            <a:ext cx="8640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向东小学六年级共有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名学生，其中六（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名学生。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7169" y="2348291"/>
            <a:ext cx="3981875" cy="2239683"/>
            <a:chOff x="705611" y="1785926"/>
            <a:chExt cx="4322812" cy="3500462"/>
          </a:xfrm>
        </p:grpSpPr>
        <p:pic>
          <p:nvPicPr>
            <p:cNvPr id="14" name="图片 7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48567" y="1785926"/>
              <a:ext cx="3742026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705611" y="2421987"/>
              <a:ext cx="4322812" cy="281404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 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367÷366=1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人）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……1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 1+1=2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   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六年级里至少有两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人的生日是同一天。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45720" y="2368998"/>
            <a:ext cx="4318768" cy="2211032"/>
            <a:chOff x="4714876" y="1714488"/>
            <a:chExt cx="4389096" cy="3500462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14876" y="1714488"/>
              <a:ext cx="3419056" cy="35004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" name="Text Box 5"/>
            <p:cNvSpPr txBox="1">
              <a:spLocks noChangeArrowheads="1"/>
            </p:cNvSpPr>
            <p:nvPr/>
          </p:nvSpPr>
          <p:spPr bwMode="auto">
            <a:xfrm>
              <a:off x="4786312" y="2285992"/>
              <a:ext cx="4317660" cy="277741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49÷12=4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人）</a:t>
              </a:r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……1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    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4+1=5 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  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六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(2)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班里至少有</a:t>
              </a: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的生日是同一个月。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3" y="7779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725868" y="674728"/>
            <a:ext cx="8166611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把红、黄、蓝、白四种颜色的球各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个放到一个袋子里。至少取多少个球，可以保证取到两个颜色相同的球？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3995762" y="1923678"/>
            <a:ext cx="3384550" cy="2173287"/>
          </a:xfrm>
          <a:prstGeom prst="can">
            <a:avLst>
              <a:gd name="adj" fmla="val 25000"/>
            </a:avLst>
          </a:prstGeom>
          <a:solidFill>
            <a:srgbClr val="CCFF99">
              <a:alpha val="50195"/>
            </a:srgbClr>
          </a:solidFill>
          <a:ln w="38100">
            <a:solidFill>
              <a:srgbClr val="0066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4849837" y="312859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5065737" y="334449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4427562" y="3003178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5651525" y="3290515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5003825" y="2498353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5075262" y="271584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5362600" y="271584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8" name="Oval 22"/>
          <p:cNvSpPr>
            <a:spLocks noChangeArrowheads="1"/>
          </p:cNvSpPr>
          <p:nvPr/>
        </p:nvSpPr>
        <p:spPr bwMode="auto">
          <a:xfrm>
            <a:off x="5578500" y="2787278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6134125" y="3220665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0" name="Oval 24"/>
          <p:cNvSpPr>
            <a:spLocks noChangeArrowheads="1"/>
          </p:cNvSpPr>
          <p:nvPr/>
        </p:nvSpPr>
        <p:spPr bwMode="auto">
          <a:xfrm>
            <a:off x="5867425" y="2498353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4643462" y="3290515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4499000" y="257137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5291162" y="321907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6011887" y="278727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5435625" y="2426915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4859362" y="3506415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5075262" y="3650878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4211662" y="3508003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4714900" y="2858715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6154762" y="3147640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5775350" y="293174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6227787" y="3434978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6443687" y="3290515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5" name="Oval 38"/>
          <p:cNvSpPr>
            <a:spLocks noChangeArrowheads="1"/>
          </p:cNvSpPr>
          <p:nvPr/>
        </p:nvSpPr>
        <p:spPr bwMode="auto">
          <a:xfrm>
            <a:off x="6370662" y="2571378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6" name="Oval 39"/>
          <p:cNvSpPr>
            <a:spLocks noChangeArrowheads="1"/>
          </p:cNvSpPr>
          <p:nvPr/>
        </p:nvSpPr>
        <p:spPr bwMode="auto">
          <a:xfrm>
            <a:off x="6370662" y="2931740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7" name="Oval 40"/>
          <p:cNvSpPr>
            <a:spLocks noChangeArrowheads="1"/>
          </p:cNvSpPr>
          <p:nvPr/>
        </p:nvSpPr>
        <p:spPr bwMode="auto">
          <a:xfrm>
            <a:off x="4211662" y="3219078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8" name="Oval 41"/>
          <p:cNvSpPr>
            <a:spLocks noChangeArrowheads="1"/>
          </p:cNvSpPr>
          <p:nvPr/>
        </p:nvSpPr>
        <p:spPr bwMode="auto">
          <a:xfrm>
            <a:off x="4191025" y="2787278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39" name="Oval 42"/>
          <p:cNvSpPr>
            <a:spLocks noChangeArrowheads="1"/>
          </p:cNvSpPr>
          <p:nvPr/>
        </p:nvSpPr>
        <p:spPr bwMode="auto">
          <a:xfrm>
            <a:off x="4499000" y="357944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0" name="Oval 43"/>
          <p:cNvSpPr>
            <a:spLocks noChangeArrowheads="1"/>
          </p:cNvSpPr>
          <p:nvPr/>
        </p:nvSpPr>
        <p:spPr bwMode="auto">
          <a:xfrm>
            <a:off x="5507062" y="3579440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1" name="Oval 44"/>
          <p:cNvSpPr>
            <a:spLocks noChangeArrowheads="1"/>
          </p:cNvSpPr>
          <p:nvPr/>
        </p:nvSpPr>
        <p:spPr bwMode="auto">
          <a:xfrm>
            <a:off x="5795987" y="3650878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6586562" y="278727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3" name="Oval 46"/>
          <p:cNvSpPr>
            <a:spLocks noChangeArrowheads="1"/>
          </p:cNvSpPr>
          <p:nvPr/>
        </p:nvSpPr>
        <p:spPr bwMode="auto">
          <a:xfrm>
            <a:off x="6804050" y="300317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4" name="Oval 47"/>
          <p:cNvSpPr>
            <a:spLocks noChangeArrowheads="1"/>
          </p:cNvSpPr>
          <p:nvPr/>
        </p:nvSpPr>
        <p:spPr bwMode="auto">
          <a:xfrm>
            <a:off x="4211662" y="2498353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5" name="Oval 48"/>
          <p:cNvSpPr>
            <a:spLocks noChangeArrowheads="1"/>
          </p:cNvSpPr>
          <p:nvPr/>
        </p:nvSpPr>
        <p:spPr bwMode="auto">
          <a:xfrm>
            <a:off x="6659587" y="343497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6" name="Oval 49"/>
          <p:cNvSpPr>
            <a:spLocks noChangeArrowheads="1"/>
          </p:cNvSpPr>
          <p:nvPr/>
        </p:nvSpPr>
        <p:spPr bwMode="auto">
          <a:xfrm>
            <a:off x="6227787" y="3579440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7" name="Oval 50"/>
          <p:cNvSpPr>
            <a:spLocks noChangeArrowheads="1"/>
          </p:cNvSpPr>
          <p:nvPr/>
        </p:nvSpPr>
        <p:spPr bwMode="auto">
          <a:xfrm>
            <a:off x="6370662" y="2282453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8" name="Oval 51"/>
          <p:cNvSpPr>
            <a:spLocks noChangeArrowheads="1"/>
          </p:cNvSpPr>
          <p:nvPr/>
        </p:nvSpPr>
        <p:spPr bwMode="auto">
          <a:xfrm>
            <a:off x="5867425" y="2211015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49" name="Oval 52"/>
          <p:cNvSpPr>
            <a:spLocks noChangeArrowheads="1"/>
          </p:cNvSpPr>
          <p:nvPr/>
        </p:nvSpPr>
        <p:spPr bwMode="auto">
          <a:xfrm>
            <a:off x="5291162" y="2211015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50" name="Oval 53"/>
          <p:cNvSpPr>
            <a:spLocks noChangeArrowheads="1"/>
          </p:cNvSpPr>
          <p:nvPr/>
        </p:nvSpPr>
        <p:spPr bwMode="auto">
          <a:xfrm>
            <a:off x="4714900" y="2139578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sp>
        <p:nvSpPr>
          <p:cNvPr id="51" name="Oval 54"/>
          <p:cNvSpPr>
            <a:spLocks noChangeArrowheads="1"/>
          </p:cNvSpPr>
          <p:nvPr/>
        </p:nvSpPr>
        <p:spPr bwMode="auto">
          <a:xfrm>
            <a:off x="4283100" y="2211015"/>
            <a:ext cx="438150" cy="43815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Tx/>
              <a:buNone/>
            </a:pPr>
            <a:endParaRPr lang="zh-CN" altLang="en-US" sz="2000">
              <a:ea typeface="黑体" panose="02010609060101010101" pitchFamily="49" charset="-122"/>
            </a:endParaRPr>
          </a:p>
        </p:txBody>
      </p: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5869" y="2873292"/>
            <a:ext cx="884768" cy="1050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3" name="组合 4"/>
          <p:cNvGrpSpPr/>
          <p:nvPr/>
        </p:nvGrpSpPr>
        <p:grpSpPr bwMode="auto">
          <a:xfrm>
            <a:off x="1979412" y="2462239"/>
            <a:ext cx="1623828" cy="1008113"/>
            <a:chOff x="2125994" y="609226"/>
            <a:chExt cx="1217119" cy="627438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54" name="云形标注 82"/>
            <p:cNvSpPr>
              <a:spLocks noChangeArrowheads="1"/>
            </p:cNvSpPr>
            <p:nvPr/>
          </p:nvSpPr>
          <p:spPr bwMode="auto">
            <a:xfrm>
              <a:off x="2125994" y="609226"/>
              <a:ext cx="1217119" cy="627438"/>
            </a:xfrm>
            <a:prstGeom prst="cloudCallout">
              <a:avLst>
                <a:gd name="adj1" fmla="val -79983"/>
                <a:gd name="adj2" fmla="val 4112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2234034" y="632567"/>
              <a:ext cx="905713" cy="52019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3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实验操作一下吧！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92" y="8224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 Box 56"/>
          <p:cNvSpPr txBox="1">
            <a:spLocks noChangeArrowheads="1"/>
          </p:cNvSpPr>
          <p:nvPr/>
        </p:nvSpPr>
        <p:spPr bwMode="auto">
          <a:xfrm>
            <a:off x="605632" y="3398483"/>
            <a:ext cx="8285162" cy="1311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假设我们每种颜色的都拿一个，需要拿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个，但是没有同色的，要想有同色的需要再拿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个球，不论是哪一种颜色的，都一定有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个同色的。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矩形 27"/>
          <p:cNvSpPr>
            <a:spLocks noChangeArrowheads="1"/>
          </p:cNvSpPr>
          <p:nvPr/>
        </p:nvSpPr>
        <p:spPr bwMode="auto">
          <a:xfrm>
            <a:off x="6777871" y="1809722"/>
            <a:ext cx="203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AutoShape 14"/>
          <p:cNvSpPr>
            <a:spLocks noChangeArrowheads="1"/>
          </p:cNvSpPr>
          <p:nvPr/>
        </p:nvSpPr>
        <p:spPr bwMode="auto">
          <a:xfrm>
            <a:off x="3092450" y="1081179"/>
            <a:ext cx="3384550" cy="2173288"/>
          </a:xfrm>
          <a:prstGeom prst="can">
            <a:avLst>
              <a:gd name="adj" fmla="val 25000"/>
            </a:avLst>
          </a:prstGeom>
          <a:solidFill>
            <a:srgbClr val="CCFF99">
              <a:alpha val="50195"/>
            </a:srgbClr>
          </a:solidFill>
          <a:ln w="38100">
            <a:solidFill>
              <a:srgbClr val="0066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Oval 15"/>
          <p:cNvSpPr>
            <a:spLocks noChangeArrowheads="1"/>
          </p:cNvSpPr>
          <p:nvPr/>
        </p:nvSpPr>
        <p:spPr bwMode="auto">
          <a:xfrm>
            <a:off x="3946525" y="228609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Oval 16"/>
          <p:cNvSpPr>
            <a:spLocks noChangeArrowheads="1"/>
          </p:cNvSpPr>
          <p:nvPr/>
        </p:nvSpPr>
        <p:spPr bwMode="auto">
          <a:xfrm>
            <a:off x="4162425" y="250199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Oval 17"/>
          <p:cNvSpPr>
            <a:spLocks noChangeArrowheads="1"/>
          </p:cNvSpPr>
          <p:nvPr/>
        </p:nvSpPr>
        <p:spPr bwMode="auto">
          <a:xfrm>
            <a:off x="3524250" y="216067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Oval 18"/>
          <p:cNvSpPr>
            <a:spLocks noChangeArrowheads="1"/>
          </p:cNvSpPr>
          <p:nvPr/>
        </p:nvSpPr>
        <p:spPr bwMode="auto">
          <a:xfrm>
            <a:off x="4748213" y="2448017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Oval 19"/>
          <p:cNvSpPr>
            <a:spLocks noChangeArrowheads="1"/>
          </p:cNvSpPr>
          <p:nvPr/>
        </p:nvSpPr>
        <p:spPr bwMode="auto">
          <a:xfrm>
            <a:off x="4100513" y="1655854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Oval 20"/>
          <p:cNvSpPr>
            <a:spLocks noChangeArrowheads="1"/>
          </p:cNvSpPr>
          <p:nvPr/>
        </p:nvSpPr>
        <p:spPr bwMode="auto">
          <a:xfrm>
            <a:off x="4171950" y="187334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Oval 21"/>
          <p:cNvSpPr>
            <a:spLocks noChangeArrowheads="1"/>
          </p:cNvSpPr>
          <p:nvPr/>
        </p:nvSpPr>
        <p:spPr bwMode="auto">
          <a:xfrm>
            <a:off x="4459288" y="187334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Oval 22"/>
          <p:cNvSpPr>
            <a:spLocks noChangeArrowheads="1"/>
          </p:cNvSpPr>
          <p:nvPr/>
        </p:nvSpPr>
        <p:spPr bwMode="auto">
          <a:xfrm>
            <a:off x="4675188" y="194477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Oval 23"/>
          <p:cNvSpPr>
            <a:spLocks noChangeArrowheads="1"/>
          </p:cNvSpPr>
          <p:nvPr/>
        </p:nvSpPr>
        <p:spPr bwMode="auto">
          <a:xfrm>
            <a:off x="5230813" y="2378167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964113" y="1655854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Oval 25"/>
          <p:cNvSpPr>
            <a:spLocks noChangeArrowheads="1"/>
          </p:cNvSpPr>
          <p:nvPr/>
        </p:nvSpPr>
        <p:spPr bwMode="auto">
          <a:xfrm>
            <a:off x="3740150" y="244801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Oval 26"/>
          <p:cNvSpPr>
            <a:spLocks noChangeArrowheads="1"/>
          </p:cNvSpPr>
          <p:nvPr/>
        </p:nvSpPr>
        <p:spPr bwMode="auto">
          <a:xfrm>
            <a:off x="3595688" y="172887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Oval 27"/>
          <p:cNvSpPr>
            <a:spLocks noChangeArrowheads="1"/>
          </p:cNvSpPr>
          <p:nvPr/>
        </p:nvSpPr>
        <p:spPr bwMode="auto">
          <a:xfrm>
            <a:off x="4387850" y="237657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Oval 28"/>
          <p:cNvSpPr>
            <a:spLocks noChangeArrowheads="1"/>
          </p:cNvSpPr>
          <p:nvPr/>
        </p:nvSpPr>
        <p:spPr bwMode="auto">
          <a:xfrm>
            <a:off x="5108575" y="194477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Oval 29"/>
          <p:cNvSpPr>
            <a:spLocks noChangeArrowheads="1"/>
          </p:cNvSpPr>
          <p:nvPr/>
        </p:nvSpPr>
        <p:spPr bwMode="auto">
          <a:xfrm>
            <a:off x="4532313" y="158441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Oval 30"/>
          <p:cNvSpPr>
            <a:spLocks noChangeArrowheads="1"/>
          </p:cNvSpPr>
          <p:nvPr/>
        </p:nvSpPr>
        <p:spPr bwMode="auto">
          <a:xfrm>
            <a:off x="3956050" y="266391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Oval 31"/>
          <p:cNvSpPr>
            <a:spLocks noChangeArrowheads="1"/>
          </p:cNvSpPr>
          <p:nvPr/>
        </p:nvSpPr>
        <p:spPr bwMode="auto">
          <a:xfrm>
            <a:off x="4171950" y="2808379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Oval 32"/>
          <p:cNvSpPr>
            <a:spLocks noChangeArrowheads="1"/>
          </p:cNvSpPr>
          <p:nvPr/>
        </p:nvSpPr>
        <p:spPr bwMode="auto">
          <a:xfrm>
            <a:off x="3308350" y="2665504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Oval 33"/>
          <p:cNvSpPr>
            <a:spLocks noChangeArrowheads="1"/>
          </p:cNvSpPr>
          <p:nvPr/>
        </p:nvSpPr>
        <p:spPr bwMode="auto">
          <a:xfrm>
            <a:off x="3811588" y="2016217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Oval 34"/>
          <p:cNvSpPr>
            <a:spLocks noChangeArrowheads="1"/>
          </p:cNvSpPr>
          <p:nvPr/>
        </p:nvSpPr>
        <p:spPr bwMode="auto">
          <a:xfrm>
            <a:off x="5251450" y="2305142"/>
            <a:ext cx="438150" cy="438150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Oval 35"/>
          <p:cNvSpPr>
            <a:spLocks noChangeArrowheads="1"/>
          </p:cNvSpPr>
          <p:nvPr/>
        </p:nvSpPr>
        <p:spPr bwMode="auto">
          <a:xfrm>
            <a:off x="4872038" y="208924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Oval 36"/>
          <p:cNvSpPr>
            <a:spLocks noChangeArrowheads="1"/>
          </p:cNvSpPr>
          <p:nvPr/>
        </p:nvSpPr>
        <p:spPr bwMode="auto">
          <a:xfrm>
            <a:off x="5324475" y="259247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Oval 37"/>
          <p:cNvSpPr>
            <a:spLocks noChangeArrowheads="1"/>
          </p:cNvSpPr>
          <p:nvPr/>
        </p:nvSpPr>
        <p:spPr bwMode="auto">
          <a:xfrm>
            <a:off x="5540375" y="2448017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Oval 38"/>
          <p:cNvSpPr>
            <a:spLocks noChangeArrowheads="1"/>
          </p:cNvSpPr>
          <p:nvPr/>
        </p:nvSpPr>
        <p:spPr bwMode="auto">
          <a:xfrm>
            <a:off x="5467350" y="1728879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Oval 39"/>
          <p:cNvSpPr>
            <a:spLocks noChangeArrowheads="1"/>
          </p:cNvSpPr>
          <p:nvPr/>
        </p:nvSpPr>
        <p:spPr bwMode="auto">
          <a:xfrm>
            <a:off x="5467350" y="2089242"/>
            <a:ext cx="438150" cy="438150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Oval 40"/>
          <p:cNvSpPr>
            <a:spLocks noChangeArrowheads="1"/>
          </p:cNvSpPr>
          <p:nvPr/>
        </p:nvSpPr>
        <p:spPr bwMode="auto">
          <a:xfrm>
            <a:off x="3308350" y="237657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Oval 41"/>
          <p:cNvSpPr>
            <a:spLocks noChangeArrowheads="1"/>
          </p:cNvSpPr>
          <p:nvPr/>
        </p:nvSpPr>
        <p:spPr bwMode="auto">
          <a:xfrm>
            <a:off x="3287713" y="194477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Oval 42"/>
          <p:cNvSpPr>
            <a:spLocks noChangeArrowheads="1"/>
          </p:cNvSpPr>
          <p:nvPr/>
        </p:nvSpPr>
        <p:spPr bwMode="auto">
          <a:xfrm>
            <a:off x="3595688" y="273694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Oval 43"/>
          <p:cNvSpPr>
            <a:spLocks noChangeArrowheads="1"/>
          </p:cNvSpPr>
          <p:nvPr/>
        </p:nvSpPr>
        <p:spPr bwMode="auto">
          <a:xfrm>
            <a:off x="4603750" y="2736942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Oval 44"/>
          <p:cNvSpPr>
            <a:spLocks noChangeArrowheads="1"/>
          </p:cNvSpPr>
          <p:nvPr/>
        </p:nvSpPr>
        <p:spPr bwMode="auto">
          <a:xfrm>
            <a:off x="4892675" y="2808379"/>
            <a:ext cx="438150" cy="43815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Oval 45"/>
          <p:cNvSpPr>
            <a:spLocks noChangeArrowheads="1"/>
          </p:cNvSpPr>
          <p:nvPr/>
        </p:nvSpPr>
        <p:spPr bwMode="auto">
          <a:xfrm>
            <a:off x="5683250" y="1944779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Oval 46"/>
          <p:cNvSpPr>
            <a:spLocks noChangeArrowheads="1"/>
          </p:cNvSpPr>
          <p:nvPr/>
        </p:nvSpPr>
        <p:spPr bwMode="auto">
          <a:xfrm>
            <a:off x="5900738" y="2160679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Oval 47"/>
          <p:cNvSpPr>
            <a:spLocks noChangeArrowheads="1"/>
          </p:cNvSpPr>
          <p:nvPr/>
        </p:nvSpPr>
        <p:spPr bwMode="auto">
          <a:xfrm>
            <a:off x="3308350" y="1655854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Oval 48"/>
          <p:cNvSpPr>
            <a:spLocks noChangeArrowheads="1"/>
          </p:cNvSpPr>
          <p:nvPr/>
        </p:nvSpPr>
        <p:spPr bwMode="auto">
          <a:xfrm>
            <a:off x="5756275" y="2592479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Oval 49"/>
          <p:cNvSpPr>
            <a:spLocks noChangeArrowheads="1"/>
          </p:cNvSpPr>
          <p:nvPr/>
        </p:nvSpPr>
        <p:spPr bwMode="auto">
          <a:xfrm>
            <a:off x="5324475" y="2736942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Oval 50"/>
          <p:cNvSpPr>
            <a:spLocks noChangeArrowheads="1"/>
          </p:cNvSpPr>
          <p:nvPr/>
        </p:nvSpPr>
        <p:spPr bwMode="auto">
          <a:xfrm>
            <a:off x="5467350" y="1439954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Oval 51"/>
          <p:cNvSpPr>
            <a:spLocks noChangeArrowheads="1"/>
          </p:cNvSpPr>
          <p:nvPr/>
        </p:nvSpPr>
        <p:spPr bwMode="auto">
          <a:xfrm>
            <a:off x="4964113" y="1368517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Oval 52"/>
          <p:cNvSpPr>
            <a:spLocks noChangeArrowheads="1"/>
          </p:cNvSpPr>
          <p:nvPr/>
        </p:nvSpPr>
        <p:spPr bwMode="auto">
          <a:xfrm>
            <a:off x="4387850" y="1368517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Oval 53"/>
          <p:cNvSpPr>
            <a:spLocks noChangeArrowheads="1"/>
          </p:cNvSpPr>
          <p:nvPr/>
        </p:nvSpPr>
        <p:spPr bwMode="auto">
          <a:xfrm>
            <a:off x="3811588" y="1297079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Oval 54"/>
          <p:cNvSpPr>
            <a:spLocks noChangeArrowheads="1"/>
          </p:cNvSpPr>
          <p:nvPr/>
        </p:nvSpPr>
        <p:spPr bwMode="auto">
          <a:xfrm>
            <a:off x="3379788" y="1368517"/>
            <a:ext cx="438150" cy="438150"/>
          </a:xfrm>
          <a:prstGeom prst="ellipse">
            <a:avLst/>
          </a:prstGeom>
          <a:solidFill>
            <a:sysClr val="window" lastClr="FFFF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16496" y="1288619"/>
            <a:ext cx="1791036" cy="856854"/>
            <a:chOff x="1316496" y="1303734"/>
            <a:chExt cx="1791036" cy="856854"/>
          </a:xfrm>
        </p:grpSpPr>
        <p:sp>
          <p:nvSpPr>
            <p:cNvPr id="97" name="AutoShape 27"/>
            <p:cNvSpPr>
              <a:spLocks noChangeArrowheads="1"/>
            </p:cNvSpPr>
            <p:nvPr/>
          </p:nvSpPr>
          <p:spPr bwMode="auto">
            <a:xfrm>
              <a:off x="1416509" y="1303734"/>
              <a:ext cx="1495760" cy="800623"/>
            </a:xfrm>
            <a:prstGeom prst="wedgeRoundRectCallout">
              <a:avLst>
                <a:gd name="adj1" fmla="val -68982"/>
                <a:gd name="adj2" fmla="val 26754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 Box 55"/>
            <p:cNvSpPr txBox="1">
              <a:spLocks noChangeArrowheads="1"/>
            </p:cNvSpPr>
            <p:nvPr/>
          </p:nvSpPr>
          <p:spPr bwMode="auto">
            <a:xfrm>
              <a:off x="1316496" y="1391147"/>
              <a:ext cx="1791036" cy="769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914400" eaLnBrk="1" fontAlgn="base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从</a:t>
              </a:r>
              <a:r>
                <a:rPr kumimoji="1" lang="zh-CN" altLang="en-US" sz="2000" b="1" dirty="0">
                  <a:solidFill>
                    <a:srgbClr val="FF0066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最不利的原则</a:t>
              </a:r>
              <a:r>
                <a:rPr kumimoji="1"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去考虑：</a:t>
              </a:r>
              <a:endParaRPr kumimoji="1"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98" name="图片 9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1419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19753E-6 L 2.5E-6 -0.22809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7284E-6 L 0.01527 -0.22068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4" y="-1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7284E-6 L -0.00035 -0.22068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10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0.00763 -0.1891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2" y="-94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11111E-6 L 0.11545 -0.26265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64" y="-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4" grpId="0"/>
      <p:bldP spid="60" grpId="0" animBg="1"/>
      <p:bldP spid="65" grpId="0" animBg="1"/>
      <p:bldP spid="67" grpId="0" animBg="1"/>
      <p:bldP spid="69" grpId="0" animBg="1"/>
      <p:bldP spid="9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39553" y="564388"/>
            <a:ext cx="825456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把红、黄、蓝、白四种颜色的球各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个放到一个袋子里。至少取多少个球，可以保证取到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个颜色相同的球？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个呢？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AutoShape 14"/>
          <p:cNvSpPr>
            <a:spLocks noChangeArrowheads="1"/>
          </p:cNvSpPr>
          <p:nvPr/>
        </p:nvSpPr>
        <p:spPr bwMode="auto">
          <a:xfrm>
            <a:off x="878750" y="1608198"/>
            <a:ext cx="1792469" cy="1125189"/>
          </a:xfrm>
          <a:prstGeom prst="can">
            <a:avLst>
              <a:gd name="adj" fmla="val 25000"/>
            </a:avLst>
          </a:prstGeom>
          <a:solidFill>
            <a:srgbClr val="CCFF99">
              <a:alpha val="50195"/>
            </a:srgbClr>
          </a:solidFill>
          <a:ln w="38100">
            <a:solidFill>
              <a:srgbClr val="0066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1" name="Oval 15"/>
          <p:cNvSpPr>
            <a:spLocks noChangeArrowheads="1"/>
          </p:cNvSpPr>
          <p:nvPr/>
        </p:nvSpPr>
        <p:spPr bwMode="auto">
          <a:xfrm>
            <a:off x="1931524" y="2305588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2" name="Oval 16"/>
          <p:cNvSpPr>
            <a:spLocks noChangeArrowheads="1"/>
          </p:cNvSpPr>
          <p:nvPr/>
        </p:nvSpPr>
        <p:spPr bwMode="auto">
          <a:xfrm>
            <a:off x="1854934" y="2174724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1659876" y="2135484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4" name="Oval 18"/>
          <p:cNvSpPr>
            <a:spLocks noChangeArrowheads="1"/>
          </p:cNvSpPr>
          <p:nvPr/>
        </p:nvSpPr>
        <p:spPr bwMode="auto">
          <a:xfrm>
            <a:off x="2165309" y="2236337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5" name="Oval 19"/>
          <p:cNvSpPr>
            <a:spLocks noChangeArrowheads="1"/>
          </p:cNvSpPr>
          <p:nvPr/>
        </p:nvSpPr>
        <p:spPr bwMode="auto">
          <a:xfrm>
            <a:off x="1739803" y="1896358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6" name="Oval 20"/>
          <p:cNvSpPr>
            <a:spLocks noChangeArrowheads="1"/>
          </p:cNvSpPr>
          <p:nvPr/>
        </p:nvSpPr>
        <p:spPr bwMode="auto">
          <a:xfrm>
            <a:off x="2033124" y="2095836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7" name="Oval 21"/>
          <p:cNvSpPr>
            <a:spLocks noChangeArrowheads="1"/>
          </p:cNvSpPr>
          <p:nvPr/>
        </p:nvSpPr>
        <p:spPr bwMode="auto">
          <a:xfrm>
            <a:off x="2008129" y="1963536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8" name="Oval 22"/>
          <p:cNvSpPr>
            <a:spLocks noChangeArrowheads="1"/>
          </p:cNvSpPr>
          <p:nvPr/>
        </p:nvSpPr>
        <p:spPr bwMode="auto">
          <a:xfrm>
            <a:off x="2083344" y="1946632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2345206" y="2070760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0" name="Oval 24"/>
          <p:cNvSpPr>
            <a:spLocks noChangeArrowheads="1"/>
          </p:cNvSpPr>
          <p:nvPr/>
        </p:nvSpPr>
        <p:spPr bwMode="auto">
          <a:xfrm>
            <a:off x="1368385" y="2257892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2" name="Oval 25"/>
          <p:cNvSpPr>
            <a:spLocks noChangeArrowheads="1"/>
          </p:cNvSpPr>
          <p:nvPr/>
        </p:nvSpPr>
        <p:spPr bwMode="auto">
          <a:xfrm>
            <a:off x="1725149" y="2467513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3" name="Oval 26"/>
          <p:cNvSpPr>
            <a:spLocks noChangeArrowheads="1"/>
          </p:cNvSpPr>
          <p:nvPr/>
        </p:nvSpPr>
        <p:spPr bwMode="auto">
          <a:xfrm>
            <a:off x="1659876" y="1995803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4" name="Oval 27"/>
          <p:cNvSpPr>
            <a:spLocks noChangeArrowheads="1"/>
          </p:cNvSpPr>
          <p:nvPr/>
        </p:nvSpPr>
        <p:spPr bwMode="auto">
          <a:xfrm>
            <a:off x="2046510" y="2288684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5" name="Oval 28"/>
          <p:cNvSpPr>
            <a:spLocks noChangeArrowheads="1"/>
          </p:cNvSpPr>
          <p:nvPr/>
        </p:nvSpPr>
        <p:spPr bwMode="auto">
          <a:xfrm>
            <a:off x="2067317" y="1760847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6" name="Oval 29"/>
          <p:cNvSpPr>
            <a:spLocks noChangeArrowheads="1"/>
          </p:cNvSpPr>
          <p:nvPr/>
        </p:nvSpPr>
        <p:spPr bwMode="auto">
          <a:xfrm>
            <a:off x="1904508" y="2055903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7" name="Oval 30"/>
          <p:cNvSpPr>
            <a:spLocks noChangeArrowheads="1"/>
          </p:cNvSpPr>
          <p:nvPr/>
        </p:nvSpPr>
        <p:spPr bwMode="auto">
          <a:xfrm>
            <a:off x="1966829" y="2434642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8" name="Oval 31"/>
          <p:cNvSpPr>
            <a:spLocks noChangeArrowheads="1"/>
          </p:cNvSpPr>
          <p:nvPr/>
        </p:nvSpPr>
        <p:spPr bwMode="auto">
          <a:xfrm>
            <a:off x="1517121" y="2416772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29" name="Oval 32"/>
          <p:cNvSpPr>
            <a:spLocks noChangeArrowheads="1"/>
          </p:cNvSpPr>
          <p:nvPr/>
        </p:nvSpPr>
        <p:spPr bwMode="auto">
          <a:xfrm>
            <a:off x="1745172" y="2284728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1796587" y="2035713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1" name="Oval 34"/>
          <p:cNvSpPr>
            <a:spLocks noChangeArrowheads="1"/>
          </p:cNvSpPr>
          <p:nvPr/>
        </p:nvSpPr>
        <p:spPr bwMode="auto">
          <a:xfrm>
            <a:off x="2269462" y="2342928"/>
            <a:ext cx="149914" cy="149914"/>
          </a:xfrm>
          <a:prstGeom prst="ellipse">
            <a:avLst/>
          </a:prstGeom>
          <a:solidFill>
            <a:srgbClr val="3366FF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2" name="Oval 35"/>
          <p:cNvSpPr>
            <a:spLocks noChangeArrowheads="1"/>
          </p:cNvSpPr>
          <p:nvPr/>
        </p:nvSpPr>
        <p:spPr bwMode="auto">
          <a:xfrm>
            <a:off x="2226136" y="2145717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3" name="Oval 36"/>
          <p:cNvSpPr>
            <a:spLocks noChangeArrowheads="1"/>
          </p:cNvSpPr>
          <p:nvPr/>
        </p:nvSpPr>
        <p:spPr bwMode="auto">
          <a:xfrm>
            <a:off x="2153889" y="2558485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4" name="Oval 37"/>
          <p:cNvSpPr>
            <a:spLocks noChangeArrowheads="1"/>
          </p:cNvSpPr>
          <p:nvPr/>
        </p:nvSpPr>
        <p:spPr bwMode="auto">
          <a:xfrm>
            <a:off x="1900896" y="2538503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5" name="Oval 38"/>
          <p:cNvSpPr>
            <a:spLocks noChangeArrowheads="1"/>
          </p:cNvSpPr>
          <p:nvPr/>
        </p:nvSpPr>
        <p:spPr bwMode="auto">
          <a:xfrm>
            <a:off x="2255063" y="1971218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6" name="Oval 39"/>
          <p:cNvSpPr>
            <a:spLocks noChangeArrowheads="1"/>
          </p:cNvSpPr>
          <p:nvPr/>
        </p:nvSpPr>
        <p:spPr bwMode="auto">
          <a:xfrm>
            <a:off x="2272511" y="1877106"/>
            <a:ext cx="149914" cy="149914"/>
          </a:xfrm>
          <a:prstGeom prst="ellipse">
            <a:avLst/>
          </a:prstGeom>
          <a:solidFill>
            <a:srgbClr val="FFFF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7" name="Oval 40"/>
          <p:cNvSpPr>
            <a:spLocks noChangeArrowheads="1"/>
          </p:cNvSpPr>
          <p:nvPr/>
        </p:nvSpPr>
        <p:spPr bwMode="auto">
          <a:xfrm>
            <a:off x="1531895" y="2138127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8" name="Oval 41"/>
          <p:cNvSpPr>
            <a:spLocks noChangeArrowheads="1"/>
          </p:cNvSpPr>
          <p:nvPr/>
        </p:nvSpPr>
        <p:spPr bwMode="auto">
          <a:xfrm>
            <a:off x="1565158" y="1935942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39" name="Oval 42"/>
          <p:cNvSpPr>
            <a:spLocks noChangeArrowheads="1"/>
          </p:cNvSpPr>
          <p:nvPr/>
        </p:nvSpPr>
        <p:spPr bwMode="auto">
          <a:xfrm>
            <a:off x="1625071" y="2267971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0" name="Oval 43"/>
          <p:cNvSpPr>
            <a:spLocks noChangeArrowheads="1"/>
          </p:cNvSpPr>
          <p:nvPr/>
        </p:nvSpPr>
        <p:spPr bwMode="auto">
          <a:xfrm>
            <a:off x="2126339" y="2434642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1" name="Oval 44"/>
          <p:cNvSpPr>
            <a:spLocks noChangeArrowheads="1"/>
          </p:cNvSpPr>
          <p:nvPr/>
        </p:nvSpPr>
        <p:spPr bwMode="auto">
          <a:xfrm>
            <a:off x="1341007" y="2387306"/>
            <a:ext cx="149914" cy="149914"/>
          </a:xfrm>
          <a:prstGeom prst="ellipse">
            <a:avLst/>
          </a:prstGeom>
          <a:solidFill>
            <a:srgbClr val="FF0000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2" name="Oval 45"/>
          <p:cNvSpPr>
            <a:spLocks noChangeArrowheads="1"/>
          </p:cNvSpPr>
          <p:nvPr/>
        </p:nvSpPr>
        <p:spPr bwMode="auto">
          <a:xfrm>
            <a:off x="2345629" y="2240469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3" name="Oval 46"/>
          <p:cNvSpPr>
            <a:spLocks noChangeArrowheads="1"/>
          </p:cNvSpPr>
          <p:nvPr/>
        </p:nvSpPr>
        <p:spPr bwMode="auto">
          <a:xfrm>
            <a:off x="2512950" y="2154293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4" name="Oval 47"/>
          <p:cNvSpPr>
            <a:spLocks noChangeArrowheads="1"/>
          </p:cNvSpPr>
          <p:nvPr/>
        </p:nvSpPr>
        <p:spPr bwMode="auto">
          <a:xfrm>
            <a:off x="1728219" y="1754832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5" name="Oval 48"/>
          <p:cNvSpPr>
            <a:spLocks noChangeArrowheads="1"/>
          </p:cNvSpPr>
          <p:nvPr/>
        </p:nvSpPr>
        <p:spPr bwMode="auto">
          <a:xfrm>
            <a:off x="2347468" y="2509599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6" name="Oval 49"/>
          <p:cNvSpPr>
            <a:spLocks noChangeArrowheads="1"/>
          </p:cNvSpPr>
          <p:nvPr/>
        </p:nvSpPr>
        <p:spPr bwMode="auto">
          <a:xfrm>
            <a:off x="1605853" y="2558968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7" name="Oval 50"/>
          <p:cNvSpPr>
            <a:spLocks noChangeArrowheads="1"/>
          </p:cNvSpPr>
          <p:nvPr/>
        </p:nvSpPr>
        <p:spPr bwMode="auto">
          <a:xfrm>
            <a:off x="1587322" y="1734551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8" name="Oval 51"/>
          <p:cNvSpPr>
            <a:spLocks noChangeArrowheads="1"/>
          </p:cNvSpPr>
          <p:nvPr/>
        </p:nvSpPr>
        <p:spPr bwMode="auto">
          <a:xfrm>
            <a:off x="1403279" y="2066998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49" name="Oval 52"/>
          <p:cNvSpPr>
            <a:spLocks noChangeArrowheads="1"/>
          </p:cNvSpPr>
          <p:nvPr/>
        </p:nvSpPr>
        <p:spPr bwMode="auto">
          <a:xfrm>
            <a:off x="1458536" y="1904746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0" name="Oval 53"/>
          <p:cNvSpPr>
            <a:spLocks noChangeArrowheads="1"/>
          </p:cNvSpPr>
          <p:nvPr/>
        </p:nvSpPr>
        <p:spPr bwMode="auto">
          <a:xfrm>
            <a:off x="1904508" y="1860985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51" name="Oval 54"/>
          <p:cNvSpPr>
            <a:spLocks noChangeArrowheads="1"/>
          </p:cNvSpPr>
          <p:nvPr/>
        </p:nvSpPr>
        <p:spPr bwMode="auto">
          <a:xfrm>
            <a:off x="1250808" y="2079336"/>
            <a:ext cx="149914" cy="149914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00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endParaRPr lang="zh-CN" altLang="en-US" sz="2000">
              <a:solidFill>
                <a:prstClr val="black"/>
              </a:solidFill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6486" y="2646350"/>
            <a:ext cx="4203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3-1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709454" y="4095058"/>
            <a:ext cx="416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4-1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27"/>
          <p:cNvSpPr>
            <a:spLocks noChangeArrowheads="1"/>
          </p:cNvSpPr>
          <p:nvPr/>
        </p:nvSpPr>
        <p:spPr bwMode="auto">
          <a:xfrm>
            <a:off x="3251004" y="1576517"/>
            <a:ext cx="5353443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个球同色：要各颜色球都（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）个，再摸一个就一定保证可以。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27"/>
          <p:cNvSpPr>
            <a:spLocks noChangeArrowheads="1"/>
          </p:cNvSpPr>
          <p:nvPr/>
        </p:nvSpPr>
        <p:spPr bwMode="auto">
          <a:xfrm>
            <a:off x="933315" y="3114400"/>
            <a:ext cx="762012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个球同色：要各颜色球都（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）个，再摸一个就一定保证可以。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68670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6" grpId="0"/>
      <p:bldP spid="62" grpId="0"/>
      <p:bldP spid="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539553" y="736014"/>
            <a:ext cx="8254568" cy="448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从这些算式中，你发现了什么？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05036" y="1347614"/>
            <a:ext cx="4203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3 -1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092210" y="1931481"/>
            <a:ext cx="4169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4 -1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+1=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105036" y="1399353"/>
            <a:ext cx="360040" cy="9552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8" name="文本框 7"/>
          <p:cNvSpPr txBox="1"/>
          <p:nvPr/>
        </p:nvSpPr>
        <p:spPr>
          <a:xfrm>
            <a:off x="3902671" y="2313142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相同颜色球的个数</a:t>
            </a:r>
            <a:endParaRPr lang="zh-CN" altLang="en-US" b="1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4067944" y="1399353"/>
            <a:ext cx="360040" cy="95522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58" name="文本框 57"/>
          <p:cNvSpPr txBox="1"/>
          <p:nvPr/>
        </p:nvSpPr>
        <p:spPr>
          <a:xfrm>
            <a:off x="2987824" y="2448220"/>
            <a:ext cx="720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球颜色的种数</a:t>
            </a:r>
            <a:endParaRPr lang="zh-CN" altLang="en-US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80112" y="1399243"/>
            <a:ext cx="423404" cy="101864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/>
          </a:p>
        </p:txBody>
      </p:sp>
      <p:sp>
        <p:nvSpPr>
          <p:cNvPr id="60" name="文本框 59"/>
          <p:cNvSpPr txBox="1"/>
          <p:nvPr/>
        </p:nvSpPr>
        <p:spPr>
          <a:xfrm>
            <a:off x="5508104" y="2315806"/>
            <a:ext cx="720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一次摸出球的个数</a:t>
            </a:r>
            <a:endParaRPr lang="zh-CN" altLang="en-US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181289" y="3543122"/>
            <a:ext cx="30943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67544" y="3867894"/>
            <a:ext cx="8451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答：至少取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个球保证取到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个颜色相同的球；取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个球保证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个颜色相同。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092813" y="2578110"/>
            <a:ext cx="3051188" cy="557740"/>
            <a:chOff x="5833221" y="2965386"/>
            <a:chExt cx="2677446" cy="557740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07" r="24170" b="41552"/>
            <a:stretch>
              <a:fillRect/>
            </a:stretch>
          </p:blipFill>
          <p:spPr>
            <a:xfrm>
              <a:off x="5833221" y="2965386"/>
              <a:ext cx="2677446" cy="557740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6112609" y="3051113"/>
              <a:ext cx="220049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+1=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076805" y="3543122"/>
            <a:ext cx="30943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687611" y="3543122"/>
            <a:ext cx="309438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b="1" i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8452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6" grpId="0"/>
      <p:bldP spid="7" grpId="0" animBg="1"/>
      <p:bldP spid="8" grpId="0"/>
      <p:bldP spid="57" grpId="0" animBg="1"/>
      <p:bldP spid="58" grpId="0"/>
      <p:bldP spid="59" grpId="0" animBg="1"/>
      <p:bldP spid="60" grpId="0"/>
      <p:bldP spid="61" grpId="0" animBg="1"/>
      <p:bldP spid="65" grpId="0"/>
      <p:bldP spid="84" grpId="0" animBg="1"/>
      <p:bldP spid="8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3"/>
          <p:cNvSpPr>
            <a:spLocks noChangeArrowheads="1"/>
          </p:cNvSpPr>
          <p:nvPr/>
        </p:nvSpPr>
        <p:spPr bwMode="auto">
          <a:xfrm>
            <a:off x="302882" y="485915"/>
            <a:ext cx="8538235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373380"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在一副扑克牌中，最少要取出多少张，才能保证取出的牌中四种花色都有？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Rectangle 75"/>
          <p:cNvSpPr>
            <a:spLocks noChangeArrowheads="1"/>
          </p:cNvSpPr>
          <p:nvPr/>
        </p:nvSpPr>
        <p:spPr bwMode="auto">
          <a:xfrm>
            <a:off x="2983320" y="3347482"/>
            <a:ext cx="34309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font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13×3+2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1=42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（张）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76"/>
          <p:cNvSpPr>
            <a:spLocks noChangeArrowheads="1"/>
          </p:cNvSpPr>
          <p:nvPr/>
        </p:nvSpPr>
        <p:spPr bwMode="auto">
          <a:xfrm>
            <a:off x="971601" y="3982293"/>
            <a:ext cx="7977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答：最少要取出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张，才能保证取出的牌中四种花色都有。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94202" y="1565384"/>
            <a:ext cx="6965393" cy="1497471"/>
            <a:chOff x="1377112" y="1828361"/>
            <a:chExt cx="6965393" cy="1872208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426" t="8957" b="5198"/>
            <a:stretch>
              <a:fillRect/>
            </a:stretch>
          </p:blipFill>
          <p:spPr>
            <a:xfrm>
              <a:off x="1377112" y="1828361"/>
              <a:ext cx="6965393" cy="187220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</p:spPr>
        </p:pic>
        <p:sp>
          <p:nvSpPr>
            <p:cNvPr id="3" name="Rectangle 72"/>
            <p:cNvSpPr>
              <a:spLocks noChangeArrowheads="1"/>
            </p:cNvSpPr>
            <p:nvPr/>
          </p:nvSpPr>
          <p:spPr bwMode="auto">
            <a:xfrm>
              <a:off x="2057120" y="2012705"/>
              <a:ext cx="5819129" cy="1654625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noFill/>
              <a:miter lim="800000"/>
            </a:ln>
          </p:spPr>
          <p:txBody>
            <a:bodyPr wrap="square" anchor="ctr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最不利的情形是：取出四种花色中的三种花色的牌各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张，再加上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张王牌。这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张牌中没有四种花色。剩下的正好是另一种花色的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13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张牌，再抽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张，四种花色都有了。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7" y="6780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86603" y="70346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15854" y="1419622"/>
            <a:ext cx="6469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利用鸽巢原理解决实际问题的方法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20"/>
          <p:cNvSpPr txBox="1"/>
          <p:nvPr/>
        </p:nvSpPr>
        <p:spPr>
          <a:xfrm>
            <a:off x="683568" y="2103952"/>
            <a:ext cx="6469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根据题意，分析最不利情形。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21"/>
          <p:cNvSpPr txBox="1"/>
          <p:nvPr/>
        </p:nvSpPr>
        <p:spPr>
          <a:xfrm>
            <a:off x="699335" y="2665766"/>
            <a:ext cx="6469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根据最不利情形列式。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22"/>
          <p:cNvSpPr txBox="1"/>
          <p:nvPr/>
        </p:nvSpPr>
        <p:spPr>
          <a:xfrm>
            <a:off x="699335" y="3220458"/>
            <a:ext cx="6469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理由，得出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0501" y="2211979"/>
            <a:ext cx="3677963" cy="201595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99592" y="3887274"/>
            <a:ext cx="3456384" cy="557740"/>
            <a:chOff x="5833221" y="2965386"/>
            <a:chExt cx="2267172" cy="55774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7007" r="24170" b="41552"/>
            <a:stretch>
              <a:fillRect/>
            </a:stretch>
          </p:blipFill>
          <p:spPr>
            <a:xfrm>
              <a:off x="5833221" y="2965386"/>
              <a:ext cx="2267172" cy="557740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6112609" y="3051113"/>
              <a:ext cx="195390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-1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+1=</a:t>
              </a:r>
              <a:r>
                <a:rPr lang="en-US" altLang="zh-CN" sz="2400" b="1" i="1" dirty="0">
                  <a:solidFill>
                    <a:schemeClr val="bg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endParaRPr lang="zh-CN" altLang="en-US" sz="2400" b="1" i="1" dirty="0">
                <a:solidFill>
                  <a:schemeClr val="bg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4"/>
          <p:cNvSpPr>
            <a:spLocks noChangeArrowheads="1"/>
          </p:cNvSpPr>
          <p:nvPr/>
        </p:nvSpPr>
        <p:spPr bwMode="auto">
          <a:xfrm>
            <a:off x="713385" y="1394808"/>
            <a:ext cx="786577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一副除去两王的扑克牌中，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背面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必定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一对，至少要取几张牌？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99792" y="2499742"/>
            <a:ext cx="2905316" cy="1656184"/>
            <a:chOff x="2386583" y="2499742"/>
            <a:chExt cx="2905316" cy="1656184"/>
          </a:xfrm>
        </p:grpSpPr>
        <p:sp>
          <p:nvSpPr>
            <p:cNvPr id="4" name="立方体 3"/>
            <p:cNvSpPr/>
            <p:nvPr/>
          </p:nvSpPr>
          <p:spPr>
            <a:xfrm>
              <a:off x="2386583" y="2499742"/>
              <a:ext cx="2905316" cy="1656184"/>
            </a:xfrm>
            <a:prstGeom prst="cube">
              <a:avLst>
                <a:gd name="adj" fmla="val 78758"/>
              </a:avLst>
            </a:prstGeom>
            <a:solidFill>
              <a:schemeClr val="bg1">
                <a:lumMod val="85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Rectangle 54"/>
            <p:cNvSpPr>
              <a:spLocks noChangeArrowheads="1"/>
            </p:cNvSpPr>
            <p:nvPr/>
          </p:nvSpPr>
          <p:spPr bwMode="auto">
            <a:xfrm rot="19789757">
              <a:off x="3689325" y="2571750"/>
              <a:ext cx="1152128" cy="448969"/>
            </a:xfrm>
            <a:prstGeom prst="rect">
              <a:avLst/>
            </a:prstGeom>
            <a:noFill/>
            <a:ln>
              <a:noFill/>
            </a:ln>
            <a:scene3d>
              <a:camera prst="isometricBottomDown"/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扑克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Rectangle 54"/>
          <p:cNvSpPr>
            <a:spLocks noChangeArrowheads="1"/>
          </p:cNvSpPr>
          <p:nvPr/>
        </p:nvSpPr>
        <p:spPr bwMode="auto">
          <a:xfrm>
            <a:off x="645710" y="741830"/>
            <a:ext cx="7865776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1539" y="2076468"/>
            <a:ext cx="6173714" cy="2605877"/>
          </a:xfrm>
          <a:prstGeom prst="rect">
            <a:avLst/>
          </a:prstGeom>
        </p:spPr>
      </p:pic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375512" y="699542"/>
            <a:ext cx="851696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盒子里有同样大小的红球和蓝球各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个，要想摸出的球一定有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个同色的，至少要摸出几个球？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39552" y="1851671"/>
            <a:ext cx="3312371" cy="2597724"/>
            <a:chOff x="539552" y="1851671"/>
            <a:chExt cx="2549788" cy="2597724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5127" y1="4915" x2="63198" y2="19658"/>
                          <a14:foregroundMark x1="67259" y1="4487" x2="61675" y2="11752"/>
                          <a14:foregroundMark x1="54315" y1="39744" x2="38832" y2="57265"/>
                          <a14:foregroundMark x1="25381" y1="38034" x2="37310" y2="57265"/>
                          <a14:foregroundMark x1="33756" y1="39744" x2="25888" y2="44658"/>
                          <a14:foregroundMark x1="54315" y1="44658" x2="29949" y2="45085"/>
                          <a14:foregroundMark x1="48731" y1="40171" x2="57614" y2="45940"/>
                          <a14:foregroundMark x1="50761" y1="38034" x2="44924" y2="41026"/>
                          <a14:foregroundMark x1="35787" y1="41026" x2="29442" y2="37607"/>
                          <a14:foregroundMark x1="49239" y1="54274" x2="43909" y2="54701"/>
                          <a14:foregroundMark x1="29949" y1="52564" x2="26396" y2="55556"/>
                          <a14:foregroundMark x1="35787" y1="63889" x2="36294" y2="74359"/>
                          <a14:foregroundMark x1="52284" y1="66880" x2="52284" y2="70299"/>
                          <a14:foregroundMark x1="65736" y1="94444" x2="58629" y2="91239"/>
                          <a14:foregroundMark x1="17005" y1="91667" x2="8122" y2="93590"/>
                          <a14:foregroundMark x1="66751" y1="92521" x2="61675" y2="89957"/>
                          <a14:foregroundMark x1="54822" y1="47222" x2="51269" y2="4978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39552" y="3398452"/>
              <a:ext cx="884768" cy="10509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1" name="组合 4"/>
            <p:cNvGrpSpPr/>
            <p:nvPr/>
          </p:nvGrpSpPr>
          <p:grpSpPr bwMode="auto">
            <a:xfrm>
              <a:off x="1260145" y="1851671"/>
              <a:ext cx="1829195" cy="1230841"/>
              <a:chOff x="1972065" y="470604"/>
              <a:chExt cx="1371049" cy="766061"/>
            </a:xfrm>
            <a:solidFill>
              <a:schemeClr val="accent5">
                <a:lumMod val="20000"/>
                <a:lumOff val="80000"/>
              </a:schemeClr>
            </a:solidFill>
          </p:grpSpPr>
          <p:sp>
            <p:nvSpPr>
              <p:cNvPr id="22" name="云形标注 82"/>
              <p:cNvSpPr>
                <a:spLocks noChangeArrowheads="1"/>
              </p:cNvSpPr>
              <p:nvPr/>
            </p:nvSpPr>
            <p:spPr bwMode="auto">
              <a:xfrm>
                <a:off x="1972065" y="470604"/>
                <a:ext cx="1371049" cy="766061"/>
              </a:xfrm>
              <a:prstGeom prst="cloudCallout">
                <a:avLst>
                  <a:gd name="adj1" fmla="val -59084"/>
                  <a:gd name="adj2" fmla="val 96299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3" name="矩形 4"/>
              <p:cNvSpPr>
                <a:spLocks noChangeArrowheads="1"/>
              </p:cNvSpPr>
              <p:nvPr/>
            </p:nvSpPr>
            <p:spPr bwMode="auto">
              <a:xfrm>
                <a:off x="2112363" y="515420"/>
                <a:ext cx="1106109" cy="655123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说一说你的想法。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340" y="2040555"/>
            <a:ext cx="6173714" cy="2605877"/>
          </a:xfrm>
          <a:prstGeom prst="rect">
            <a:avLst/>
          </a:prstGeom>
        </p:spPr>
      </p:pic>
      <p:sp>
        <p:nvSpPr>
          <p:cNvPr id="26" name="Rectangle 54"/>
          <p:cNvSpPr>
            <a:spLocks noChangeArrowheads="1"/>
          </p:cNvSpPr>
          <p:nvPr/>
        </p:nvSpPr>
        <p:spPr bwMode="auto">
          <a:xfrm>
            <a:off x="288032" y="708404"/>
            <a:ext cx="8532440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盒子里有同样大小的红球和蓝球各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个，要想摸出的球一定有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个同色的，至少要摸出几个球？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361409" y="1671741"/>
            <a:ext cx="2740184" cy="1123712"/>
          </a:xfrm>
          <a:prstGeom prst="wedgeRoundRectCallout">
            <a:avLst>
              <a:gd name="adj1" fmla="val 32849"/>
              <a:gd name="adj2" fmla="val 6179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摸出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个球，肯定有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个同色的，因为每种颜色都有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AutoShape 27"/>
          <p:cNvSpPr>
            <a:spLocks noChangeArrowheads="1"/>
          </p:cNvSpPr>
          <p:nvPr/>
        </p:nvSpPr>
        <p:spPr bwMode="auto">
          <a:xfrm>
            <a:off x="4537873" y="1334683"/>
            <a:ext cx="3456384" cy="1123712"/>
          </a:xfrm>
          <a:prstGeom prst="wedgeRoundRectCallout">
            <a:avLst>
              <a:gd name="adj1" fmla="val -22673"/>
              <a:gd name="adj2" fmla="val 61792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只摸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球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保证是同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的，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有两种颜色。那摸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 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个球就能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保证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339752" y="2031887"/>
            <a:ext cx="4149398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小组讨论：这些想法对不对？说出你们的看法。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395536" y="600963"/>
            <a:ext cx="7560287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盒子里有同样大小的红球和蓝球各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个，要想摸出的球一定有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个同色的，至少要摸出几个球？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84902" y="1722250"/>
            <a:ext cx="4608512" cy="543519"/>
            <a:chOff x="2555776" y="1566346"/>
            <a:chExt cx="4608512" cy="543519"/>
          </a:xfrm>
        </p:grpSpPr>
        <p:sp>
          <p:nvSpPr>
            <p:cNvPr id="9" name="AutoShape 4"/>
            <p:cNvSpPr>
              <a:spLocks noChangeArrowheads="1"/>
            </p:cNvSpPr>
            <p:nvPr/>
          </p:nvSpPr>
          <p:spPr bwMode="gray">
            <a:xfrm>
              <a:off x="2555776" y="1566346"/>
              <a:ext cx="4608512" cy="543519"/>
            </a:xfrm>
            <a:prstGeom prst="homePlate">
              <a:avLst>
                <a:gd name="adj" fmla="val 27281"/>
              </a:avLst>
            </a:prstGeom>
            <a:gradFill rotWithShape="1">
              <a:gsLst>
                <a:gs pos="0">
                  <a:srgbClr val="FF8119">
                    <a:gamma/>
                    <a:tint val="0"/>
                    <a:invGamma/>
                  </a:srgbClr>
                </a:gs>
                <a:gs pos="100000">
                  <a:srgbClr val="FF8119"/>
                </a:gs>
              </a:gsLst>
              <a:lin ang="18900000" scaled="1"/>
            </a:gradFill>
            <a:ln w="12700" algn="ctr">
              <a:noFill/>
              <a:prstDash val="dash"/>
              <a:miter lim="800000"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627784" y="1635646"/>
              <a:ext cx="431560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hangingPunct="1"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想法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：只摸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个球就能保证是同色的</a:t>
              </a:r>
              <a:endParaRPr lang="zh-CN" altLang="en-US" b="1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3568" y="1660950"/>
            <a:ext cx="701334" cy="706664"/>
            <a:chOff x="854075" y="1946262"/>
            <a:chExt cx="1044575" cy="1052513"/>
          </a:xfrm>
        </p:grpSpPr>
        <p:grpSp>
          <p:nvGrpSpPr>
            <p:cNvPr id="12" name="Group 18"/>
            <p:cNvGrpSpPr/>
            <p:nvPr/>
          </p:nvGrpSpPr>
          <p:grpSpPr bwMode="auto">
            <a:xfrm>
              <a:off x="857250" y="1946262"/>
              <a:ext cx="1041400" cy="1052513"/>
              <a:chOff x="691" y="2077"/>
              <a:chExt cx="656" cy="663"/>
            </a:xfrm>
          </p:grpSpPr>
          <p:pic>
            <p:nvPicPr>
              <p:cNvPr id="15" name="Picture 19" descr="circuler_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1" y="2077"/>
                <a:ext cx="656" cy="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" name="Oval 20"/>
              <p:cNvSpPr>
                <a:spLocks noChangeArrowheads="1"/>
              </p:cNvSpPr>
              <p:nvPr/>
            </p:nvSpPr>
            <p:spPr bwMode="gray">
              <a:xfrm>
                <a:off x="691" y="2077"/>
                <a:ext cx="652" cy="663"/>
              </a:xfrm>
              <a:prstGeom prst="ellipse">
                <a:avLst/>
              </a:prstGeom>
              <a:gradFill rotWithShape="1">
                <a:gsLst>
                  <a:gs pos="0">
                    <a:srgbClr val="FF8119"/>
                  </a:gs>
                  <a:gs pos="50000">
                    <a:srgbClr val="FF8119">
                      <a:gamma/>
                      <a:tint val="22353"/>
                      <a:invGamma/>
                    </a:srgbClr>
                  </a:gs>
                  <a:gs pos="100000">
                    <a:srgbClr val="FF8119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17" name="Group 21"/>
              <p:cNvGrpSpPr/>
              <p:nvPr/>
            </p:nvGrpSpPr>
            <p:grpSpPr bwMode="auto">
              <a:xfrm>
                <a:off x="726" y="2607"/>
                <a:ext cx="570" cy="110"/>
                <a:chOff x="3706" y="1872"/>
                <a:chExt cx="825" cy="156"/>
              </a:xfrm>
            </p:grpSpPr>
            <p:grpSp>
              <p:nvGrpSpPr>
                <p:cNvPr id="18" name="Group 22"/>
                <p:cNvGrpSpPr/>
                <p:nvPr/>
              </p:nvGrpSpPr>
              <p:grpSpPr bwMode="auto">
                <a:xfrm rot="-1297425" flipH="1" flipV="1">
                  <a:off x="3850" y="1872"/>
                  <a:ext cx="681" cy="150"/>
                  <a:chOff x="1565" y="2568"/>
                  <a:chExt cx="1118" cy="279"/>
                </a:xfrm>
              </p:grpSpPr>
              <p:sp>
                <p:nvSpPr>
                  <p:cNvPr id="25" name="AutoShape 2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6" name="AutoShape 2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" name="AutoShape 2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" name="AutoShape 2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19" name="Group 27"/>
                <p:cNvGrpSpPr/>
                <p:nvPr/>
              </p:nvGrpSpPr>
              <p:grpSpPr bwMode="auto">
                <a:xfrm rot="56115" flipH="1" flipV="1">
                  <a:off x="3706" y="1878"/>
                  <a:ext cx="681" cy="150"/>
                  <a:chOff x="1565" y="2568"/>
                  <a:chExt cx="1118" cy="279"/>
                </a:xfrm>
              </p:grpSpPr>
              <p:sp>
                <p:nvSpPr>
                  <p:cNvPr id="21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2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3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4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3" name="Text Box 77"/>
            <p:cNvSpPr txBox="1">
              <a:spLocks noChangeArrowheads="1"/>
            </p:cNvSpPr>
            <p:nvPr/>
          </p:nvSpPr>
          <p:spPr bwMode="gray">
            <a:xfrm>
              <a:off x="854075" y="2165336"/>
              <a:ext cx="1044575" cy="59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120650" marR="0" lvl="0" indent="-12065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验证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4" name="Picture 90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" y="1957375"/>
              <a:ext cx="825500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" name="AutoShape 27"/>
          <p:cNvSpPr>
            <a:spLocks noChangeArrowheads="1"/>
          </p:cNvSpPr>
          <p:nvPr/>
        </p:nvSpPr>
        <p:spPr bwMode="auto">
          <a:xfrm>
            <a:off x="683568" y="2699031"/>
            <a:ext cx="4314044" cy="1804749"/>
          </a:xfrm>
          <a:prstGeom prst="wedgeRoundRectCallout">
            <a:avLst>
              <a:gd name="adj1" fmla="val 27592"/>
              <a:gd name="adj2" fmla="val -5024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球的颜色共有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种，如果只摸出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个球，会出现三种情况：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个红球和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个蓝球、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个红球、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个蓝球。因此，如果摸出的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个球正好是一红一蓝时就不能满足条件。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1"/>
          <p:cNvGrpSpPr/>
          <p:nvPr/>
        </p:nvGrpSpPr>
        <p:grpSpPr bwMode="auto">
          <a:xfrm>
            <a:off x="5035934" y="2662177"/>
            <a:ext cx="2197115" cy="569051"/>
            <a:chOff x="188405" y="1621602"/>
            <a:chExt cx="3615499" cy="936625"/>
          </a:xfrm>
        </p:grpSpPr>
        <p:sp>
          <p:nvSpPr>
            <p:cNvPr id="31" name="AutoShape 18"/>
            <p:cNvSpPr>
              <a:spLocks noChangeArrowheads="1"/>
            </p:cNvSpPr>
            <p:nvPr/>
          </p:nvSpPr>
          <p:spPr bwMode="auto">
            <a:xfrm>
              <a:off x="188405" y="1621602"/>
              <a:ext cx="3615499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252413" y="1811595"/>
              <a:ext cx="2617091" cy="658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第一种情况：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708783" y="1911289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Oval 22"/>
            <p:cNvSpPr>
              <a:spLocks noChangeArrowheads="1"/>
            </p:cNvSpPr>
            <p:nvPr/>
          </p:nvSpPr>
          <p:spPr bwMode="auto">
            <a:xfrm>
              <a:off x="3187954" y="1911289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2"/>
          <p:cNvGrpSpPr/>
          <p:nvPr/>
        </p:nvGrpSpPr>
        <p:grpSpPr bwMode="auto">
          <a:xfrm>
            <a:off x="5045107" y="3299471"/>
            <a:ext cx="2197115" cy="569051"/>
            <a:chOff x="188405" y="2702689"/>
            <a:chExt cx="3615499" cy="936625"/>
          </a:xfrm>
        </p:grpSpPr>
        <p:sp>
          <p:nvSpPr>
            <p:cNvPr id="36" name="AutoShape 34"/>
            <p:cNvSpPr>
              <a:spLocks noChangeArrowheads="1"/>
            </p:cNvSpPr>
            <p:nvPr/>
          </p:nvSpPr>
          <p:spPr bwMode="auto">
            <a:xfrm>
              <a:off x="188405" y="2702689"/>
              <a:ext cx="3615499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35"/>
            <p:cNvSpPr txBox="1">
              <a:spLocks noChangeArrowheads="1"/>
            </p:cNvSpPr>
            <p:nvPr/>
          </p:nvSpPr>
          <p:spPr bwMode="auto">
            <a:xfrm>
              <a:off x="252413" y="2883537"/>
              <a:ext cx="2617089" cy="658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第二种情况：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auto">
            <a:xfrm>
              <a:off x="2708783" y="2964172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auto">
            <a:xfrm>
              <a:off x="3187954" y="2964172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"/>
          <p:cNvGrpSpPr/>
          <p:nvPr/>
        </p:nvGrpSpPr>
        <p:grpSpPr bwMode="auto">
          <a:xfrm>
            <a:off x="5045107" y="3946915"/>
            <a:ext cx="2197115" cy="569051"/>
            <a:chOff x="188405" y="3782189"/>
            <a:chExt cx="3615499" cy="936625"/>
          </a:xfrm>
        </p:grpSpPr>
        <p:sp>
          <p:nvSpPr>
            <p:cNvPr id="41" name="AutoShape 39"/>
            <p:cNvSpPr>
              <a:spLocks noChangeArrowheads="1"/>
            </p:cNvSpPr>
            <p:nvPr/>
          </p:nvSpPr>
          <p:spPr bwMode="auto">
            <a:xfrm>
              <a:off x="188405" y="3782189"/>
              <a:ext cx="3615499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40"/>
            <p:cNvSpPr txBox="1">
              <a:spLocks noChangeArrowheads="1"/>
            </p:cNvSpPr>
            <p:nvPr/>
          </p:nvSpPr>
          <p:spPr bwMode="auto">
            <a:xfrm>
              <a:off x="252413" y="3972182"/>
              <a:ext cx="2617089" cy="6585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第三种情况：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auto">
            <a:xfrm>
              <a:off x="2708783" y="4065779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auto">
            <a:xfrm>
              <a:off x="3187954" y="4065779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7207425" y="2591585"/>
            <a:ext cx="130202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不能满足条件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332057" y="530712"/>
            <a:ext cx="8462064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盒子里有同样大小的红球和蓝球各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个，要想摸出的球一定有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个同色的，至少要摸出几个球？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95536" y="1369093"/>
            <a:ext cx="701334" cy="706664"/>
            <a:chOff x="854075" y="1946262"/>
            <a:chExt cx="1044575" cy="1052513"/>
          </a:xfrm>
        </p:grpSpPr>
        <p:grpSp>
          <p:nvGrpSpPr>
            <p:cNvPr id="16" name="Group 18"/>
            <p:cNvGrpSpPr/>
            <p:nvPr/>
          </p:nvGrpSpPr>
          <p:grpSpPr bwMode="auto">
            <a:xfrm>
              <a:off x="857250" y="1946262"/>
              <a:ext cx="1041400" cy="1052513"/>
              <a:chOff x="691" y="2077"/>
              <a:chExt cx="656" cy="663"/>
            </a:xfrm>
          </p:grpSpPr>
          <p:pic>
            <p:nvPicPr>
              <p:cNvPr id="19" name="Picture 19" descr="circuler_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1" y="2077"/>
                <a:ext cx="656" cy="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Oval 20"/>
              <p:cNvSpPr>
                <a:spLocks noChangeArrowheads="1"/>
              </p:cNvSpPr>
              <p:nvPr/>
            </p:nvSpPr>
            <p:spPr bwMode="gray">
              <a:xfrm>
                <a:off x="691" y="2077"/>
                <a:ext cx="652" cy="663"/>
              </a:xfrm>
              <a:prstGeom prst="ellipse">
                <a:avLst/>
              </a:prstGeom>
              <a:gradFill rotWithShape="1">
                <a:gsLst>
                  <a:gs pos="0">
                    <a:srgbClr val="FF8119"/>
                  </a:gs>
                  <a:gs pos="50000">
                    <a:srgbClr val="FF8119">
                      <a:gamma/>
                      <a:tint val="22353"/>
                      <a:invGamma/>
                    </a:srgbClr>
                  </a:gs>
                  <a:gs pos="100000">
                    <a:srgbClr val="FF8119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 bwMode="auto">
              <a:xfrm>
                <a:off x="726" y="2607"/>
                <a:ext cx="570" cy="110"/>
                <a:chOff x="3706" y="1872"/>
                <a:chExt cx="825" cy="156"/>
              </a:xfrm>
            </p:grpSpPr>
            <p:grpSp>
              <p:nvGrpSpPr>
                <p:cNvPr id="23" name="Group 22"/>
                <p:cNvGrpSpPr/>
                <p:nvPr/>
              </p:nvGrpSpPr>
              <p:grpSpPr bwMode="auto">
                <a:xfrm rot="-1297425" flipH="1" flipV="1">
                  <a:off x="3850" y="1872"/>
                  <a:ext cx="681" cy="150"/>
                  <a:chOff x="1565" y="2568"/>
                  <a:chExt cx="1118" cy="279"/>
                </a:xfrm>
              </p:grpSpPr>
              <p:sp>
                <p:nvSpPr>
                  <p:cNvPr id="29" name="AutoShape 2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" name="AutoShape 2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1" name="AutoShape 2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2" name="AutoShape 2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4" name="Group 27"/>
                <p:cNvGrpSpPr/>
                <p:nvPr/>
              </p:nvGrpSpPr>
              <p:grpSpPr bwMode="auto">
                <a:xfrm rot="56115" flipH="1" flipV="1">
                  <a:off x="3706" y="1878"/>
                  <a:ext cx="681" cy="150"/>
                  <a:chOff x="1565" y="2568"/>
                  <a:chExt cx="1118" cy="279"/>
                </a:xfrm>
              </p:grpSpPr>
              <p:sp>
                <p:nvSpPr>
                  <p:cNvPr id="25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6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7" name="Text Box 77"/>
            <p:cNvSpPr txBox="1">
              <a:spLocks noChangeArrowheads="1"/>
            </p:cNvSpPr>
            <p:nvPr/>
          </p:nvSpPr>
          <p:spPr bwMode="gray">
            <a:xfrm>
              <a:off x="854075" y="2165336"/>
              <a:ext cx="1044575" cy="59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120650" marR="0" lvl="0" indent="-12065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验证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Picture 90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" y="1957375"/>
              <a:ext cx="825500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173376" y="1439547"/>
            <a:ext cx="4961615" cy="543519"/>
            <a:chOff x="2365203" y="2137915"/>
            <a:chExt cx="4961615" cy="543519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2385416" y="2137915"/>
              <a:ext cx="4608512" cy="543519"/>
            </a:xfrm>
            <a:prstGeom prst="homePlate">
              <a:avLst>
                <a:gd name="adj" fmla="val 27281"/>
              </a:avLst>
            </a:prstGeom>
            <a:gradFill rotWithShape="1">
              <a:gsLst>
                <a:gs pos="0">
                  <a:srgbClr val="FF8119">
                    <a:gamma/>
                    <a:tint val="0"/>
                    <a:invGamma/>
                  </a:srgbClr>
                </a:gs>
                <a:gs pos="100000">
                  <a:srgbClr val="FF8119"/>
                </a:gs>
              </a:gsLst>
              <a:lin ang="18900000" scaled="1"/>
            </a:gradFill>
            <a:ln w="12700" algn="ctr">
              <a:noFill/>
              <a:prstDash val="dash"/>
              <a:miter lim="800000"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365203" y="2194261"/>
              <a:ext cx="496161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想法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：摸出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个球，肯定有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个是同色的。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AutoShape 27"/>
          <p:cNvSpPr>
            <a:spLocks noChangeArrowheads="1"/>
          </p:cNvSpPr>
          <p:nvPr/>
        </p:nvSpPr>
        <p:spPr bwMode="auto">
          <a:xfrm>
            <a:off x="464874" y="2527061"/>
            <a:ext cx="3681983" cy="1804749"/>
          </a:xfrm>
          <a:prstGeom prst="wedgeRoundRectCallout">
            <a:avLst>
              <a:gd name="adj1" fmla="val 25732"/>
              <a:gd name="adj2" fmla="val -48387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验证：把红、蓝两种颜色看成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个“鸽巢”，因为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5÷2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，所以摸出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个球时，至少有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个球是同色的，显然，摸出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个球不是最少的。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51"/>
          <p:cNvGrpSpPr/>
          <p:nvPr/>
        </p:nvGrpSpPr>
        <p:grpSpPr bwMode="auto">
          <a:xfrm>
            <a:off x="4499992" y="2086852"/>
            <a:ext cx="3045247" cy="650393"/>
            <a:chOff x="144030" y="799307"/>
            <a:chExt cx="5287506" cy="936625"/>
          </a:xfrm>
        </p:grpSpPr>
        <p:sp>
          <p:nvSpPr>
            <p:cNvPr id="38" name="AutoShape 26"/>
            <p:cNvSpPr>
              <a:spLocks noChangeArrowheads="1"/>
            </p:cNvSpPr>
            <p:nvPr/>
          </p:nvSpPr>
          <p:spPr bwMode="auto">
            <a:xfrm>
              <a:off x="144030" y="799307"/>
              <a:ext cx="5287506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27"/>
            <p:cNvSpPr txBox="1">
              <a:spLocks noChangeArrowheads="1"/>
            </p:cNvSpPr>
            <p:nvPr/>
          </p:nvSpPr>
          <p:spPr bwMode="auto">
            <a:xfrm>
              <a:off x="216044" y="958629"/>
              <a:ext cx="2571738" cy="53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第一种情况：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Oval 28"/>
            <p:cNvSpPr>
              <a:spLocks noChangeArrowheads="1"/>
            </p:cNvSpPr>
            <p:nvPr/>
          </p:nvSpPr>
          <p:spPr bwMode="auto">
            <a:xfrm>
              <a:off x="2741752" y="1086645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Oval 29"/>
            <p:cNvSpPr>
              <a:spLocks noChangeArrowheads="1"/>
            </p:cNvSpPr>
            <p:nvPr/>
          </p:nvSpPr>
          <p:spPr bwMode="auto">
            <a:xfrm>
              <a:off x="4795977" y="1086645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Oval 30"/>
            <p:cNvSpPr>
              <a:spLocks noChangeArrowheads="1"/>
            </p:cNvSpPr>
            <p:nvPr/>
          </p:nvSpPr>
          <p:spPr bwMode="auto">
            <a:xfrm>
              <a:off x="3255308" y="1086645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Oval 31"/>
            <p:cNvSpPr>
              <a:spLocks noChangeArrowheads="1"/>
            </p:cNvSpPr>
            <p:nvPr/>
          </p:nvSpPr>
          <p:spPr bwMode="auto">
            <a:xfrm>
              <a:off x="3768864" y="1086645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Oval 32"/>
            <p:cNvSpPr>
              <a:spLocks noChangeArrowheads="1"/>
            </p:cNvSpPr>
            <p:nvPr/>
          </p:nvSpPr>
          <p:spPr bwMode="auto">
            <a:xfrm>
              <a:off x="4282420" y="1086645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59"/>
          <p:cNvGrpSpPr/>
          <p:nvPr/>
        </p:nvGrpSpPr>
        <p:grpSpPr bwMode="auto">
          <a:xfrm>
            <a:off x="4548372" y="2806932"/>
            <a:ext cx="3045247" cy="650393"/>
            <a:chOff x="144030" y="1807370"/>
            <a:chExt cx="5287506" cy="936625"/>
          </a:xfrm>
        </p:grpSpPr>
        <p:sp>
          <p:nvSpPr>
            <p:cNvPr id="46" name="AutoShape 36"/>
            <p:cNvSpPr>
              <a:spLocks noChangeArrowheads="1"/>
            </p:cNvSpPr>
            <p:nvPr/>
          </p:nvSpPr>
          <p:spPr bwMode="auto">
            <a:xfrm>
              <a:off x="144030" y="1807370"/>
              <a:ext cx="5287506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37"/>
            <p:cNvSpPr txBox="1">
              <a:spLocks noChangeArrowheads="1"/>
            </p:cNvSpPr>
            <p:nvPr/>
          </p:nvSpPr>
          <p:spPr bwMode="auto">
            <a:xfrm>
              <a:off x="216044" y="1984981"/>
              <a:ext cx="2571738" cy="53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第二种情况：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Oval 38"/>
            <p:cNvSpPr>
              <a:spLocks noChangeArrowheads="1"/>
            </p:cNvSpPr>
            <p:nvPr/>
          </p:nvSpPr>
          <p:spPr bwMode="auto">
            <a:xfrm>
              <a:off x="2741752" y="2094708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Oval 39"/>
            <p:cNvSpPr>
              <a:spLocks noChangeArrowheads="1"/>
            </p:cNvSpPr>
            <p:nvPr/>
          </p:nvSpPr>
          <p:spPr bwMode="auto">
            <a:xfrm>
              <a:off x="4795977" y="2094708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Oval 40"/>
            <p:cNvSpPr>
              <a:spLocks noChangeArrowheads="1"/>
            </p:cNvSpPr>
            <p:nvPr/>
          </p:nvSpPr>
          <p:spPr bwMode="auto">
            <a:xfrm>
              <a:off x="3255308" y="2094708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Oval 41"/>
            <p:cNvSpPr>
              <a:spLocks noChangeArrowheads="1"/>
            </p:cNvSpPr>
            <p:nvPr/>
          </p:nvSpPr>
          <p:spPr bwMode="auto">
            <a:xfrm>
              <a:off x="3768864" y="2094708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Oval 42"/>
            <p:cNvSpPr>
              <a:spLocks noChangeArrowheads="1"/>
            </p:cNvSpPr>
            <p:nvPr/>
          </p:nvSpPr>
          <p:spPr bwMode="auto">
            <a:xfrm>
              <a:off x="4282420" y="2094708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67"/>
          <p:cNvGrpSpPr/>
          <p:nvPr/>
        </p:nvGrpSpPr>
        <p:grpSpPr bwMode="auto">
          <a:xfrm>
            <a:off x="4539412" y="3455004"/>
            <a:ext cx="3045247" cy="650393"/>
            <a:chOff x="144030" y="2815432"/>
            <a:chExt cx="5287506" cy="936625"/>
          </a:xfrm>
        </p:grpSpPr>
        <p:sp>
          <p:nvSpPr>
            <p:cNvPr id="54" name="AutoShape 45"/>
            <p:cNvSpPr>
              <a:spLocks noChangeArrowheads="1"/>
            </p:cNvSpPr>
            <p:nvPr/>
          </p:nvSpPr>
          <p:spPr bwMode="auto">
            <a:xfrm>
              <a:off x="144030" y="2815432"/>
              <a:ext cx="5287506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46"/>
            <p:cNvSpPr txBox="1">
              <a:spLocks noChangeArrowheads="1"/>
            </p:cNvSpPr>
            <p:nvPr/>
          </p:nvSpPr>
          <p:spPr bwMode="auto">
            <a:xfrm>
              <a:off x="216044" y="2993043"/>
              <a:ext cx="2571738" cy="53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第三种情况：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Oval 47"/>
            <p:cNvSpPr>
              <a:spLocks noChangeArrowheads="1"/>
            </p:cNvSpPr>
            <p:nvPr/>
          </p:nvSpPr>
          <p:spPr bwMode="auto">
            <a:xfrm>
              <a:off x="2741752" y="3102770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Oval 48"/>
            <p:cNvSpPr>
              <a:spLocks noChangeArrowheads="1"/>
            </p:cNvSpPr>
            <p:nvPr/>
          </p:nvSpPr>
          <p:spPr bwMode="auto">
            <a:xfrm>
              <a:off x="4795977" y="3102770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Oval 49"/>
            <p:cNvSpPr>
              <a:spLocks noChangeArrowheads="1"/>
            </p:cNvSpPr>
            <p:nvPr/>
          </p:nvSpPr>
          <p:spPr bwMode="auto">
            <a:xfrm>
              <a:off x="3255308" y="3102770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Oval 50"/>
            <p:cNvSpPr>
              <a:spLocks noChangeArrowheads="1"/>
            </p:cNvSpPr>
            <p:nvPr/>
          </p:nvSpPr>
          <p:spPr bwMode="auto">
            <a:xfrm>
              <a:off x="3768864" y="3102770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Oval 51"/>
            <p:cNvSpPr>
              <a:spLocks noChangeArrowheads="1"/>
            </p:cNvSpPr>
            <p:nvPr/>
          </p:nvSpPr>
          <p:spPr bwMode="auto">
            <a:xfrm>
              <a:off x="4282420" y="3102770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1" name="组合 75"/>
          <p:cNvGrpSpPr/>
          <p:nvPr/>
        </p:nvGrpSpPr>
        <p:grpSpPr bwMode="auto">
          <a:xfrm>
            <a:off x="4551089" y="4175084"/>
            <a:ext cx="3045247" cy="650393"/>
            <a:chOff x="144030" y="3811366"/>
            <a:chExt cx="5287506" cy="936625"/>
          </a:xfrm>
        </p:grpSpPr>
        <p:sp>
          <p:nvSpPr>
            <p:cNvPr id="62" name="AutoShape 54"/>
            <p:cNvSpPr>
              <a:spLocks noChangeArrowheads="1"/>
            </p:cNvSpPr>
            <p:nvPr/>
          </p:nvSpPr>
          <p:spPr bwMode="auto">
            <a:xfrm>
              <a:off x="144030" y="3811366"/>
              <a:ext cx="5287506" cy="936625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 Box 55"/>
            <p:cNvSpPr txBox="1">
              <a:spLocks noChangeArrowheads="1"/>
            </p:cNvSpPr>
            <p:nvPr/>
          </p:nvSpPr>
          <p:spPr bwMode="auto">
            <a:xfrm>
              <a:off x="216044" y="3988977"/>
              <a:ext cx="2571738" cy="5318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</a:rPr>
                <a:t>第四种情况：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Oval 56"/>
            <p:cNvSpPr>
              <a:spLocks noChangeArrowheads="1"/>
            </p:cNvSpPr>
            <p:nvPr/>
          </p:nvSpPr>
          <p:spPr bwMode="auto">
            <a:xfrm>
              <a:off x="2741752" y="4098704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Oval 57"/>
            <p:cNvSpPr>
              <a:spLocks noChangeArrowheads="1"/>
            </p:cNvSpPr>
            <p:nvPr/>
          </p:nvSpPr>
          <p:spPr bwMode="auto">
            <a:xfrm>
              <a:off x="4795977" y="4098704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Oval 58"/>
            <p:cNvSpPr>
              <a:spLocks noChangeArrowheads="1"/>
            </p:cNvSpPr>
            <p:nvPr/>
          </p:nvSpPr>
          <p:spPr bwMode="auto">
            <a:xfrm>
              <a:off x="3255308" y="4098704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Oval 59"/>
            <p:cNvSpPr>
              <a:spLocks noChangeArrowheads="1"/>
            </p:cNvSpPr>
            <p:nvPr/>
          </p:nvSpPr>
          <p:spPr bwMode="auto">
            <a:xfrm>
              <a:off x="3768864" y="4098704"/>
              <a:ext cx="431800" cy="431800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Oval 60"/>
            <p:cNvSpPr>
              <a:spLocks noChangeArrowheads="1"/>
            </p:cNvSpPr>
            <p:nvPr/>
          </p:nvSpPr>
          <p:spPr bwMode="auto">
            <a:xfrm>
              <a:off x="4282420" y="4098704"/>
              <a:ext cx="431800" cy="431800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9" name="Line 61"/>
          <p:cNvSpPr>
            <a:spLocks noChangeShapeType="1"/>
          </p:cNvSpPr>
          <p:nvPr/>
        </p:nvSpPr>
        <p:spPr bwMode="auto">
          <a:xfrm flipH="1">
            <a:off x="6893551" y="2155235"/>
            <a:ext cx="8557" cy="2670242"/>
          </a:xfrm>
          <a:prstGeom prst="line">
            <a:avLst/>
          </a:prstGeom>
          <a:noFill/>
          <a:ln w="57150">
            <a:solidFill>
              <a:srgbClr val="1D935B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395536" y="611582"/>
            <a:ext cx="842493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盒子里有同样大小的红球和蓝球各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个，要想摸出的球一定有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个同色的，至少要摸出几个球？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83568" y="1800494"/>
            <a:ext cx="701334" cy="706664"/>
            <a:chOff x="854075" y="1946262"/>
            <a:chExt cx="1044575" cy="1052513"/>
          </a:xfrm>
        </p:grpSpPr>
        <p:grpSp>
          <p:nvGrpSpPr>
            <p:cNvPr id="16" name="Group 18"/>
            <p:cNvGrpSpPr/>
            <p:nvPr/>
          </p:nvGrpSpPr>
          <p:grpSpPr bwMode="auto">
            <a:xfrm>
              <a:off x="857250" y="1946262"/>
              <a:ext cx="1041400" cy="1052513"/>
              <a:chOff x="691" y="2077"/>
              <a:chExt cx="656" cy="663"/>
            </a:xfrm>
          </p:grpSpPr>
          <p:pic>
            <p:nvPicPr>
              <p:cNvPr id="19" name="Picture 19" descr="circuler_1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691" y="2077"/>
                <a:ext cx="656" cy="6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" name="Oval 20"/>
              <p:cNvSpPr>
                <a:spLocks noChangeArrowheads="1"/>
              </p:cNvSpPr>
              <p:nvPr/>
            </p:nvSpPr>
            <p:spPr bwMode="gray">
              <a:xfrm>
                <a:off x="691" y="2077"/>
                <a:ext cx="652" cy="663"/>
              </a:xfrm>
              <a:prstGeom prst="ellipse">
                <a:avLst/>
              </a:prstGeom>
              <a:gradFill rotWithShape="1">
                <a:gsLst>
                  <a:gs pos="0">
                    <a:srgbClr val="FF8119"/>
                  </a:gs>
                  <a:gs pos="50000">
                    <a:srgbClr val="FF8119">
                      <a:gamma/>
                      <a:tint val="22353"/>
                      <a:invGamma/>
                    </a:srgbClr>
                  </a:gs>
                  <a:gs pos="100000">
                    <a:srgbClr val="FF8119"/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grpSp>
            <p:nvGrpSpPr>
              <p:cNvPr id="22" name="Group 21"/>
              <p:cNvGrpSpPr/>
              <p:nvPr/>
            </p:nvGrpSpPr>
            <p:grpSpPr bwMode="auto">
              <a:xfrm>
                <a:off x="726" y="2607"/>
                <a:ext cx="570" cy="110"/>
                <a:chOff x="3706" y="1872"/>
                <a:chExt cx="825" cy="156"/>
              </a:xfrm>
            </p:grpSpPr>
            <p:grpSp>
              <p:nvGrpSpPr>
                <p:cNvPr id="23" name="Group 22"/>
                <p:cNvGrpSpPr/>
                <p:nvPr/>
              </p:nvGrpSpPr>
              <p:grpSpPr bwMode="auto">
                <a:xfrm rot="-1297425" flipH="1" flipV="1">
                  <a:off x="3850" y="1872"/>
                  <a:ext cx="681" cy="150"/>
                  <a:chOff x="1565" y="2568"/>
                  <a:chExt cx="1118" cy="279"/>
                </a:xfrm>
              </p:grpSpPr>
              <p:sp>
                <p:nvSpPr>
                  <p:cNvPr id="29" name="AutoShape 23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0" name="AutoShape 24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1" name="AutoShape 25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32" name="AutoShape 26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  <p:grpSp>
              <p:nvGrpSpPr>
                <p:cNvPr id="24" name="Group 27"/>
                <p:cNvGrpSpPr/>
                <p:nvPr/>
              </p:nvGrpSpPr>
              <p:grpSpPr bwMode="auto">
                <a:xfrm rot="56115" flipH="1" flipV="1">
                  <a:off x="3706" y="1878"/>
                  <a:ext cx="681" cy="150"/>
                  <a:chOff x="1565" y="2568"/>
                  <a:chExt cx="1118" cy="279"/>
                </a:xfrm>
              </p:grpSpPr>
              <p:sp>
                <p:nvSpPr>
                  <p:cNvPr id="25" name="AutoShape 28"/>
                  <p:cNvSpPr>
                    <a:spLocks noChangeArrowheads="1"/>
                  </p:cNvSpPr>
                  <p:nvPr/>
                </p:nvSpPr>
                <p:spPr bwMode="gray">
                  <a:xfrm rot="5263130">
                    <a:off x="1859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6" name="AutoShape 29"/>
                  <p:cNvSpPr>
                    <a:spLocks noChangeArrowheads="1"/>
                  </p:cNvSpPr>
                  <p:nvPr/>
                </p:nvSpPr>
                <p:spPr bwMode="gray">
                  <a:xfrm rot="6078281">
                    <a:off x="1995" y="2274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7" name="AutoShape 30"/>
                  <p:cNvSpPr>
                    <a:spLocks noChangeArrowheads="1"/>
                  </p:cNvSpPr>
                  <p:nvPr/>
                </p:nvSpPr>
                <p:spPr bwMode="gray">
                  <a:xfrm rot="6373927">
                    <a:off x="2071" y="229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  <p:sp>
                <p:nvSpPr>
                  <p:cNvPr id="28" name="AutoShape 31"/>
                  <p:cNvSpPr>
                    <a:spLocks noChangeArrowheads="1"/>
                  </p:cNvSpPr>
                  <p:nvPr/>
                </p:nvSpPr>
                <p:spPr bwMode="gray">
                  <a:xfrm rot="6906312">
                    <a:off x="2161" y="2326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pPr marL="0" marR="0" lvl="0" indent="0" defTabSz="91440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defRPr/>
                    </a:pPr>
                    <a:endParaRPr kumimoji="0" lang="zh-CN" altLang="en-US" sz="1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</a:endParaRPr>
                  </a:p>
                </p:txBody>
              </p:sp>
            </p:grpSp>
          </p:grpSp>
        </p:grpSp>
        <p:sp>
          <p:nvSpPr>
            <p:cNvPr id="17" name="Text Box 77"/>
            <p:cNvSpPr txBox="1">
              <a:spLocks noChangeArrowheads="1"/>
            </p:cNvSpPr>
            <p:nvPr/>
          </p:nvSpPr>
          <p:spPr bwMode="gray">
            <a:xfrm>
              <a:off x="854075" y="2165336"/>
              <a:ext cx="1044575" cy="595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20650" indent="-1206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120650" marR="0" lvl="0" indent="-120650" defTabSz="914400" eaLnBrk="1" fontAlgn="auto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0" cap="none" spc="0" normalizeH="0" baseline="0" noProof="0">
                  <a:ln>
                    <a:noFill/>
                  </a:ln>
                  <a:solidFill>
                    <a:srgbClr val="1C1C1C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验证</a:t>
              </a:r>
              <a:endPara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1C1C1C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Picture 90" descr="Picture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200" y="1957375"/>
              <a:ext cx="825500" cy="377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4" name="Group 38"/>
          <p:cNvGrpSpPr/>
          <p:nvPr/>
        </p:nvGrpSpPr>
        <p:grpSpPr bwMode="auto">
          <a:xfrm>
            <a:off x="1115616" y="3248078"/>
            <a:ext cx="3135416" cy="679609"/>
            <a:chOff x="67" y="3113"/>
            <a:chExt cx="2722" cy="590"/>
          </a:xfrm>
        </p:grpSpPr>
        <p:grpSp>
          <p:nvGrpSpPr>
            <p:cNvPr id="35" name="Group 7"/>
            <p:cNvGrpSpPr/>
            <p:nvPr/>
          </p:nvGrpSpPr>
          <p:grpSpPr bwMode="auto">
            <a:xfrm>
              <a:off x="67" y="3113"/>
              <a:ext cx="2722" cy="590"/>
              <a:chOff x="1066" y="210"/>
              <a:chExt cx="2722" cy="590"/>
            </a:xfrm>
          </p:grpSpPr>
          <p:sp>
            <p:nvSpPr>
              <p:cNvPr id="39" name="AutoShape 8"/>
              <p:cNvSpPr>
                <a:spLocks noChangeArrowheads="1"/>
              </p:cNvSpPr>
              <p:nvPr/>
            </p:nvSpPr>
            <p:spPr bwMode="auto">
              <a:xfrm>
                <a:off x="1066" y="210"/>
                <a:ext cx="2722" cy="590"/>
              </a:xfrm>
              <a:prstGeom prst="flowChartAlternate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Text Box 9"/>
              <p:cNvSpPr txBox="1">
                <a:spLocks noChangeArrowheads="1"/>
              </p:cNvSpPr>
              <p:nvPr/>
            </p:nvSpPr>
            <p:spPr bwMode="auto">
              <a:xfrm>
                <a:off x="1111" y="313"/>
                <a:ext cx="1498" cy="3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第一种情况：</a:t>
                </a:r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6" name="Oval 10"/>
            <p:cNvSpPr>
              <a:spLocks noChangeArrowheads="1"/>
            </p:cNvSpPr>
            <p:nvPr/>
          </p:nvSpPr>
          <p:spPr bwMode="auto">
            <a:xfrm>
              <a:off x="2019" y="3291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Oval 11"/>
            <p:cNvSpPr>
              <a:spLocks noChangeArrowheads="1"/>
            </p:cNvSpPr>
            <p:nvPr/>
          </p:nvSpPr>
          <p:spPr bwMode="auto">
            <a:xfrm>
              <a:off x="1662" y="3291"/>
              <a:ext cx="272" cy="272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Oval 12"/>
            <p:cNvSpPr>
              <a:spLocks noChangeArrowheads="1"/>
            </p:cNvSpPr>
            <p:nvPr/>
          </p:nvSpPr>
          <p:spPr bwMode="auto">
            <a:xfrm>
              <a:off x="2376" y="3291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Group 53"/>
          <p:cNvGrpSpPr/>
          <p:nvPr/>
        </p:nvGrpSpPr>
        <p:grpSpPr bwMode="auto">
          <a:xfrm>
            <a:off x="5007191" y="3269963"/>
            <a:ext cx="3239086" cy="679609"/>
            <a:chOff x="2835" y="3113"/>
            <a:chExt cx="2812" cy="590"/>
          </a:xfrm>
        </p:grpSpPr>
        <p:sp>
          <p:nvSpPr>
            <p:cNvPr id="42" name="AutoShape 17"/>
            <p:cNvSpPr>
              <a:spLocks noChangeArrowheads="1"/>
            </p:cNvSpPr>
            <p:nvPr/>
          </p:nvSpPr>
          <p:spPr bwMode="auto">
            <a:xfrm>
              <a:off x="2835" y="3113"/>
              <a:ext cx="2812" cy="590"/>
            </a:xfrm>
            <a:prstGeom prst="flowChartAlternateProcess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18"/>
            <p:cNvSpPr txBox="1">
              <a:spLocks noChangeArrowheads="1"/>
            </p:cNvSpPr>
            <p:nvPr/>
          </p:nvSpPr>
          <p:spPr bwMode="auto">
            <a:xfrm>
              <a:off x="2880" y="3222"/>
              <a:ext cx="1723" cy="3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第二种情况：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Oval 19"/>
            <p:cNvSpPr>
              <a:spLocks noChangeArrowheads="1"/>
            </p:cNvSpPr>
            <p:nvPr/>
          </p:nvSpPr>
          <p:spPr bwMode="auto">
            <a:xfrm>
              <a:off x="5204" y="3281"/>
              <a:ext cx="272" cy="272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Oval 20"/>
            <p:cNvSpPr>
              <a:spLocks noChangeArrowheads="1"/>
            </p:cNvSpPr>
            <p:nvPr/>
          </p:nvSpPr>
          <p:spPr bwMode="auto">
            <a:xfrm>
              <a:off x="4479" y="3281"/>
              <a:ext cx="272" cy="272"/>
            </a:xfrm>
            <a:prstGeom prst="ellipse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Oval 21"/>
            <p:cNvSpPr>
              <a:spLocks noChangeArrowheads="1"/>
            </p:cNvSpPr>
            <p:nvPr/>
          </p:nvSpPr>
          <p:spPr bwMode="auto">
            <a:xfrm>
              <a:off x="4841" y="3281"/>
              <a:ext cx="272" cy="272"/>
            </a:xfrm>
            <a:prstGeom prst="ellipse">
              <a:avLst/>
            </a:prstGeom>
            <a:solidFill>
              <a:srgbClr val="333399"/>
            </a:solidFill>
            <a:ln w="12700">
              <a:solidFill>
                <a:srgbClr val="333399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38150" y="1726029"/>
            <a:ext cx="4997821" cy="855595"/>
            <a:chOff x="2508280" y="1726029"/>
            <a:chExt cx="4997821" cy="855595"/>
          </a:xfrm>
        </p:grpSpPr>
        <p:sp>
          <p:nvSpPr>
            <p:cNvPr id="13" name="AutoShape 4"/>
            <p:cNvSpPr>
              <a:spLocks noChangeArrowheads="1"/>
            </p:cNvSpPr>
            <p:nvPr/>
          </p:nvSpPr>
          <p:spPr bwMode="gray">
            <a:xfrm>
              <a:off x="2555775" y="1726029"/>
              <a:ext cx="4795938" cy="855595"/>
            </a:xfrm>
            <a:prstGeom prst="homePlate">
              <a:avLst>
                <a:gd name="adj" fmla="val 27281"/>
              </a:avLst>
            </a:prstGeom>
            <a:gradFill rotWithShape="1">
              <a:gsLst>
                <a:gs pos="0">
                  <a:srgbClr val="FF8119">
                    <a:gamma/>
                    <a:tint val="0"/>
                    <a:invGamma/>
                  </a:srgbClr>
                </a:gs>
                <a:gs pos="100000">
                  <a:srgbClr val="FF8119"/>
                </a:gs>
              </a:gsLst>
              <a:lin ang="18900000" scaled="1"/>
            </a:gradFill>
            <a:ln w="12700" algn="ctr">
              <a:noFill/>
              <a:prstDash val="dash"/>
              <a:miter lim="800000"/>
            </a:ln>
            <a:effectLst>
              <a:outerShdw dist="71842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508280" y="1828242"/>
              <a:ext cx="499782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想法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：有两种颜色。那摸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个球就能保证有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个同色的球。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411726" y="738247"/>
            <a:ext cx="5816458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总结：你发现了什么规律。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907704" y="3552052"/>
            <a:ext cx="6292619" cy="1114101"/>
            <a:chOff x="2409675" y="3572897"/>
            <a:chExt cx="6292619" cy="1114101"/>
          </a:xfrm>
        </p:grpSpPr>
        <p:sp>
          <p:nvSpPr>
            <p:cNvPr id="3" name="波形 2"/>
            <p:cNvSpPr/>
            <p:nvPr/>
          </p:nvSpPr>
          <p:spPr>
            <a:xfrm>
              <a:off x="2409675" y="3572897"/>
              <a:ext cx="4853108" cy="1114101"/>
            </a:xfrm>
            <a:prstGeom prst="wav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2915816" y="3795886"/>
              <a:ext cx="5786478" cy="559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摸出的球数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颜色种类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+1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813" y="2348460"/>
            <a:ext cx="1295238" cy="1095238"/>
          </a:xfrm>
          <a:prstGeom prst="rect">
            <a:avLst/>
          </a:prstGeom>
        </p:spPr>
      </p:pic>
      <p:sp>
        <p:nvSpPr>
          <p:cNvPr id="8" name="AutoShape 27"/>
          <p:cNvSpPr>
            <a:spLocks noChangeArrowheads="1"/>
          </p:cNvSpPr>
          <p:nvPr/>
        </p:nvSpPr>
        <p:spPr bwMode="auto">
          <a:xfrm>
            <a:off x="2555776" y="1559981"/>
            <a:ext cx="3028091" cy="1736646"/>
          </a:xfrm>
          <a:prstGeom prst="wedgeRoundRectCallout">
            <a:avLst>
              <a:gd name="adj1" fmla="val 56034"/>
              <a:gd name="adj2" fmla="val 25409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只要摸出的球数比它们的颜色种数多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，就能保证至少有两个球同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色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1813</Words>
  <Application>WPS 演示</Application>
  <PresentationFormat>全屏显示(16:9)</PresentationFormat>
  <Paragraphs>174</Paragraphs>
  <Slides>19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微软雅黑</vt:lpstr>
      <vt:lpstr>Arial Unicode MS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101</cp:revision>
  <dcterms:created xsi:type="dcterms:W3CDTF">2018-09-11T05:46:00Z</dcterms:created>
  <dcterms:modified xsi:type="dcterms:W3CDTF">2023-10-10T01:48:01Z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5E38DD167F2840A2BF0AB80BF55D39ED_12</vt:lpwstr>
  </property>
  <property fmtid="{D5CDD505-2E9C-101B-9397-08002B2CF9AE}" pid="3" name="KSOProductBuildVer">
    <vt:lpwstr>2052-12.1.0.15398</vt:lpwstr>
  </property>
</Properties>
</file>