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78" r:id="rId4"/>
    <p:sldId id="279" r:id="rId5"/>
    <p:sldId id="280" r:id="rId6"/>
    <p:sldId id="281" r:id="rId7"/>
    <p:sldId id="282" r:id="rId9"/>
    <p:sldId id="283" r:id="rId10"/>
    <p:sldId id="284" r:id="rId11"/>
    <p:sldId id="296" r:id="rId12"/>
    <p:sldId id="285" r:id="rId13"/>
    <p:sldId id="286" r:id="rId14"/>
    <p:sldId id="287" r:id="rId15"/>
    <p:sldId id="288" r:id="rId16"/>
    <p:sldId id="289" r:id="rId17"/>
    <p:sldId id="293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0076"/>
    <a:srgbClr val="29ABE2"/>
    <a:srgbClr val="FFFFFF"/>
    <a:srgbClr val="A3D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9" d="100"/>
          <a:sy n="59" d="100"/>
        </p:scale>
        <p:origin x="-84" y="-6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7DE1D1-3A10-4798-B254-ADA2FBB5F72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2CB5D4-064C-4FE0-B1D9-B7102BB2FD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fld id="{A89402CB-533D-4351-8DE9-DB07A1BCF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fld id="{A89402CB-533D-4351-8DE9-DB07A1BCF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fld id="{A89402CB-533D-4351-8DE9-DB07A1BCF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6.png"/><Relationship Id="rId12" Type="http://schemas.openxmlformats.org/officeDocument/2006/relationships/image" Target="../media/image1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4860032" y="83408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14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4.png"/><Relationship Id="rId7" Type="http://schemas.openxmlformats.org/officeDocument/2006/relationships/image" Target="../media/image26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8.png"/><Relationship Id="rId2" Type="http://schemas.openxmlformats.org/officeDocument/2006/relationships/image" Target="../media/image14.pn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52210" y="1867203"/>
            <a:ext cx="3229089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练习十二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比例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539552" y="610111"/>
            <a:ext cx="835292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8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在一幅比例尺是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1∶2000000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的地图上，量得甲、乙两个城市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之间的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距离是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5.5cm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。在另一幅比例尺是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1∶5000000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的地图上，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这两个城市之间的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图上距离是多少？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848895" y="2074036"/>
            <a:ext cx="5564867" cy="483494"/>
            <a:chOff x="2337631" y="1080174"/>
            <a:chExt cx="5564867" cy="483253"/>
          </a:xfrm>
        </p:grpSpPr>
        <p:sp>
          <p:nvSpPr>
            <p:cNvPr id="8" name="TextBox 7"/>
            <p:cNvSpPr txBox="1">
              <a:spLocks noChangeArrowheads="1"/>
            </p:cNvSpPr>
            <p:nvPr/>
          </p:nvSpPr>
          <p:spPr bwMode="auto">
            <a:xfrm>
              <a:off x="2337631" y="1086996"/>
              <a:ext cx="1495425" cy="476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5.5÷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Box 17"/>
            <p:cNvSpPr txBox="1">
              <a:spLocks noChangeArrowheads="1"/>
            </p:cNvSpPr>
            <p:nvPr/>
          </p:nvSpPr>
          <p:spPr bwMode="auto">
            <a:xfrm>
              <a:off x="4438573" y="1080174"/>
              <a:ext cx="3463925" cy="476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=11000000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cm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928420" y="2948676"/>
            <a:ext cx="5257445" cy="490856"/>
            <a:chOff x="3241494" y="2304460"/>
            <a:chExt cx="5257445" cy="490612"/>
          </a:xfrm>
        </p:grpSpPr>
        <p:sp>
          <p:nvSpPr>
            <p:cNvPr id="15" name="TextBox 18"/>
            <p:cNvSpPr txBox="1">
              <a:spLocks noChangeArrowheads="1"/>
            </p:cNvSpPr>
            <p:nvPr/>
          </p:nvSpPr>
          <p:spPr bwMode="auto">
            <a:xfrm>
              <a:off x="3241494" y="2318640"/>
              <a:ext cx="2532062" cy="476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11000000×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23"/>
            <p:cNvSpPr txBox="1">
              <a:spLocks noChangeArrowheads="1"/>
            </p:cNvSpPr>
            <p:nvPr/>
          </p:nvSpPr>
          <p:spPr bwMode="auto">
            <a:xfrm>
              <a:off x="6073239" y="2304460"/>
              <a:ext cx="2425700" cy="476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=2.2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cm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887951" y="3844112"/>
            <a:ext cx="59121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：这两个城市之间的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2.2cm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536358" y="1923053"/>
            <a:ext cx="3151514" cy="2760227"/>
            <a:chOff x="5308918" y="1857077"/>
            <a:chExt cx="3151514" cy="2760227"/>
          </a:xfrm>
        </p:grpSpPr>
        <p:sp>
          <p:nvSpPr>
            <p:cNvPr id="26" name="云形标注 25"/>
            <p:cNvSpPr/>
            <p:nvPr/>
          </p:nvSpPr>
          <p:spPr>
            <a:xfrm>
              <a:off x="5308918" y="1857077"/>
              <a:ext cx="3151514" cy="1146721"/>
            </a:xfrm>
            <a:prstGeom prst="cloudCallout">
              <a:avLst>
                <a:gd name="adj1" fmla="val 18286"/>
                <a:gd name="adj2" fmla="val 66904"/>
              </a:avLst>
            </a:prstGeom>
            <a:noFill/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/>
              <a:endParaRPr lang="en-US" altLang="zh-CN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567624" y="1897634"/>
              <a:ext cx="2725717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先求实际距离，再根据新的比例尺，求出新的图上距离。</a:t>
              </a:r>
              <a:endPara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99301">
                          <a14:foregroundMark x1="63287" y1="45515" x2="63287" y2="45515"/>
                          <a14:foregroundMark x1="42657" y1="48505" x2="42657" y2="48505"/>
                          <a14:foregroundMark x1="47902" y1="47841" x2="47902" y2="47841"/>
                          <a14:foregroundMark x1="64336" y1="42857" x2="67832" y2="48837"/>
                          <a14:foregroundMark x1="43007" y1="44518" x2="47203" y2="521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884675" y="3207737"/>
              <a:ext cx="1245249" cy="14095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1630823" y="1914538"/>
                <a:ext cx="1426993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2000000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0823" y="1914538"/>
                <a:ext cx="1426993" cy="793872"/>
              </a:xfrm>
              <a:prstGeom prst="rect">
                <a:avLst/>
              </a:prstGeom>
              <a:blipFill rotWithShape="1">
                <a:blip r:embed="rId4"/>
                <a:stretch>
                  <a:fillRect l="-10" t="-2" r="20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2521560" y="2790074"/>
                <a:ext cx="1426993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5000000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1560" y="2790074"/>
                <a:ext cx="1426993" cy="793872"/>
              </a:xfrm>
              <a:prstGeom prst="rect">
                <a:avLst/>
              </a:prstGeom>
              <a:blipFill rotWithShape="1">
                <a:blip r:embed="rId5"/>
                <a:stretch>
                  <a:fillRect l="-43" t="-65" r="9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8"/>
              <p:cNvSpPr txBox="1">
                <a:spLocks noChangeArrowheads="1"/>
              </p:cNvSpPr>
              <p:nvPr/>
            </p:nvSpPr>
            <p:spPr bwMode="auto">
              <a:xfrm>
                <a:off x="1618491" y="2853092"/>
                <a:ext cx="1266031" cy="809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5.5×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18491" y="2853092"/>
                <a:ext cx="1266031" cy="809901"/>
              </a:xfrm>
              <a:prstGeom prst="rect">
                <a:avLst/>
              </a:prstGeom>
              <a:blipFill rotWithShape="1">
                <a:blip r:embed="rId1"/>
                <a:stretch>
                  <a:fillRect l="-40" t="-5" r="28" b="3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TextBox 23"/>
          <p:cNvSpPr txBox="1">
            <a:spLocks noChangeArrowheads="1"/>
          </p:cNvSpPr>
          <p:nvPr/>
        </p:nvSpPr>
        <p:spPr bwMode="auto">
          <a:xfrm>
            <a:off x="2819100" y="3074726"/>
            <a:ext cx="2425700" cy="476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=2.2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827584" y="3810047"/>
            <a:ext cx="59121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：这两个城市之间的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2.2cm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697912" y="1917138"/>
            <a:ext cx="2880973" cy="2858569"/>
            <a:chOff x="5662707" y="1851670"/>
            <a:chExt cx="2880973" cy="2858569"/>
          </a:xfrm>
        </p:grpSpPr>
        <p:grpSp>
          <p:nvGrpSpPr>
            <p:cNvPr id="7" name="组合 6"/>
            <p:cNvGrpSpPr/>
            <p:nvPr/>
          </p:nvGrpSpPr>
          <p:grpSpPr>
            <a:xfrm>
              <a:off x="5662707" y="1851670"/>
              <a:ext cx="2725718" cy="1650839"/>
              <a:chOff x="5662707" y="1851670"/>
              <a:chExt cx="2725718" cy="1650839"/>
            </a:xfrm>
          </p:grpSpPr>
          <p:sp>
            <p:nvSpPr>
              <p:cNvPr id="37" name="AutoShape 3"/>
              <p:cNvSpPr>
                <a:spLocks noChangeArrowheads="1"/>
              </p:cNvSpPr>
              <p:nvPr/>
            </p:nvSpPr>
            <p:spPr bwMode="gray">
              <a:xfrm>
                <a:off x="5662707" y="1876347"/>
                <a:ext cx="2725718" cy="1626162"/>
              </a:xfrm>
              <a:prstGeom prst="roundRect">
                <a:avLst>
                  <a:gd name="adj" fmla="val 9144"/>
                </a:avLst>
              </a:prstGeom>
              <a:solidFill>
                <a:srgbClr val="F8F8F8"/>
              </a:solidFill>
              <a:ln w="28575">
                <a:solidFill>
                  <a:srgbClr val="C40505"/>
                </a:solidFill>
                <a:rou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7" name="矩形 26"/>
                  <p:cNvSpPr/>
                  <p:nvPr/>
                </p:nvSpPr>
                <p:spPr>
                  <a:xfrm>
                    <a:off x="5662707" y="1851670"/>
                    <a:ext cx="2725717" cy="1592744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lvl="0"/>
                    <a:r>
                      <a:rPr lang="zh-CN" altLang="en-US" sz="2000" b="1" dirty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新的比例尺缩小到原来的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prstClr val="black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prstClr val="black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prstClr val="black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5</m:t>
                            </m:r>
                          </m:den>
                        </m:f>
                      </m:oMath>
                    </a14:m>
                    <a:r>
                      <a:rPr lang="zh-CN" altLang="en-US" sz="2000" b="1" dirty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，图上距离也应是</a:t>
                    </a:r>
                    <a:r>
                      <a:rPr lang="en-US" altLang="zh-CN" sz="2000" b="1" dirty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5.5cm</a:t>
                    </a:r>
                    <a:r>
                      <a:rPr lang="zh-CN" altLang="en-US" sz="2000" b="1" dirty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的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prstClr val="black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prstClr val="black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prstClr val="black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5</m:t>
                            </m:r>
                          </m:den>
                        </m:f>
                      </m:oMath>
                    </a14:m>
                    <a:r>
                      <a:rPr lang="zh-CN" altLang="en-US" sz="2000" b="1" dirty="0">
                        <a:solidFill>
                          <a:prstClr val="black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。</a:t>
                    </a:r>
                    <a:endParaRPr lang="en-US" altLang="zh-CN" sz="20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27" name="矩形 26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662707" y="1851670"/>
                    <a:ext cx="2725717" cy="1592744"/>
                  </a:xfrm>
                  <a:prstGeom prst="rect">
                    <a:avLst/>
                  </a:prstGeom>
                  <a:blipFill rotWithShape="1">
                    <a:blip r:embed="rId2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9301">
                          <a14:foregroundMark x1="63287" y1="45515" x2="63287" y2="45515"/>
                          <a14:foregroundMark x1="42657" y1="48505" x2="42657" y2="48505"/>
                          <a14:foregroundMark x1="47902" y1="47841" x2="47902" y2="47841"/>
                          <a14:foregroundMark x1="64336" y1="42857" x2="67832" y2="48837"/>
                          <a14:foregroundMark x1="43007" y1="44518" x2="47203" y2="521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417115" y="3435017"/>
              <a:ext cx="1126565" cy="12752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文本框 22"/>
          <p:cNvSpPr txBox="1"/>
          <p:nvPr/>
        </p:nvSpPr>
        <p:spPr>
          <a:xfrm>
            <a:off x="2517027" y="2219829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" name="矩形 38"/>
              <p:cNvSpPr/>
              <p:nvPr/>
            </p:nvSpPr>
            <p:spPr>
              <a:xfrm>
                <a:off x="2877067" y="2020901"/>
                <a:ext cx="1426993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2000000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9" name="矩形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7067" y="2020901"/>
                <a:ext cx="1426993" cy="793872"/>
              </a:xfrm>
              <a:prstGeom prst="rect">
                <a:avLst/>
              </a:prstGeom>
              <a:blipFill rotWithShape="1">
                <a:blip r:embed="rId5"/>
                <a:stretch>
                  <a:fillRect l="-36" t="-42" r="2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0" name="矩形 39"/>
              <p:cNvSpPr/>
              <p:nvPr/>
            </p:nvSpPr>
            <p:spPr>
              <a:xfrm>
                <a:off x="1157329" y="1978288"/>
                <a:ext cx="1426993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5000000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0" name="矩形 3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7329" y="1978288"/>
                <a:ext cx="1426993" cy="793872"/>
              </a:xfrm>
              <a:prstGeom prst="rect">
                <a:avLst/>
              </a:prstGeom>
              <a:blipFill rotWithShape="1">
                <a:blip r:embed="rId6"/>
                <a:stretch>
                  <a:fillRect l="-25" t="-33" r="36" b="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2" name="矩形 41"/>
              <p:cNvSpPr/>
              <p:nvPr/>
            </p:nvSpPr>
            <p:spPr>
              <a:xfrm>
                <a:off x="4196462" y="2081843"/>
                <a:ext cx="564578" cy="6903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2" name="矩形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6462" y="2081843"/>
                <a:ext cx="564578" cy="690317"/>
              </a:xfrm>
              <a:prstGeom prst="rect">
                <a:avLst/>
              </a:prstGeom>
              <a:blipFill rotWithShape="1">
                <a:blip r:embed="rId7"/>
                <a:stretch>
                  <a:fillRect l="-68" t="-45" r="-3070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539552" y="610111"/>
            <a:ext cx="835292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8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在一幅比例尺是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1∶2000000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的地图上，量得甲、乙两个城市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之间的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距离是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5.5cm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。在另一幅比例尺是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1∶5000000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的地图上，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这两个城市之间的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图上距离是多少？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1" grpId="0"/>
      <p:bldP spid="23" grpId="0"/>
      <p:bldP spid="39" grpId="0"/>
      <p:bldP spid="40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24"/>
          <p:cNvSpPr>
            <a:spLocks noChangeArrowheads="1"/>
          </p:cNvSpPr>
          <p:nvPr/>
        </p:nvSpPr>
        <p:spPr bwMode="auto">
          <a:xfrm>
            <a:off x="674504" y="555526"/>
            <a:ext cx="6335601" cy="46166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719455" indent="-71945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一个服装店的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所有服装都按同样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的折扣销售。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24"/>
          <p:cNvSpPr>
            <a:spLocks noChangeArrowheads="1"/>
          </p:cNvSpPr>
          <p:nvPr/>
        </p:nvSpPr>
        <p:spPr bwMode="auto">
          <a:xfrm>
            <a:off x="355574" y="1089199"/>
            <a:ext cx="8608914" cy="830997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719455" indent="-71945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）李阿姨买了一件上衣，原价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元，现价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元。李阿姨还想买一条裤子，原价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元，现价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195736" y="1912022"/>
            <a:ext cx="24662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解：设现价</a:t>
            </a:r>
            <a:r>
              <a:rPr lang="en-US" altLang="zh-CN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6"/>
          <p:cNvSpPr txBox="1">
            <a:spLocks noChangeArrowheads="1"/>
          </p:cNvSpPr>
          <p:nvPr/>
        </p:nvSpPr>
        <p:spPr bwMode="auto">
          <a:xfrm>
            <a:off x="2667488" y="3276589"/>
            <a:ext cx="2376836" cy="49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=150×180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18"/>
          <p:cNvSpPr>
            <a:spLocks noChangeArrowheads="1"/>
          </p:cNvSpPr>
          <p:nvPr/>
        </p:nvSpPr>
        <p:spPr bwMode="auto">
          <a:xfrm>
            <a:off x="3179433" y="3776199"/>
            <a:ext cx="9605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473078" y="4257917"/>
            <a:ext cx="23732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答：现价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240158" y="2227956"/>
            <a:ext cx="2436298" cy="2029961"/>
            <a:chOff x="5891382" y="1485837"/>
            <a:chExt cx="2436298" cy="202996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1382" y="1485837"/>
              <a:ext cx="2436298" cy="2029961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221797" y="2205917"/>
              <a:ext cx="196186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折扣相同，现价与原价成正比例。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744642" y="2430602"/>
            <a:ext cx="2491727" cy="823636"/>
            <a:chOff x="3531522" y="2471875"/>
            <a:chExt cx="2491727" cy="823636"/>
          </a:xfrm>
        </p:grpSpPr>
        <p:sp>
          <p:nvSpPr>
            <p:cNvPr id="30" name="椭圆 29"/>
            <p:cNvSpPr/>
            <p:nvPr/>
          </p:nvSpPr>
          <p:spPr>
            <a:xfrm>
              <a:off x="3531522" y="2497818"/>
              <a:ext cx="566635" cy="797693"/>
            </a:xfrm>
            <a:prstGeom prst="ellipse">
              <a:avLst/>
            </a:prstGeom>
            <a:no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chemeClr val="tx1"/>
                </a:solidFill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446540" y="2471875"/>
              <a:ext cx="1576709" cy="753744"/>
              <a:chOff x="745622" y="3085231"/>
              <a:chExt cx="1576709" cy="954672"/>
            </a:xfrm>
          </p:grpSpPr>
          <p:sp>
            <p:nvSpPr>
              <p:cNvPr id="35" name="AutoShape 6"/>
              <p:cNvSpPr>
                <a:spLocks noChangeArrowheads="1"/>
              </p:cNvSpPr>
              <p:nvPr/>
            </p:nvSpPr>
            <p:spPr bwMode="gray">
              <a:xfrm>
                <a:off x="747912" y="3085231"/>
                <a:ext cx="1540439" cy="954672"/>
              </a:xfrm>
              <a:prstGeom prst="bevel">
                <a:avLst>
                  <a:gd name="adj" fmla="val 1495"/>
                </a:avLst>
              </a:prstGeom>
              <a:gradFill rotWithShape="1">
                <a:gsLst>
                  <a:gs pos="0">
                    <a:srgbClr val="C5F381"/>
                  </a:gs>
                  <a:gs pos="100000">
                    <a:srgbClr val="C5F381">
                      <a:gamma/>
                      <a:tint val="43922"/>
                      <a:invGamma/>
                    </a:srgbClr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miter lim="800000"/>
              </a:ln>
              <a:effectLst>
                <a:outerShdw dist="107763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745622" y="3130068"/>
                <a:ext cx="1576709" cy="8186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裤子现价是原价的百分之几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8" name="流程图: 摘录 37"/>
            <p:cNvSpPr/>
            <p:nvPr/>
          </p:nvSpPr>
          <p:spPr>
            <a:xfrm rot="5400000">
              <a:off x="4139267" y="2772036"/>
              <a:ext cx="320675" cy="298450"/>
            </a:xfrm>
            <a:prstGeom prst="flowChartExtract">
              <a:avLst/>
            </a:prstGeom>
            <a:gradFill flip="none"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8100000" scaled="1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</p:grpSp>
      <p:grpSp>
        <p:nvGrpSpPr>
          <p:cNvPr id="40" name="组合 39"/>
          <p:cNvGrpSpPr/>
          <p:nvPr/>
        </p:nvGrpSpPr>
        <p:grpSpPr>
          <a:xfrm>
            <a:off x="885498" y="2464237"/>
            <a:ext cx="2414336" cy="845602"/>
            <a:chOff x="759476" y="2512916"/>
            <a:chExt cx="2414336" cy="845602"/>
          </a:xfrm>
        </p:grpSpPr>
        <p:sp>
          <p:nvSpPr>
            <p:cNvPr id="29" name="椭圆 28"/>
            <p:cNvSpPr/>
            <p:nvPr/>
          </p:nvSpPr>
          <p:spPr>
            <a:xfrm>
              <a:off x="2607177" y="2512916"/>
              <a:ext cx="566635" cy="797693"/>
            </a:xfrm>
            <a:prstGeom prst="ellipse">
              <a:avLst/>
            </a:prstGeom>
            <a:no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759476" y="2659655"/>
              <a:ext cx="1728985" cy="698863"/>
              <a:chOff x="763318" y="2763493"/>
              <a:chExt cx="1728985" cy="954672"/>
            </a:xfrm>
          </p:grpSpPr>
          <p:sp>
            <p:nvSpPr>
              <p:cNvPr id="31" name="AutoShape 6"/>
              <p:cNvSpPr>
                <a:spLocks noChangeArrowheads="1"/>
              </p:cNvSpPr>
              <p:nvPr/>
            </p:nvSpPr>
            <p:spPr bwMode="gray">
              <a:xfrm>
                <a:off x="763319" y="2763493"/>
                <a:ext cx="1540439" cy="954672"/>
              </a:xfrm>
              <a:prstGeom prst="bevel">
                <a:avLst>
                  <a:gd name="adj" fmla="val 1495"/>
                </a:avLst>
              </a:prstGeom>
              <a:gradFill rotWithShape="1">
                <a:gsLst>
                  <a:gs pos="0">
                    <a:srgbClr val="C5F381"/>
                  </a:gs>
                  <a:gs pos="100000">
                    <a:srgbClr val="C5F381">
                      <a:gamma/>
                      <a:tint val="43922"/>
                      <a:invGamma/>
                    </a:srgbClr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miter lim="800000"/>
              </a:ln>
              <a:effectLst>
                <a:outerShdw dist="107763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763318" y="2780049"/>
                <a:ext cx="1728985" cy="8829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上衣现价是原价的百分之几</a:t>
                </a:r>
                <a:endPara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9" name="流程图: 摘录 38"/>
            <p:cNvSpPr/>
            <p:nvPr/>
          </p:nvSpPr>
          <p:spPr>
            <a:xfrm rot="16200000" flipH="1">
              <a:off x="2280148" y="2847476"/>
              <a:ext cx="320675" cy="298450"/>
            </a:xfrm>
            <a:prstGeom prst="flowChartExtract">
              <a:avLst/>
            </a:prstGeom>
            <a:gradFill flip="none"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8100000" scaled="1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</p:grpSp>
      <p:pic>
        <p:nvPicPr>
          <p:cNvPr id="4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699792" y="2464237"/>
                <a:ext cx="1653017" cy="6963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150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250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= 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180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2464237"/>
                <a:ext cx="1653017" cy="696344"/>
              </a:xfrm>
              <a:prstGeom prst="rect">
                <a:avLst/>
              </a:prstGeom>
              <a:blipFill rotWithShape="1">
                <a:blip r:embed="rId3"/>
                <a:stretch>
                  <a:fillRect l="-25" t="-63" r="31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3" grpId="0"/>
      <p:bldP spid="24" grpId="0"/>
      <p:bldP spid="25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4"/>
          <p:cNvSpPr>
            <a:spLocks noChangeArrowheads="1"/>
          </p:cNvSpPr>
          <p:nvPr/>
        </p:nvSpPr>
        <p:spPr bwMode="auto">
          <a:xfrm>
            <a:off x="251520" y="1101973"/>
            <a:ext cx="8635132" cy="830997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719455" indent="-71945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张叔叔带的钱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，如果买现价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元一件的衬衫，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正好可以买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件。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元一件的夹克衫，能买多少件？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051446" y="2038077"/>
            <a:ext cx="5976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解：设能买</a:t>
            </a:r>
            <a:r>
              <a:rPr lang="en-US" altLang="zh-CN" sz="2400" b="1" i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0070C0"/>
                </a:solidFill>
                <a:latin typeface="+mn-lt"/>
                <a:ea typeface="楷体" panose="02010609060101010101" pitchFamily="49" charset="-122"/>
              </a:rPr>
              <a:t>件。</a:t>
            </a:r>
            <a:endParaRPr lang="zh-CN" altLang="en-US" sz="2400" b="1" dirty="0">
              <a:solidFill>
                <a:srgbClr val="0070C0"/>
              </a:solidFill>
              <a:latin typeface="+mn-lt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6"/>
              <p:cNvSpPr txBox="1">
                <a:spLocks noChangeArrowheads="1"/>
              </p:cNvSpPr>
              <p:nvPr/>
            </p:nvSpPr>
            <p:spPr bwMode="auto">
              <a:xfrm>
                <a:off x="2399155" y="2438410"/>
                <a:ext cx="2609850" cy="817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90×4=200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150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250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99155" y="2438410"/>
                <a:ext cx="2609850" cy="817147"/>
              </a:xfrm>
              <a:prstGeom prst="rect">
                <a:avLst/>
              </a:prstGeom>
              <a:blipFill rotWithShape="1">
                <a:blip r:embed="rId1"/>
                <a:stretch>
                  <a:fillRect l="-5" t="-1" r="5" b="6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14"/>
          <p:cNvSpPr txBox="1">
            <a:spLocks noChangeArrowheads="1"/>
          </p:cNvSpPr>
          <p:nvPr/>
        </p:nvSpPr>
        <p:spPr bwMode="auto">
          <a:xfrm>
            <a:off x="4657328" y="2632425"/>
            <a:ext cx="1066800" cy="493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549130" y="3264782"/>
            <a:ext cx="2190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=360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8"/>
          <p:cNvSpPr>
            <a:spLocks noChangeArrowheads="1"/>
          </p:cNvSpPr>
          <p:nvPr/>
        </p:nvSpPr>
        <p:spPr bwMode="auto">
          <a:xfrm>
            <a:off x="3026457" y="3828154"/>
            <a:ext cx="6479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412357" y="4198317"/>
            <a:ext cx="2486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答：能买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件。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47864" y="2470125"/>
            <a:ext cx="3160885" cy="1245374"/>
            <a:chOff x="3347864" y="2355726"/>
            <a:chExt cx="3160885" cy="1245374"/>
          </a:xfrm>
        </p:grpSpPr>
        <p:sp>
          <p:nvSpPr>
            <p:cNvPr id="27" name="椭圆 26"/>
            <p:cNvSpPr/>
            <p:nvPr/>
          </p:nvSpPr>
          <p:spPr>
            <a:xfrm>
              <a:off x="3347864" y="2355726"/>
              <a:ext cx="2052962" cy="797693"/>
            </a:xfrm>
            <a:prstGeom prst="ellipse">
              <a:avLst/>
            </a:prstGeom>
            <a:no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917267" y="3095904"/>
              <a:ext cx="1591482" cy="505196"/>
              <a:chOff x="1251500" y="4853725"/>
              <a:chExt cx="1591482" cy="954672"/>
            </a:xfrm>
          </p:grpSpPr>
          <p:sp>
            <p:nvSpPr>
              <p:cNvPr id="30" name="AutoShape 6"/>
              <p:cNvSpPr>
                <a:spLocks noChangeArrowheads="1"/>
              </p:cNvSpPr>
              <p:nvPr/>
            </p:nvSpPr>
            <p:spPr bwMode="gray">
              <a:xfrm>
                <a:off x="1251500" y="4853725"/>
                <a:ext cx="1540439" cy="954672"/>
              </a:xfrm>
              <a:prstGeom prst="bevel">
                <a:avLst>
                  <a:gd name="adj" fmla="val 1495"/>
                </a:avLst>
              </a:prstGeom>
              <a:gradFill rotWithShape="1">
                <a:gsLst>
                  <a:gs pos="0">
                    <a:srgbClr val="C5F381"/>
                  </a:gs>
                  <a:gs pos="100000">
                    <a:srgbClr val="C5F381">
                      <a:gamma/>
                      <a:tint val="43922"/>
                      <a:invGamma/>
                    </a:srgbClr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miter lim="800000"/>
              </a:ln>
              <a:effectLst>
                <a:outerShdw dist="107763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266273" y="4951820"/>
                <a:ext cx="1576709" cy="697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夹克衫的总价</a:t>
                </a:r>
                <a:endPara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9" name="流程图: 摘录 28"/>
            <p:cNvSpPr/>
            <p:nvPr/>
          </p:nvSpPr>
          <p:spPr>
            <a:xfrm rot="5400000">
              <a:off x="4800537" y="3001474"/>
              <a:ext cx="195931" cy="221005"/>
            </a:xfrm>
            <a:prstGeom prst="flowChartExtract">
              <a:avLst/>
            </a:prstGeom>
            <a:gradFill flip="none"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8100000" scaled="1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</p:grpSp>
      <p:grpSp>
        <p:nvGrpSpPr>
          <p:cNvPr id="32" name="组合 31"/>
          <p:cNvGrpSpPr/>
          <p:nvPr/>
        </p:nvGrpSpPr>
        <p:grpSpPr>
          <a:xfrm>
            <a:off x="709670" y="2484594"/>
            <a:ext cx="2553415" cy="770963"/>
            <a:chOff x="759477" y="2512916"/>
            <a:chExt cx="2661571" cy="797693"/>
          </a:xfrm>
        </p:grpSpPr>
        <p:sp>
          <p:nvSpPr>
            <p:cNvPr id="33" name="椭圆 32"/>
            <p:cNvSpPr/>
            <p:nvPr/>
          </p:nvSpPr>
          <p:spPr>
            <a:xfrm>
              <a:off x="2539939" y="2512916"/>
              <a:ext cx="881109" cy="797693"/>
            </a:xfrm>
            <a:prstGeom prst="ellipse">
              <a:avLst/>
            </a:prstGeom>
            <a:no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59477" y="2721460"/>
              <a:ext cx="1616451" cy="479070"/>
              <a:chOff x="763319" y="2847920"/>
              <a:chExt cx="1616451" cy="654427"/>
            </a:xfrm>
          </p:grpSpPr>
          <p:sp>
            <p:nvSpPr>
              <p:cNvPr id="36" name="AutoShape 6"/>
              <p:cNvSpPr>
                <a:spLocks noChangeArrowheads="1"/>
              </p:cNvSpPr>
              <p:nvPr/>
            </p:nvSpPr>
            <p:spPr bwMode="gray">
              <a:xfrm>
                <a:off x="763319" y="2847920"/>
                <a:ext cx="1437000" cy="654427"/>
              </a:xfrm>
              <a:prstGeom prst="bevel">
                <a:avLst>
                  <a:gd name="adj" fmla="val 1495"/>
                </a:avLst>
              </a:prstGeom>
              <a:gradFill rotWithShape="1">
                <a:gsLst>
                  <a:gs pos="0">
                    <a:srgbClr val="C5F381"/>
                  </a:gs>
                  <a:gs pos="100000">
                    <a:srgbClr val="C5F381">
                      <a:gamma/>
                      <a:tint val="43922"/>
                      <a:invGamma/>
                    </a:srgbClr>
                  </a:gs>
                </a:gsLst>
                <a:lin ang="5400000" scaled="1"/>
              </a:gradFill>
              <a:ln w="19050" algn="ctr">
                <a:solidFill>
                  <a:srgbClr val="FFFFFF"/>
                </a:solidFill>
                <a:miter lim="800000"/>
              </a:ln>
              <a:effectLst>
                <a:outerShdw dist="107763" dir="2700000" algn="ctr" rotWithShape="0">
                  <a:srgbClr val="1C1C1C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panose="02010600030101010101" pitchFamily="2" charset="-122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820758" y="2847920"/>
                <a:ext cx="1559012" cy="5220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衬衫的总价</a:t>
                </a:r>
                <a:endPara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5" name="流程图: 摘录 34"/>
            <p:cNvSpPr/>
            <p:nvPr/>
          </p:nvSpPr>
          <p:spPr>
            <a:xfrm rot="16200000" flipH="1">
              <a:off x="2258568" y="2754930"/>
              <a:ext cx="219279" cy="204081"/>
            </a:xfrm>
            <a:prstGeom prst="flowChartExtract">
              <a:avLst/>
            </a:prstGeom>
            <a:gradFill flip="none" rotWithShape="1">
              <a:gsLst>
                <a:gs pos="0">
                  <a:srgbClr val="4F81BD">
                    <a:shade val="51000"/>
                    <a:satMod val="130000"/>
                  </a:srgbClr>
                </a:gs>
                <a:gs pos="80000">
                  <a:srgbClr val="4F81BD">
                    <a:shade val="93000"/>
                    <a:satMod val="130000"/>
                  </a:srgbClr>
                </a:gs>
                <a:gs pos="100000">
                  <a:srgbClr val="4F81BD">
                    <a:shade val="94000"/>
                    <a:satMod val="135000"/>
                  </a:srgbClr>
                </a:gs>
              </a:gsLst>
              <a:lin ang="8100000" scaled="1"/>
              <a:tileRect/>
            </a:gra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sp>
      </p:grpSp>
      <p:grpSp>
        <p:nvGrpSpPr>
          <p:cNvPr id="38" name="组合 37"/>
          <p:cNvGrpSpPr/>
          <p:nvPr/>
        </p:nvGrpSpPr>
        <p:grpSpPr>
          <a:xfrm>
            <a:off x="6376045" y="2084441"/>
            <a:ext cx="2732459" cy="2029961"/>
            <a:chOff x="5891381" y="1485837"/>
            <a:chExt cx="2732459" cy="2029961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1381" y="1485837"/>
              <a:ext cx="2732459" cy="2029961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6141722" y="2348369"/>
              <a:ext cx="226026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总钱数相同，数量与单价成反比例。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矩形 24"/>
          <p:cNvSpPr>
            <a:spLocks noChangeArrowheads="1"/>
          </p:cNvSpPr>
          <p:nvPr/>
        </p:nvSpPr>
        <p:spPr bwMode="auto">
          <a:xfrm>
            <a:off x="674504" y="555526"/>
            <a:ext cx="6335601" cy="46166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719455" indent="-71945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一个服装店的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所有服装都按同样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的折扣销售。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1" grpId="0"/>
      <p:bldP spid="16" grpId="0"/>
      <p:bldP spid="17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24"/>
          <p:cNvSpPr>
            <a:spLocks noChangeArrowheads="1"/>
          </p:cNvSpPr>
          <p:nvPr/>
        </p:nvSpPr>
        <p:spPr bwMode="auto">
          <a:xfrm>
            <a:off x="107504" y="1202743"/>
            <a:ext cx="9164563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719455" indent="-71945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）如果用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表示原价，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表示现价，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的关系式为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"/>
          <p:cNvSpPr txBox="1">
            <a:spLocks noChangeArrowheads="1"/>
          </p:cNvSpPr>
          <p:nvPr/>
        </p:nvSpPr>
        <p:spPr bwMode="auto">
          <a:xfrm>
            <a:off x="7524328" y="1100115"/>
            <a:ext cx="151447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771800" y="1820195"/>
            <a:ext cx="3279067" cy="716893"/>
            <a:chOff x="1969953" y="2060849"/>
            <a:chExt cx="3279067" cy="716893"/>
          </a:xfrm>
        </p:grpSpPr>
        <p:sp>
          <p:nvSpPr>
            <p:cNvPr id="23" name="AutoShape 6"/>
            <p:cNvSpPr>
              <a:spLocks noChangeArrowheads="1"/>
            </p:cNvSpPr>
            <p:nvPr/>
          </p:nvSpPr>
          <p:spPr bwMode="ltGray">
            <a:xfrm>
              <a:off x="2041961" y="2060849"/>
              <a:ext cx="2961196" cy="716893"/>
            </a:xfrm>
            <a:prstGeom prst="homePlate">
              <a:avLst>
                <a:gd name="adj" fmla="val 25000"/>
              </a:avLst>
            </a:prstGeom>
            <a:solidFill>
              <a:srgbClr val="FFFF00"/>
            </a:solidFill>
            <a:ln w="12700" algn="ctr">
              <a:noFill/>
              <a:prstDash val="dash"/>
              <a:miter lim="800000"/>
            </a:ln>
            <a:effectLst>
              <a:outerShdw dist="56796" dir="3806097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69953" y="2170015"/>
              <a:ext cx="32790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现价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原价的百分之几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67703" y="2874057"/>
            <a:ext cx="3383507" cy="741526"/>
            <a:chOff x="626486" y="2879676"/>
            <a:chExt cx="3523714" cy="741526"/>
          </a:xfrm>
        </p:grpSpPr>
        <p:sp>
          <p:nvSpPr>
            <p:cNvPr id="30" name="AutoShape 4"/>
            <p:cNvSpPr>
              <a:spLocks noChangeArrowheads="1"/>
            </p:cNvSpPr>
            <p:nvPr/>
          </p:nvSpPr>
          <p:spPr bwMode="gray">
            <a:xfrm>
              <a:off x="626486" y="2879676"/>
              <a:ext cx="3523714" cy="741526"/>
            </a:xfrm>
            <a:prstGeom prst="homePlate">
              <a:avLst>
                <a:gd name="adj" fmla="val 27281"/>
              </a:avLst>
            </a:prstGeom>
            <a:gradFill rotWithShape="1">
              <a:gsLst>
                <a:gs pos="0">
                  <a:srgbClr val="FF8119">
                    <a:gamma/>
                    <a:tint val="0"/>
                    <a:invGamma/>
                  </a:srgbClr>
                </a:gs>
                <a:gs pos="100000">
                  <a:srgbClr val="FF8119"/>
                </a:gs>
              </a:gsLst>
              <a:lin ang="18900000" scaled="1"/>
            </a:gradFill>
            <a:ln w="12700" algn="ctr">
              <a:noFill/>
              <a:prstDash val="dash"/>
              <a:miter lim="800000"/>
            </a:ln>
            <a:effectLst>
              <a:outerShdw dist="71842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63929" y="3052844"/>
              <a:ext cx="34246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现价是原价的百分之几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33826" y="2719139"/>
            <a:ext cx="2694558" cy="1035674"/>
            <a:chOff x="4531979" y="2750675"/>
            <a:chExt cx="2622550" cy="1000396"/>
          </a:xfrm>
        </p:grpSpPr>
        <p:sp>
          <p:nvSpPr>
            <p:cNvPr id="36" name="AutoShape 3"/>
            <p:cNvSpPr>
              <a:spLocks noChangeArrowheads="1"/>
            </p:cNvSpPr>
            <p:nvPr/>
          </p:nvSpPr>
          <p:spPr bwMode="gray">
            <a:xfrm>
              <a:off x="4531979" y="2816640"/>
              <a:ext cx="2622550" cy="840246"/>
            </a:xfrm>
            <a:prstGeom prst="homePlate">
              <a:avLst>
                <a:gd name="adj" fmla="val 25462"/>
              </a:avLst>
            </a:prstGeom>
            <a:gradFill rotWithShape="1">
              <a:gsLst>
                <a:gs pos="0">
                  <a:srgbClr val="F6F6F6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ffectLst>
              <a:outerShdw dist="71842" dir="2700000" algn="ctr" rotWithShape="0">
                <a:srgbClr val="80808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969438" y="2750675"/>
              <a:ext cx="1683178" cy="1000396"/>
              <a:chOff x="4272031" y="2448619"/>
              <a:chExt cx="1683178" cy="1000396"/>
            </a:xfrm>
          </p:grpSpPr>
          <p:sp>
            <p:nvSpPr>
              <p:cNvPr id="13" name="TextBox 9"/>
              <p:cNvSpPr txBox="1">
                <a:spLocks noChangeArrowheads="1"/>
              </p:cNvSpPr>
              <p:nvPr/>
            </p:nvSpPr>
            <p:spPr bwMode="auto">
              <a:xfrm>
                <a:off x="4292449" y="2448619"/>
                <a:ext cx="1038226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4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现价</a:t>
                </a:r>
                <a:endParaRPr lang="zh-CN" altLang="en-US" sz="24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 bwMode="auto">
              <a:xfrm>
                <a:off x="4309344" y="2931092"/>
                <a:ext cx="648072" cy="0"/>
              </a:xfrm>
              <a:prstGeom prst="line">
                <a:avLst/>
              </a:prstGeom>
              <a:ln w="22225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1"/>
              <p:cNvSpPr txBox="1">
                <a:spLocks noChangeArrowheads="1"/>
              </p:cNvSpPr>
              <p:nvPr/>
            </p:nvSpPr>
            <p:spPr bwMode="auto">
              <a:xfrm>
                <a:off x="4272031" y="2913484"/>
                <a:ext cx="1038226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4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原价</a:t>
                </a:r>
                <a:endParaRPr lang="zh-CN" altLang="en-US" sz="24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TextBox 11"/>
              <p:cNvSpPr txBox="1">
                <a:spLocks noChangeArrowheads="1"/>
              </p:cNvSpPr>
              <p:nvPr/>
            </p:nvSpPr>
            <p:spPr bwMode="auto">
              <a:xfrm>
                <a:off x="4916983" y="2716385"/>
                <a:ext cx="1038226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4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sz="2400" b="1">
                    <a:solidFill>
                      <a:srgbClr val="C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折扣</a:t>
                </a:r>
                <a:endParaRPr lang="zh-CN" altLang="en-US" sz="2400" b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11"/>
              <p:cNvSpPr txBox="1">
                <a:spLocks noChangeArrowheads="1"/>
              </p:cNvSpPr>
              <p:nvPr/>
            </p:nvSpPr>
            <p:spPr bwMode="auto">
              <a:xfrm>
                <a:off x="2658769" y="3777132"/>
                <a:ext cx="2572237" cy="817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150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250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=0.6=60%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58769" y="3777132"/>
                <a:ext cx="2572237" cy="817147"/>
              </a:xfrm>
              <a:prstGeom prst="rect">
                <a:avLst/>
              </a:prstGeom>
              <a:blipFill rotWithShape="1">
                <a:blip r:embed="rId1"/>
                <a:stretch>
                  <a:fillRect l="-1" t="-19" r="20" b="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Nedadgående pil 95"/>
          <p:cNvSpPr>
            <a:spLocks noChangeArrowheads="1"/>
          </p:cNvSpPr>
          <p:nvPr/>
        </p:nvSpPr>
        <p:spPr bwMode="auto">
          <a:xfrm>
            <a:off x="3819476" y="2522414"/>
            <a:ext cx="250825" cy="353826"/>
          </a:xfrm>
          <a:prstGeom prst="downArrow">
            <a:avLst>
              <a:gd name="adj1" fmla="val 50000"/>
              <a:gd name="adj2" fmla="val 50004"/>
            </a:avLst>
          </a:prstGeom>
          <a:gradFill rotWithShape="1">
            <a:gsLst>
              <a:gs pos="0">
                <a:srgbClr val="FFC000"/>
              </a:gs>
              <a:gs pos="100000">
                <a:srgbClr val="E36119"/>
              </a:gs>
            </a:gsLst>
            <a:lin ang="2700000" scaled="1"/>
          </a:gradFill>
          <a:ln w="9525">
            <a:solidFill>
              <a:srgbClr val="FC7E00"/>
            </a:solidFill>
            <a:miter lim="800000"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</p:spPr>
        <p:txBody>
          <a:bodyPr anchor="ctr"/>
          <a:lstStyle/>
          <a:p>
            <a:pPr indent="-342900" algn="ctr">
              <a:buFont typeface="Calibri" panose="020F0502020204030204" pitchFamily="34" charset="0"/>
              <a:buAutoNum type="arabicPeriod"/>
            </a:pPr>
            <a:endParaRPr lang="en-US" sz="20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4"/>
          <p:cNvSpPr>
            <a:spLocks noChangeArrowheads="1"/>
          </p:cNvSpPr>
          <p:nvPr/>
        </p:nvSpPr>
        <p:spPr bwMode="auto">
          <a:xfrm>
            <a:off x="674504" y="555526"/>
            <a:ext cx="6335601" cy="461665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719455" indent="-71945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一个服装店的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所有服装都按同样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的折扣销售。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22" grpId="0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635646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84355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632" y="2245839"/>
            <a:ext cx="6264696" cy="126092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体会比例知识与其它知识之间的联系，综合运用多种知识，灵活解决实际问题。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771800" y="422906"/>
            <a:ext cx="47478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比、比例的联系和区别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7" name="Group 12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99592" y="1131117"/>
          <a:ext cx="7488834" cy="3446099"/>
        </p:xfrm>
        <a:graphic>
          <a:graphicData uri="http://schemas.openxmlformats.org/drawingml/2006/table">
            <a:tbl>
              <a:tblPr/>
              <a:tblGrid>
                <a:gridCol w="1012005"/>
                <a:gridCol w="3071495"/>
                <a:gridCol w="3405334"/>
              </a:tblGrid>
              <a:tr h="3368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Arial" panose="020B0604020202020204" pitchFamily="34" charset="0"/>
                        <a:ea typeface="华康少女文字W5(P)" pitchFamily="8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比</a:t>
                      </a:r>
                      <a:endParaRPr kumimoji="0" lang="zh-CN" altLang="en-US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比例</a:t>
                      </a:r>
                      <a:endParaRPr kumimoji="0" lang="zh-CN" altLang="en-US" sz="2000" b="1" i="0" u="none" strike="noStrike" kern="1200" cap="none" normalizeH="0" baseline="0" dirty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428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意义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Arial" panose="020B0604020202020204" pitchFamily="34" charset="0"/>
                        <a:ea typeface="华康少女文字W5(P)" pitchFamily="8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Arial" panose="020B0604020202020204" pitchFamily="34" charset="0"/>
                        <a:ea typeface="华康少女文字W5(P)" pitchFamily="8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09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构成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Arial" panose="020B0604020202020204" pitchFamily="34" charset="0"/>
                        <a:ea typeface="华康少女文字W5(P)" pitchFamily="8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Arial" panose="020B0604020202020204" pitchFamily="34" charset="0"/>
                        <a:ea typeface="华康少女文字W5(P)" pitchFamily="8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05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99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基本性质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Arial" panose="020B0604020202020204" pitchFamily="34" charset="0"/>
                        <a:ea typeface="华康少女文字W5(P)" pitchFamily="8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800" b="0" i="0" u="none" strike="noStrike" cap="none" normalizeH="0" baseline="0">
                        <a:ln>
                          <a:noFill/>
                        </a:ln>
                        <a:solidFill>
                          <a:srgbClr val="9900CC"/>
                        </a:solidFill>
                        <a:effectLst/>
                        <a:latin typeface="Arial" panose="020B0604020202020204" pitchFamily="34" charset="0"/>
                        <a:ea typeface="华康少女文字W5(P)" pitchFamily="82" charset="-122"/>
                      </a:endParaRPr>
                    </a:p>
                  </a:txBody>
                  <a:tcPr marL="90000" marR="90000" marT="46800" marB="46800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" name="Text Box 29"/>
          <p:cNvSpPr txBox="1">
            <a:spLocks noChangeArrowheads="1"/>
          </p:cNvSpPr>
          <p:nvPr/>
        </p:nvSpPr>
        <p:spPr bwMode="auto">
          <a:xfrm>
            <a:off x="2042115" y="1612932"/>
            <a:ext cx="250741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kumimoji="1"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两个数相除又</a:t>
            </a:r>
            <a:r>
              <a:rPr kumimoji="1"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叫作两</a:t>
            </a:r>
            <a:endParaRPr kumimoji="1"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kumimoji="1"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个数的比。</a:t>
            </a:r>
            <a:endParaRPr kumimoji="1"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30"/>
          <p:cNvSpPr txBox="1">
            <a:spLocks noChangeArrowheads="1"/>
          </p:cNvSpPr>
          <p:nvPr/>
        </p:nvSpPr>
        <p:spPr bwMode="auto">
          <a:xfrm>
            <a:off x="5219379" y="1605731"/>
            <a:ext cx="275908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kumimoji="1"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表示两个比相等的式子</a:t>
            </a:r>
            <a:endParaRPr kumimoji="1"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kumimoji="1"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叫作比例</a:t>
            </a:r>
            <a:r>
              <a:rPr kumimoji="1"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34"/>
          <p:cNvSpPr txBox="1">
            <a:spLocks noChangeArrowheads="1"/>
          </p:cNvSpPr>
          <p:nvPr/>
        </p:nvSpPr>
        <p:spPr bwMode="auto">
          <a:xfrm>
            <a:off x="2138295" y="2368424"/>
            <a:ext cx="230704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kumimoji="1"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0.9∶0.6 </a:t>
            </a:r>
            <a:r>
              <a:rPr kumimoji="1"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1"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1.5 </a:t>
            </a:r>
            <a:endParaRPr kumimoji="1"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Line 35"/>
          <p:cNvSpPr>
            <a:spLocks noChangeShapeType="1"/>
          </p:cNvSpPr>
          <p:nvPr/>
        </p:nvSpPr>
        <p:spPr bwMode="auto">
          <a:xfrm>
            <a:off x="2392464" y="2650518"/>
            <a:ext cx="0" cy="36036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Line 36"/>
          <p:cNvSpPr>
            <a:spLocks noChangeShapeType="1"/>
          </p:cNvSpPr>
          <p:nvPr/>
        </p:nvSpPr>
        <p:spPr bwMode="auto">
          <a:xfrm>
            <a:off x="3103242" y="2652927"/>
            <a:ext cx="0" cy="36036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Line 37"/>
          <p:cNvSpPr>
            <a:spLocks noChangeShapeType="1"/>
          </p:cNvSpPr>
          <p:nvPr/>
        </p:nvSpPr>
        <p:spPr bwMode="auto">
          <a:xfrm>
            <a:off x="3995937" y="2663431"/>
            <a:ext cx="0" cy="360363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38"/>
          <p:cNvSpPr txBox="1">
            <a:spLocks noChangeArrowheads="1"/>
          </p:cNvSpPr>
          <p:nvPr/>
        </p:nvSpPr>
        <p:spPr bwMode="auto">
          <a:xfrm>
            <a:off x="1954314" y="2963256"/>
            <a:ext cx="7008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kumimoji="1"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前项</a:t>
            </a:r>
            <a:endParaRPr kumimoji="1"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39"/>
          <p:cNvSpPr txBox="1">
            <a:spLocks noChangeArrowheads="1"/>
          </p:cNvSpPr>
          <p:nvPr/>
        </p:nvSpPr>
        <p:spPr bwMode="auto">
          <a:xfrm>
            <a:off x="2773042" y="2961934"/>
            <a:ext cx="7008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kumimoji="1"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后项</a:t>
            </a:r>
            <a:endParaRPr kumimoji="1"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40"/>
          <p:cNvSpPr txBox="1">
            <a:spLocks noChangeArrowheads="1"/>
          </p:cNvSpPr>
          <p:nvPr/>
        </p:nvSpPr>
        <p:spPr bwMode="auto">
          <a:xfrm>
            <a:off x="3683845" y="2963256"/>
            <a:ext cx="7008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kumimoji="1"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</a:t>
            </a:r>
            <a:endParaRPr kumimoji="1"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41"/>
          <p:cNvSpPr txBox="1">
            <a:spLocks noChangeArrowheads="1"/>
          </p:cNvSpPr>
          <p:nvPr/>
        </p:nvSpPr>
        <p:spPr bwMode="auto">
          <a:xfrm>
            <a:off x="5508304" y="2427262"/>
            <a:ext cx="25651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kumimoji="1"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5 ∶ 6  </a:t>
            </a:r>
            <a:r>
              <a:rPr kumimoji="1"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kumimoji="1"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20∶24 </a:t>
            </a:r>
            <a:endParaRPr kumimoji="1"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Group 52"/>
          <p:cNvGrpSpPr/>
          <p:nvPr/>
        </p:nvGrpSpPr>
        <p:grpSpPr bwMode="auto">
          <a:xfrm>
            <a:off x="6333107" y="2777996"/>
            <a:ext cx="265113" cy="178821"/>
            <a:chOff x="4128" y="3769"/>
            <a:chExt cx="144" cy="336"/>
          </a:xfrm>
        </p:grpSpPr>
        <p:sp>
          <p:nvSpPr>
            <p:cNvPr id="41" name="Line 42"/>
            <p:cNvSpPr>
              <a:spLocks noChangeShapeType="1"/>
            </p:cNvSpPr>
            <p:nvPr/>
          </p:nvSpPr>
          <p:spPr bwMode="auto">
            <a:xfrm>
              <a:off x="4128" y="3769"/>
              <a:ext cx="0" cy="33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Line 43"/>
            <p:cNvSpPr>
              <a:spLocks noChangeShapeType="1"/>
            </p:cNvSpPr>
            <p:nvPr/>
          </p:nvSpPr>
          <p:spPr bwMode="auto">
            <a:xfrm>
              <a:off x="4128" y="4105"/>
              <a:ext cx="144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Group 53"/>
          <p:cNvGrpSpPr/>
          <p:nvPr/>
        </p:nvGrpSpPr>
        <p:grpSpPr bwMode="auto">
          <a:xfrm>
            <a:off x="6991343" y="2737961"/>
            <a:ext cx="265112" cy="178821"/>
            <a:chOff x="4944" y="3763"/>
            <a:chExt cx="144" cy="336"/>
          </a:xfrm>
        </p:grpSpPr>
        <p:sp>
          <p:nvSpPr>
            <p:cNvPr id="44" name="Line 44"/>
            <p:cNvSpPr>
              <a:spLocks noChangeShapeType="1"/>
            </p:cNvSpPr>
            <p:nvPr/>
          </p:nvSpPr>
          <p:spPr bwMode="auto">
            <a:xfrm>
              <a:off x="5088" y="3763"/>
              <a:ext cx="0" cy="33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Line 45"/>
            <p:cNvSpPr>
              <a:spLocks noChangeShapeType="1"/>
            </p:cNvSpPr>
            <p:nvPr/>
          </p:nvSpPr>
          <p:spPr bwMode="auto">
            <a:xfrm>
              <a:off x="4944" y="4099"/>
              <a:ext cx="144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6" name="Text Box 46"/>
          <p:cNvSpPr txBox="1">
            <a:spLocks noChangeArrowheads="1"/>
          </p:cNvSpPr>
          <p:nvPr/>
        </p:nvSpPr>
        <p:spPr bwMode="auto">
          <a:xfrm>
            <a:off x="6452921" y="2711136"/>
            <a:ext cx="7008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kumimoji="1"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内项</a:t>
            </a:r>
            <a:endParaRPr kumimoji="1"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Group 55"/>
          <p:cNvGrpSpPr/>
          <p:nvPr/>
        </p:nvGrpSpPr>
        <p:grpSpPr bwMode="auto">
          <a:xfrm>
            <a:off x="5688011" y="2867407"/>
            <a:ext cx="850958" cy="388643"/>
            <a:chOff x="3486" y="3769"/>
            <a:chExt cx="834" cy="768"/>
          </a:xfrm>
        </p:grpSpPr>
        <p:sp>
          <p:nvSpPr>
            <p:cNvPr id="48" name="Line 47"/>
            <p:cNvSpPr>
              <a:spLocks noChangeShapeType="1"/>
            </p:cNvSpPr>
            <p:nvPr/>
          </p:nvSpPr>
          <p:spPr bwMode="auto">
            <a:xfrm>
              <a:off x="3486" y="3769"/>
              <a:ext cx="0" cy="768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3486" y="4537"/>
              <a:ext cx="834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Group 54"/>
          <p:cNvGrpSpPr/>
          <p:nvPr/>
        </p:nvGrpSpPr>
        <p:grpSpPr bwMode="auto">
          <a:xfrm>
            <a:off x="7080005" y="2825838"/>
            <a:ext cx="676250" cy="430212"/>
            <a:chOff x="4944" y="3753"/>
            <a:chExt cx="567" cy="784"/>
          </a:xfrm>
        </p:grpSpPr>
        <p:sp>
          <p:nvSpPr>
            <p:cNvPr id="51" name="Line 49"/>
            <p:cNvSpPr>
              <a:spLocks noChangeShapeType="1"/>
            </p:cNvSpPr>
            <p:nvPr/>
          </p:nvSpPr>
          <p:spPr bwMode="auto">
            <a:xfrm>
              <a:off x="5511" y="3753"/>
              <a:ext cx="0" cy="768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Line 50"/>
            <p:cNvSpPr>
              <a:spLocks noChangeShapeType="1"/>
            </p:cNvSpPr>
            <p:nvPr/>
          </p:nvSpPr>
          <p:spPr bwMode="auto">
            <a:xfrm flipV="1">
              <a:off x="4944" y="4524"/>
              <a:ext cx="567" cy="13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Text Box 51"/>
          <p:cNvSpPr txBox="1">
            <a:spLocks noChangeArrowheads="1"/>
          </p:cNvSpPr>
          <p:nvPr/>
        </p:nvSpPr>
        <p:spPr bwMode="auto">
          <a:xfrm>
            <a:off x="6452921" y="3037885"/>
            <a:ext cx="7008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kumimoji="1"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外项</a:t>
            </a:r>
            <a:endParaRPr kumimoji="1"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124"/>
          <p:cNvSpPr txBox="1">
            <a:spLocks noChangeArrowheads="1"/>
          </p:cNvSpPr>
          <p:nvPr/>
        </p:nvSpPr>
        <p:spPr bwMode="auto">
          <a:xfrm>
            <a:off x="1882032" y="3503709"/>
            <a:ext cx="299085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kumimoji="1"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比的前项和后项同时乘或除以相同的数（</a:t>
            </a:r>
            <a:r>
              <a:rPr kumimoji="1"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kumimoji="1"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除外）</a:t>
            </a:r>
            <a:r>
              <a:rPr kumimoji="1"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比值不变。</a:t>
            </a:r>
            <a:endParaRPr kumimoji="1"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125"/>
          <p:cNvSpPr txBox="1">
            <a:spLocks noChangeArrowheads="1"/>
          </p:cNvSpPr>
          <p:nvPr/>
        </p:nvSpPr>
        <p:spPr bwMode="auto">
          <a:xfrm>
            <a:off x="5364089" y="3428684"/>
            <a:ext cx="30243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在比例里，两个内项的积等于两个外项的积。</a:t>
            </a:r>
            <a:endParaRPr kumimoji="1"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970794" y="1966875"/>
            <a:ext cx="486051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6633231" y="1959674"/>
            <a:ext cx="486051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utoUpdateAnimBg="0"/>
      <p:bldP spid="29" grpId="0" autoUpdateAnimBg="0"/>
      <p:bldP spid="32" grpId="0" autoUpdateAnimBg="0"/>
      <p:bldP spid="33" grpId="0" animBg="1"/>
      <p:bldP spid="34" grpId="0" animBg="1"/>
      <p:bldP spid="35" grpId="0" animBg="1"/>
      <p:bldP spid="36" grpId="0" autoUpdateAnimBg="0"/>
      <p:bldP spid="37" grpId="0" autoUpdateAnimBg="0"/>
      <p:bldP spid="38" grpId="0" autoUpdateAnimBg="0"/>
      <p:bldP spid="39" grpId="0" autoUpdateAnimBg="0"/>
      <p:bldP spid="46" grpId="0" autoUpdateAnimBg="0"/>
      <p:bldP spid="53" grpId="0" autoUpdateAnimBg="0"/>
      <p:bldP spid="54" grpId="0" autoUpdateAnimBg="0"/>
      <p:bldP spid="5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123728" y="680378"/>
            <a:ext cx="518457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正、反比例的相同点和不同点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8" name="Group 135"/>
          <p:cNvGraphicFramePr>
            <a:graphicFrameLocks noGrp="1"/>
          </p:cNvGraphicFramePr>
          <p:nvPr/>
        </p:nvGraphicFramePr>
        <p:xfrm>
          <a:off x="827584" y="1347614"/>
          <a:ext cx="7482285" cy="3048032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068930"/>
                <a:gridCol w="1198713"/>
                <a:gridCol w="5214642"/>
              </a:tblGrid>
              <a:tr h="371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康少女文字W5" pitchFamily="81" charset="-122"/>
                        <a:ea typeface="华康少女文字W5" pitchFamily="81" charset="-122"/>
                      </a:endParaRPr>
                    </a:p>
                  </a:txBody>
                  <a:tcPr marL="67500" marR="67500" marT="35100" marB="35100" anchor="ctr" anchorCtr="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相同点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anchorCtr="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不同点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anchorCtr="1" horzOverflow="overflow"/>
                </a:tc>
              </a:tr>
              <a:tr h="13681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正比例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anchorCtr="1" horzOverflow="overflow"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康少女文字W5" pitchFamily="81" charset="-122"/>
                        <a:ea typeface="华康少女文字W5" pitchFamily="81" charset="-122"/>
                      </a:endParaRPr>
                    </a:p>
                  </a:txBody>
                  <a:tcPr marL="67500" marR="67500" marT="35100" marB="35100" anchor="ctr" anchorCtr="1" horzOverflow="overflow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7500" marR="67500" marT="35100" marB="35100" anchor="ctr" anchorCtr="1" horzOverflow="overflow"/>
                </a:tc>
              </a:tr>
              <a:tr h="13079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反比例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anchorCtr="1" horzOverflow="overflow"/>
                </a:tc>
                <a:tc vMerge="1">
                  <a:tcPr marL="67500" marR="67500" marT="35100" marB="3510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康少女文字W5" pitchFamily="81" charset="-122"/>
                        <a:ea typeface="华康少女文字W5" pitchFamily="81" charset="-122"/>
                      </a:endParaRPr>
                    </a:p>
                  </a:txBody>
                  <a:tcPr marL="67500" marR="67500" marT="35100" marB="35100" anchor="ctr" anchorCtr="1" horzOverflow="overflow"/>
                </a:tc>
              </a:tr>
            </a:tbl>
          </a:graphicData>
        </a:graphic>
      </p:graphicFrame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3151093" y="1715550"/>
            <a:ext cx="49427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变化的方向相同，一种量扩大或缩小，另一种量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也扩大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或缩小。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1988535" y="2140248"/>
            <a:ext cx="1171991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都是两种相关联的量，一种量随着另一种量变化。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24"/>
          <p:cNvSpPr txBox="1">
            <a:spLocks noChangeArrowheads="1"/>
          </p:cNvSpPr>
          <p:nvPr/>
        </p:nvSpPr>
        <p:spPr bwMode="auto">
          <a:xfrm>
            <a:off x="3184069" y="3089485"/>
            <a:ext cx="48896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变化的方向相反，一种量扩大（缩小），另一种量反而缩小（扩大）。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25"/>
          <p:cNvSpPr txBox="1">
            <a:spLocks noChangeArrowheads="1"/>
          </p:cNvSpPr>
          <p:nvPr/>
        </p:nvSpPr>
        <p:spPr bwMode="auto">
          <a:xfrm>
            <a:off x="3187341" y="2276563"/>
            <a:ext cx="490650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相关联的两个量相对应的两个数的比值（商）一定。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26"/>
          <p:cNvSpPr txBox="1">
            <a:spLocks noChangeArrowheads="1"/>
          </p:cNvSpPr>
          <p:nvPr/>
        </p:nvSpPr>
        <p:spPr bwMode="auto">
          <a:xfrm>
            <a:off x="3216080" y="3621037"/>
            <a:ext cx="456136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相关联的两个量相对应的两个数的乘积一定。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3202885" y="2626783"/>
            <a:ext cx="11194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关系式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8" name="Text Box 28"/>
          <p:cNvSpPr txBox="1">
            <a:spLocks noChangeArrowheads="1"/>
          </p:cNvSpPr>
          <p:nvPr/>
        </p:nvSpPr>
        <p:spPr bwMode="auto">
          <a:xfrm>
            <a:off x="3227445" y="3966488"/>
            <a:ext cx="270033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关系式：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" name="Rectangle 13"/>
              <p:cNvSpPr>
                <a:spLocks noChangeArrowheads="1"/>
              </p:cNvSpPr>
              <p:nvPr/>
            </p:nvSpPr>
            <p:spPr bwMode="auto">
              <a:xfrm>
                <a:off x="4038099" y="2534947"/>
                <a:ext cx="766557" cy="48814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anchor="ctr">
                <a:spAutoFit/>
              </a:bodyPr>
              <a:lstStyle/>
              <a:p>
                <a:pPr>
                  <a:buFontTx/>
                  <a:buNone/>
                </a:pPr>
                <a:r>
                  <a:rPr lang="en-US" altLang="zh-CN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i="1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y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i="1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</m:den>
                    </m:f>
                  </m:oMath>
                </a14:m>
                <a:r>
                  <a:rPr lang="zh-CN" altLang="en-US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9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38099" y="2534947"/>
                <a:ext cx="766557" cy="488147"/>
              </a:xfrm>
              <a:prstGeom prst="rect">
                <a:avLst/>
              </a:prstGeom>
              <a:blipFill rotWithShape="1">
                <a:blip r:embed="rId1"/>
                <a:stretch>
                  <a:fillRect l="-17" t="-6" r="-1873" b="101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4673465" y="2569608"/>
            <a:ext cx="360038" cy="395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zh-CN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</a:t>
            </a:r>
            <a:endParaRPr lang="en-US" altLang="zh-CN" sz="1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7"/>
          <p:cNvSpPr txBox="1"/>
          <p:nvPr/>
        </p:nvSpPr>
        <p:spPr>
          <a:xfrm>
            <a:off x="4745472" y="2599029"/>
            <a:ext cx="10441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（一定）</a:t>
            </a:r>
            <a:endParaRPr lang="zh-CN" altLang="en-US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2" name="文本框 7"/>
          <p:cNvSpPr txBox="1"/>
          <p:nvPr/>
        </p:nvSpPr>
        <p:spPr>
          <a:xfrm>
            <a:off x="4924772" y="3967917"/>
            <a:ext cx="1258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（一定）</a:t>
            </a:r>
            <a:endParaRPr lang="zh-CN" altLang="en-US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3" name="Text Box 40"/>
          <p:cNvSpPr txBox="1">
            <a:spLocks noChangeArrowheads="1"/>
          </p:cNvSpPr>
          <p:nvPr/>
        </p:nvSpPr>
        <p:spPr bwMode="auto">
          <a:xfrm>
            <a:off x="4238732" y="3916280"/>
            <a:ext cx="612778" cy="42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en-US" altLang="zh-CN" sz="20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Text Box 41"/>
          <p:cNvSpPr txBox="1">
            <a:spLocks noChangeArrowheads="1"/>
          </p:cNvSpPr>
          <p:nvPr/>
        </p:nvSpPr>
        <p:spPr bwMode="auto">
          <a:xfrm>
            <a:off x="4446280" y="3925895"/>
            <a:ext cx="620715" cy="395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zh-CN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 =</a:t>
            </a:r>
            <a:endParaRPr lang="en-US" altLang="zh-CN" sz="1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 Box 41"/>
          <p:cNvSpPr txBox="1">
            <a:spLocks noChangeArrowheads="1"/>
          </p:cNvSpPr>
          <p:nvPr/>
        </p:nvSpPr>
        <p:spPr bwMode="auto">
          <a:xfrm>
            <a:off x="4841493" y="3925895"/>
            <a:ext cx="36003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zh-CN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</a:t>
            </a:r>
            <a:endParaRPr lang="en-US" altLang="zh-CN" sz="1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9" grpId="0" bldLvl="0" animBg="1"/>
      <p:bldP spid="30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846572" y="399920"/>
            <a:ext cx="40278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611560" y="1131590"/>
            <a:ext cx="8126743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一幅图的图上距离和实际距离的比，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叫作这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幅图的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252617" y="1999286"/>
            <a:ext cx="5211009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zh-CN" altLang="en-US" sz="2400" dirty="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4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4680003" y="2040530"/>
            <a:ext cx="401392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830208" y="1769652"/>
            <a:ext cx="3486208" cy="1089563"/>
            <a:chOff x="4830208" y="1769652"/>
            <a:chExt cx="2697741" cy="1089563"/>
          </a:xfrm>
        </p:grpSpPr>
        <p:sp>
          <p:nvSpPr>
            <p:cNvPr id="10" name="Rectangle 2"/>
            <p:cNvSpPr>
              <a:spLocks noChangeArrowheads="1"/>
            </p:cNvSpPr>
            <p:nvPr/>
          </p:nvSpPr>
          <p:spPr bwMode="auto">
            <a:xfrm>
              <a:off x="4830208" y="1769652"/>
              <a:ext cx="1651600" cy="50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20000"/>
                </a:spcBef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2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图上距离</a:t>
              </a:r>
              <a:endPara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Rectangle 2"/>
            <p:cNvSpPr>
              <a:spLocks noChangeArrowheads="1"/>
            </p:cNvSpPr>
            <p:nvPr/>
          </p:nvSpPr>
          <p:spPr bwMode="auto">
            <a:xfrm>
              <a:off x="5217318" y="2286751"/>
              <a:ext cx="1286372" cy="57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20000"/>
                </a:spcBef>
              </a:pPr>
              <a:r>
                <a:rPr lang="zh-CN" altLang="en-US" sz="240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实际距离</a:t>
              </a:r>
              <a:endParaRPr lang="zh-CN" altLang="en-US" sz="240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Rectangle 2"/>
            <p:cNvSpPr>
              <a:spLocks noChangeArrowheads="1"/>
            </p:cNvSpPr>
            <p:nvPr/>
          </p:nvSpPr>
          <p:spPr bwMode="auto">
            <a:xfrm>
              <a:off x="6447829" y="2040530"/>
              <a:ext cx="1080120" cy="50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20000"/>
                </a:spcBef>
              </a:pP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比例尺</a:t>
              </a:r>
              <a:endPara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5345694" y="2286751"/>
              <a:ext cx="102962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2342787" y="2882263"/>
            <a:ext cx="4674431" cy="509254"/>
            <a:chOff x="2886464" y="2748327"/>
            <a:chExt cx="3617226" cy="509254"/>
          </a:xfrm>
        </p:grpSpPr>
        <p:sp>
          <p:nvSpPr>
            <p:cNvPr id="19" name="Rectangle 2"/>
            <p:cNvSpPr>
              <a:spLocks noChangeArrowheads="1"/>
            </p:cNvSpPr>
            <p:nvPr/>
          </p:nvSpPr>
          <p:spPr bwMode="auto">
            <a:xfrm>
              <a:off x="5012822" y="2753212"/>
              <a:ext cx="1490868" cy="50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20000"/>
                </a:spcBef>
              </a:pP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实际距离</a:t>
              </a:r>
              <a:endParaRPr lang="zh-CN" altLang="en-US" sz="2400">
                <a:solidFill>
                  <a:srgbClr val="EE0076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Rectangle 2"/>
            <p:cNvSpPr>
              <a:spLocks noChangeArrowheads="1"/>
            </p:cNvSpPr>
            <p:nvPr/>
          </p:nvSpPr>
          <p:spPr bwMode="auto">
            <a:xfrm>
              <a:off x="2886464" y="2748327"/>
              <a:ext cx="2393839" cy="504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20000"/>
                </a:spcBef>
              </a:pPr>
              <a:r>
                <a:rPr lang="zh-CN" altLang="en-US" sz="2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图上距离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zh-CN" altLang="en-US" sz="2400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比例尺</a:t>
              </a:r>
              <a:endParaRPr lang="zh-CN" altLang="en-US" sz="24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342787" y="3538313"/>
            <a:ext cx="4828639" cy="572465"/>
            <a:chOff x="2983719" y="3404377"/>
            <a:chExt cx="3736558" cy="572465"/>
          </a:xfrm>
        </p:grpSpPr>
        <p:sp>
          <p:nvSpPr>
            <p:cNvPr id="22" name="Rectangle 2"/>
            <p:cNvSpPr>
              <a:spLocks noChangeArrowheads="1"/>
            </p:cNvSpPr>
            <p:nvPr/>
          </p:nvSpPr>
          <p:spPr bwMode="auto">
            <a:xfrm>
              <a:off x="2983719" y="3404378"/>
              <a:ext cx="1490868" cy="57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20000"/>
                </a:spcBef>
              </a:pPr>
              <a:r>
                <a:rPr lang="zh-CN" altLang="en-US" sz="2400">
                  <a:solidFill>
                    <a:srgbClr val="EE007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实际距离</a:t>
              </a:r>
              <a:r>
                <a:rPr lang="en-US" altLang="zh-CN" sz="2400">
                  <a:latin typeface="楷体" panose="02010609060101010101" pitchFamily="49" charset="-122"/>
                  <a:ea typeface="楷体" panose="02010609060101010101" pitchFamily="49" charset="-122"/>
                </a:rPr>
                <a:t>ⅹ</a:t>
              </a: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Rectangle 2"/>
            <p:cNvSpPr>
              <a:spLocks noChangeArrowheads="1"/>
            </p:cNvSpPr>
            <p:nvPr/>
          </p:nvSpPr>
          <p:spPr bwMode="auto">
            <a:xfrm>
              <a:off x="4269843" y="3404377"/>
              <a:ext cx="2450434" cy="57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20000"/>
                </a:spcBef>
              </a:pPr>
              <a:r>
                <a:rPr lang="zh-CN" altLang="en-US" sz="2400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比例尺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图上距离</a:t>
              </a:r>
              <a:endPara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827584" y="1454293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）比例尺一定，两地的实际距离和图上距离。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9552" y="634094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下面各题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中的两种量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之间是否有比例关系？如果有，成什么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比例关系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6" y="77862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Rectangle 2"/>
              <p:cNvSpPr>
                <a:spLocks noChangeArrowheads="1"/>
              </p:cNvSpPr>
              <p:nvPr/>
            </p:nvSpPr>
            <p:spPr bwMode="auto">
              <a:xfrm>
                <a:off x="1331640" y="2044527"/>
                <a:ext cx="6344861" cy="21748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zh-CN" altLang="en-US" sz="24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图</a:t>
                </a:r>
                <a:r>
                  <a: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上距离和实际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距离是两种相关联的量，</a:t>
                </a:r>
                <a:endPara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zh-CN" altLang="en-US" sz="24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 sz="2400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图上距离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en-US" sz="2400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实际距离</m:t>
                        </m:r>
                      </m:den>
                    </m:f>
                  </m:oMath>
                </a14:m>
                <a:r>
                  <a:rPr lang="en-US" altLang="zh-CN" sz="24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en-US" sz="24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比例尺（一定），</a:t>
                </a:r>
                <a:endPara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1" hangingPunct="1"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zh-CN" altLang="en-US" sz="24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所以图上距离和实际距离成正比例。</a:t>
                </a:r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31640" y="2044527"/>
                <a:ext cx="6344861" cy="2174891"/>
              </a:xfrm>
              <a:prstGeom prst="rect">
                <a:avLst/>
              </a:prstGeom>
              <a:blipFill rotWithShape="1">
                <a:blip r:embed="rId2"/>
                <a:stretch>
                  <a:fillRect l="-1" t="-21" r="10" b="2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935596" y="1487900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）积（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除外）一定，一个因数和另一个因数。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331640" y="2211710"/>
            <a:ext cx="6344861" cy="1680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一个因数和另一个因数是两种相关联的量，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因为一个因数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另一个因数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积（一定），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20000"/>
              </a:spcBef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所以一个因数和另一个因数成反比例。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1"/>
          <p:cNvSpPr txBox="1"/>
          <p:nvPr/>
        </p:nvSpPr>
        <p:spPr>
          <a:xfrm>
            <a:off x="539552" y="634094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下面各题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中的两种量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之间是否有比例关系？如果有，成什么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比例关系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6" y="77862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539552" y="1397482"/>
            <a:ext cx="6621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）梯形的上底和下底不变，梯形的面积和高。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796626" y="2669454"/>
            <a:ext cx="3605359" cy="847030"/>
            <a:chOff x="2747870" y="2355726"/>
            <a:chExt cx="3605359" cy="847030"/>
          </a:xfrm>
        </p:grpSpPr>
        <p:sp>
          <p:nvSpPr>
            <p:cNvPr id="32" name="圆角矩形 31"/>
            <p:cNvSpPr/>
            <p:nvPr/>
          </p:nvSpPr>
          <p:spPr>
            <a:xfrm rot="16200000">
              <a:off x="4100517" y="1003079"/>
              <a:ext cx="847028" cy="3552322"/>
            </a:xfrm>
            <a:prstGeom prst="roundRect">
              <a:avLst>
                <a:gd name="adj" fmla="val 50000"/>
              </a:avLst>
            </a:prstGeom>
            <a:solidFill>
              <a:srgbClr val="7FC4D7"/>
            </a:solidFill>
            <a:ln w="25400" cap="flat" cmpd="sng" algn="ctr">
              <a:solidFill>
                <a:srgbClr val="73BED3"/>
              </a:solidFill>
              <a:prstDash val="solid"/>
            </a:ln>
            <a:effectLst>
              <a:outerShdw blurRad="342900" sx="106000" sy="106000" algn="ctr" rotWithShape="0">
                <a:prstClr val="black">
                  <a:alpha val="1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995552" y="2402536"/>
              <a:ext cx="1665489" cy="772579"/>
              <a:chOff x="3014523" y="2635960"/>
              <a:chExt cx="1665489" cy="772579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3014523" y="2635960"/>
                <a:ext cx="166548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梯形的面积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3501070" y="3008429"/>
                <a:ext cx="10801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高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3115127" y="3025515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组合 8"/>
            <p:cNvGrpSpPr/>
            <p:nvPr/>
          </p:nvGrpSpPr>
          <p:grpSpPr>
            <a:xfrm>
              <a:off x="4716016" y="2355727"/>
              <a:ext cx="1637213" cy="847029"/>
              <a:chOff x="4734987" y="2589151"/>
              <a:chExt cx="1637213" cy="847029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4734987" y="2589151"/>
                <a:ext cx="14761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上底</a:t>
                </a:r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下底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5292080" y="3036070"/>
                <a:ext cx="10801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4840217" y="3025515"/>
                <a:ext cx="115212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>
              <a:off x="4423461" y="2555782"/>
              <a:ext cx="5066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31640" y="1865583"/>
            <a:ext cx="5247394" cy="611599"/>
            <a:chOff x="1697602" y="1652516"/>
            <a:chExt cx="4548374" cy="611599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914" t="-2019" b="1"/>
            <a:stretch>
              <a:fillRect/>
            </a:stretch>
          </p:blipFill>
          <p:spPr>
            <a:xfrm>
              <a:off x="1697602" y="1652516"/>
              <a:ext cx="4354376" cy="611599"/>
            </a:xfrm>
            <a:prstGeom prst="rect">
              <a:avLst/>
            </a:prstGeom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" name="文本框 1"/>
                <p:cNvSpPr txBox="1"/>
                <p:nvPr/>
              </p:nvSpPr>
              <p:spPr>
                <a:xfrm>
                  <a:off x="1930651" y="1706675"/>
                  <a:ext cx="431532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solidFill>
                        <a:srgbClr val="F359A5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梯形面积</a:t>
                  </a:r>
                  <a:r>
                    <a:rPr lang="en-US" altLang="zh-CN" sz="2400" b="1" dirty="0">
                      <a:solidFill>
                        <a:srgbClr val="F359A5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r>
                    <a:rPr lang="zh-CN" altLang="en-US" sz="2400" b="1" dirty="0">
                      <a:solidFill>
                        <a:srgbClr val="F359A5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（上底</a:t>
                  </a:r>
                  <a:r>
                    <a:rPr lang="en-US" altLang="zh-CN" sz="2400" b="1" dirty="0">
                      <a:solidFill>
                        <a:srgbClr val="F359A5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+</a:t>
                  </a:r>
                  <a:r>
                    <a:rPr lang="zh-CN" altLang="en-US" sz="2400" b="1" dirty="0">
                      <a:solidFill>
                        <a:srgbClr val="F359A5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下底）</a:t>
                  </a:r>
                  <a14:m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359A5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zh-CN" altLang="en-US" sz="2400" b="1" dirty="0">
                      <a:solidFill>
                        <a:srgbClr val="F359A5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高</a:t>
                  </a:r>
                  <a:r>
                    <a:rPr lang="en-US" altLang="zh-CN" sz="2400" b="1" dirty="0">
                      <a:solidFill>
                        <a:srgbClr val="F359A5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÷2</a:t>
                  </a:r>
                  <a:endParaRPr lang="zh-CN" altLang="en-US" sz="2400" b="1" dirty="0">
                    <a:solidFill>
                      <a:srgbClr val="F359A5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" name="文本框 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30651" y="1706675"/>
                  <a:ext cx="4315325" cy="461665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3" name="云形标注 32"/>
          <p:cNvSpPr/>
          <p:nvPr/>
        </p:nvSpPr>
        <p:spPr>
          <a:xfrm>
            <a:off x="6156176" y="2177866"/>
            <a:ext cx="1865514" cy="775992"/>
          </a:xfrm>
          <a:prstGeom prst="cloudCallout">
            <a:avLst>
              <a:gd name="adj1" fmla="val -104728"/>
              <a:gd name="adj2" fmla="val 43298"/>
            </a:avLst>
          </a:prstGeom>
          <a:noFill/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上底和下底不变。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云形标注 33"/>
          <p:cNvSpPr/>
          <p:nvPr/>
        </p:nvSpPr>
        <p:spPr>
          <a:xfrm>
            <a:off x="5446818" y="3104591"/>
            <a:ext cx="2157920" cy="782719"/>
          </a:xfrm>
          <a:prstGeom prst="cloudCallout">
            <a:avLst>
              <a:gd name="adj1" fmla="val -90784"/>
              <a:gd name="adj2" fmla="val -33657"/>
            </a:avLst>
          </a:prstGeom>
          <a:noFill/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是个定值。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817008" y="2583903"/>
            <a:ext cx="1268170" cy="8726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6" name="下箭头 35"/>
          <p:cNvSpPr/>
          <p:nvPr/>
        </p:nvSpPr>
        <p:spPr>
          <a:xfrm>
            <a:off x="4250995" y="3483615"/>
            <a:ext cx="336110" cy="453330"/>
          </a:xfrm>
          <a:prstGeom prst="downArrow">
            <a:avLst>
              <a:gd name="adj1" fmla="val 50000"/>
              <a:gd name="adj2" fmla="val 51312"/>
            </a:avLst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336" name="文本框 14335"/>
          <p:cNvSpPr txBox="1"/>
          <p:nvPr/>
        </p:nvSpPr>
        <p:spPr>
          <a:xfrm>
            <a:off x="4020433" y="3824867"/>
            <a:ext cx="1133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固定值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951508" y="4270325"/>
            <a:ext cx="4132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梯形的面积和高成正比例。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11"/>
          <p:cNvSpPr txBox="1"/>
          <p:nvPr/>
        </p:nvSpPr>
        <p:spPr>
          <a:xfrm>
            <a:off x="539552" y="634094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下面各题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中的两种量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之间是否有比例关系？如果有，成什么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比例关系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6" y="77862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14" grpId="0" animBg="1"/>
      <p:bldP spid="36" grpId="0" animBg="1"/>
      <p:bldP spid="14336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39300" y="2651981"/>
            <a:ext cx="3147202" cy="708952"/>
            <a:chOff x="1239300" y="2651981"/>
            <a:chExt cx="3147202" cy="708952"/>
          </a:xfrm>
        </p:grpSpPr>
        <p:sp>
          <p:nvSpPr>
            <p:cNvPr id="13" name="五边形 12"/>
            <p:cNvSpPr/>
            <p:nvPr/>
          </p:nvSpPr>
          <p:spPr>
            <a:xfrm rot="5400000">
              <a:off x="2458425" y="1432856"/>
              <a:ext cx="708952" cy="3147202"/>
            </a:xfrm>
            <a:prstGeom prst="homePlate">
              <a:avLst>
                <a:gd name="adj" fmla="val 42565"/>
              </a:avLst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67744" y="2721246"/>
              <a:ext cx="16561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y</a:t>
              </a:r>
              <a:r>
                <a:rPr lang="en-US" altLang="zh-CN" sz="2400" b="1" dirty="0">
                  <a:ea typeface="楷体" panose="02010609060101010101" pitchFamily="49" charset="-122"/>
                </a:rPr>
                <a:t>=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38245" y="1411910"/>
            <a:ext cx="33194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ea typeface="楷体" panose="02010609060101010101" pitchFamily="49" charset="-122"/>
              </a:rPr>
              <a:t>如果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ea typeface="楷体" panose="02010609060101010101" pitchFamily="49" charset="-122"/>
              </a:rPr>
              <a:t>=5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ea typeface="楷体" panose="02010609060101010101" pitchFamily="49" charset="-122"/>
              </a:rPr>
              <a:t>和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ea typeface="楷体" panose="02010609060101010101" pitchFamily="49" charset="-122"/>
              </a:rPr>
              <a:t>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67639" y="3673805"/>
            <a:ext cx="280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成正比例。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716016" y="2641050"/>
            <a:ext cx="3368836" cy="864962"/>
            <a:chOff x="4716016" y="2641050"/>
            <a:chExt cx="3368836" cy="864962"/>
          </a:xfrm>
        </p:grpSpPr>
        <p:sp>
          <p:nvSpPr>
            <p:cNvPr id="12" name="五边形 11"/>
            <p:cNvSpPr/>
            <p:nvPr/>
          </p:nvSpPr>
          <p:spPr>
            <a:xfrm rot="5400000">
              <a:off x="5967953" y="1389113"/>
              <a:ext cx="864962" cy="3368836"/>
            </a:xfrm>
            <a:prstGeom prst="homePlate">
              <a:avLst>
                <a:gd name="adj" fmla="val 42565"/>
              </a:avLst>
            </a:prstGeom>
            <a:gradFill flip="none" rotWithShape="1">
              <a:gsLst>
                <a:gs pos="600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rgbClr val="E4E4E4"/>
                </a:gs>
                <a:gs pos="80000">
                  <a:srgbClr val="F1F1F1"/>
                </a:gs>
                <a:gs pos="43000">
                  <a:sysClr val="window" lastClr="FFFFFF"/>
                </a:gs>
              </a:gsLst>
              <a:lin ang="81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393700" dist="38100" dir="5400000" algn="t" rotWithShape="0">
                <a:srgbClr val="F79646">
                  <a:lumMod val="50000"/>
                  <a:alpha val="37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8" name="文本框 17"/>
                <p:cNvSpPr txBox="1"/>
                <p:nvPr/>
              </p:nvSpPr>
              <p:spPr>
                <a:xfrm>
                  <a:off x="5652120" y="2683841"/>
                  <a:ext cx="1785709" cy="62004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y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x</m:t>
                          </m:r>
                        </m:den>
                      </m:f>
                    </m:oMath>
                  </a14:m>
                  <a:r>
                    <a:rPr lang="en-US" altLang="zh-CN" sz="2400" b="1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 </a:t>
                  </a:r>
                  <a:r>
                    <a: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r>
                    <a:rPr lang="zh-CN" altLang="en-US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（一定）</a:t>
                  </a:r>
                  <a:endPara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8" name="文本框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52120" y="2683841"/>
                  <a:ext cx="1785709" cy="620042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0" name="文本框 19"/>
          <p:cNvSpPr txBox="1"/>
          <p:nvPr/>
        </p:nvSpPr>
        <p:spPr>
          <a:xfrm>
            <a:off x="2697053" y="1873575"/>
            <a:ext cx="3378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是两个相关联的量。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1"/>
          <p:cNvSpPr txBox="1"/>
          <p:nvPr/>
        </p:nvSpPr>
        <p:spPr>
          <a:xfrm>
            <a:off x="539552" y="634094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下面各题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中的两种量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之间是否有比例关系？如果有，成什么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比例关系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6" y="77862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11504" y="585646"/>
            <a:ext cx="85324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北京故宫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一座长方形城池，南北长约96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米，东西宽约75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米，把它画在比例尺是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的地图上，图上故宫的面积是多少？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73100" y="1512983"/>
            <a:ext cx="280831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960m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=96000cm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4775965" y="1512983"/>
            <a:ext cx="280831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750m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=75000cm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73085" y="2041127"/>
            <a:ext cx="3568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96000×    =19.2cm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165428" y="2835043"/>
            <a:ext cx="3568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75000×    =15cm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165428" y="3391834"/>
            <a:ext cx="3568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19.2×15=288cm²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646298" y="3828355"/>
            <a:ext cx="53479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答：图上故宫的面积是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288cm²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359897" y="1892944"/>
                <a:ext cx="960519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5000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9897" y="1892944"/>
                <a:ext cx="960519" cy="793872"/>
              </a:xfrm>
              <a:prstGeom prst="rect">
                <a:avLst/>
              </a:prstGeom>
              <a:blipFill rotWithShape="1">
                <a:blip r:embed="rId2"/>
                <a:stretch>
                  <a:fillRect l="-12" t="-1" r="53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3359897" y="2673814"/>
                <a:ext cx="960519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5000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9897" y="2673814"/>
                <a:ext cx="960519" cy="793872"/>
              </a:xfrm>
              <a:prstGeom prst="rect">
                <a:avLst/>
              </a:prstGeom>
              <a:blipFill rotWithShape="1">
                <a:blip r:embed="rId2"/>
                <a:stretch>
                  <a:fillRect l="-12" t="-58" r="53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  <p:bldP spid="24" grpId="0"/>
      <p:bldP spid="37" grpId="0"/>
      <p:bldP spid="38" grpId="0"/>
      <p:bldP spid="39" grpId="0"/>
      <p:bldP spid="2" grpId="0"/>
      <p:bldP spid="20" grpId="0"/>
    </p:bldLst>
  </p:timing>
</p:sld>
</file>

<file path=ppt/tags/tag1.xml><?xml version="1.0" encoding="utf-8"?>
<p:tagLst xmlns:p="http://schemas.openxmlformats.org/presentationml/2006/main">
  <p:tag name="KSO_WM_UNIT_TABLE_BEAUTIFY" val="smartTable{a5549adc-06a8-4b6d-8953-5beb1d101b97}"/>
</p:tagLst>
</file>

<file path=ppt/tags/tag2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1836</Words>
  <Application>WPS 演示</Application>
  <PresentationFormat>全屏显示(16:9)</PresentationFormat>
  <Paragraphs>272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黑体</vt:lpstr>
      <vt:lpstr>等线</vt:lpstr>
      <vt:lpstr>楷体</vt:lpstr>
      <vt:lpstr>华康少女文字W5(P)</vt:lpstr>
      <vt:lpstr>楷体_GB2312</vt:lpstr>
      <vt:lpstr>华康少女文字W5</vt:lpstr>
      <vt:lpstr>Times New Roman</vt:lpstr>
      <vt:lpstr>Cambria Math</vt:lpstr>
      <vt:lpstr>Calibri</vt:lpstr>
      <vt:lpstr>Cambria Math</vt:lpstr>
      <vt:lpstr>Calibri</vt:lpstr>
      <vt:lpstr>等线 Light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63</cp:revision>
  <dcterms:created xsi:type="dcterms:W3CDTF">2018-09-11T05:46:00Z</dcterms:created>
  <dcterms:modified xsi:type="dcterms:W3CDTF">2023-10-10T01:47:19Z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2DB4F4EEC7F444CD920DB5907A8DC1BC_12</vt:lpwstr>
  </property>
</Properties>
</file>