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300" r:id="rId3"/>
    <p:sldId id="278" r:id="rId4"/>
    <p:sldId id="299" r:id="rId5"/>
    <p:sldId id="279" r:id="rId6"/>
    <p:sldId id="296" r:id="rId7"/>
    <p:sldId id="281" r:id="rId8"/>
    <p:sldId id="282" r:id="rId9"/>
    <p:sldId id="280" r:id="rId10"/>
    <p:sldId id="298" r:id="rId11"/>
    <p:sldId id="297" r:id="rId12"/>
    <p:sldId id="283" r:id="rId13"/>
    <p:sldId id="284" r:id="rId14"/>
    <p:sldId id="285" r:id="rId15"/>
    <p:sldId id="287" r:id="rId16"/>
    <p:sldId id="288" r:id="rId17"/>
    <p:sldId id="292" r:id="rId18"/>
  </p:sldIdLst>
  <p:sldSz cx="9144000" cy="5143500" type="screen16x9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59" d="100"/>
          <a:sy n="59" d="100"/>
        </p:scale>
        <p:origin x="-84" y="-59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0DDA06-11AD-4195-8C77-1A57601A68B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135920-2FD5-4D60-9D9C-01830CB9E7C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0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  <p:sp>
          <p:nvSpPr>
            <p:cNvPr id="7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sp>
          <p:nvSpPr>
            <p:cNvPr id="11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探究新知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7.png"/><Relationship Id="rId13" Type="http://schemas.openxmlformats.org/officeDocument/2006/relationships/image" Target="../media/image12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24" name="TextBox 9"/>
          <p:cNvSpPr txBox="1"/>
          <p:nvPr userDrawn="1"/>
        </p:nvSpPr>
        <p:spPr>
          <a:xfrm>
            <a:off x="6228184" y="83408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image" Target="../media/image23.tif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image" Target="../media/image23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2.png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7944" y="563637"/>
            <a:ext cx="3491880" cy="424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06558" y="2083227"/>
            <a:ext cx="4774385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457200"/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比例尺的应用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693" y="519703"/>
            <a:ext cx="3225883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比例尺的应用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26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5"/>
          <p:cNvSpPr>
            <a:spLocks noChangeArrowheads="1"/>
          </p:cNvSpPr>
          <p:nvPr/>
        </p:nvSpPr>
        <p:spPr bwMode="auto">
          <a:xfrm>
            <a:off x="719839" y="597917"/>
            <a:ext cx="772440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用比例尺求实际距离的方法：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69"/>
          <p:cNvSpPr txBox="1">
            <a:spLocks noChangeArrowheads="1"/>
          </p:cNvSpPr>
          <p:nvPr/>
        </p:nvSpPr>
        <p:spPr bwMode="auto">
          <a:xfrm>
            <a:off x="971601" y="1311052"/>
            <a:ext cx="648071" cy="64918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 Box 69"/>
          <p:cNvSpPr txBox="1">
            <a:spLocks noChangeArrowheads="1"/>
          </p:cNvSpPr>
          <p:nvPr/>
        </p:nvSpPr>
        <p:spPr bwMode="auto">
          <a:xfrm>
            <a:off x="1475656" y="1380257"/>
            <a:ext cx="2880320" cy="510778"/>
          </a:xfrm>
          <a:prstGeom prst="round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看比例尺。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Text Box 69"/>
          <p:cNvSpPr txBox="1">
            <a:spLocks noChangeArrowheads="1"/>
          </p:cNvSpPr>
          <p:nvPr/>
        </p:nvSpPr>
        <p:spPr bwMode="auto">
          <a:xfrm>
            <a:off x="1403649" y="2247156"/>
            <a:ext cx="648071" cy="649188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Text Box 69"/>
          <p:cNvSpPr txBox="1">
            <a:spLocks noChangeArrowheads="1"/>
          </p:cNvSpPr>
          <p:nvPr/>
        </p:nvSpPr>
        <p:spPr bwMode="auto">
          <a:xfrm>
            <a:off x="1907704" y="2316361"/>
            <a:ext cx="4824536" cy="510778"/>
          </a:xfrm>
          <a:prstGeom prst="roundRect">
            <a:avLst/>
          </a:prstGeom>
          <a:noFill/>
          <a:ln w="28575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根据比例尺的定义求实际距离。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Text Box 69"/>
          <p:cNvSpPr txBox="1">
            <a:spLocks noChangeArrowheads="1"/>
          </p:cNvSpPr>
          <p:nvPr/>
        </p:nvSpPr>
        <p:spPr bwMode="auto">
          <a:xfrm>
            <a:off x="2123728" y="2924841"/>
            <a:ext cx="2592288" cy="1168539"/>
          </a:xfrm>
          <a:prstGeom prst="ellipse">
            <a:avLst/>
          </a:prstGeom>
          <a:noFill/>
          <a:ln w="28575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用图上距离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比例尺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Text Box 69"/>
          <p:cNvSpPr txBox="1">
            <a:spLocks noChangeArrowheads="1"/>
          </p:cNvSpPr>
          <p:nvPr/>
        </p:nvSpPr>
        <p:spPr bwMode="auto">
          <a:xfrm>
            <a:off x="4499992" y="3578746"/>
            <a:ext cx="1800200" cy="649188"/>
          </a:xfrm>
          <a:prstGeom prst="ellipse">
            <a:avLst/>
          </a:prstGeom>
          <a:noFill/>
          <a:ln w="28575">
            <a:solidFill>
              <a:schemeClr val="accent5">
                <a:lumMod val="40000"/>
                <a:lumOff val="60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设为</a:t>
            </a:r>
            <a:r>
              <a:rPr lang="en-US" altLang="zh-CN" sz="2400" b="1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</a:t>
            </a:r>
            <a:endParaRPr lang="zh-CN" altLang="en-US" sz="2400" b="1" i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Text Box 69"/>
          <p:cNvSpPr txBox="1">
            <a:spLocks noChangeArrowheads="1"/>
          </p:cNvSpPr>
          <p:nvPr/>
        </p:nvSpPr>
        <p:spPr bwMode="auto">
          <a:xfrm>
            <a:off x="5148064" y="1076427"/>
            <a:ext cx="3780008" cy="1037630"/>
          </a:xfrm>
          <a:prstGeom prst="irregularSeal2">
            <a:avLst/>
          </a:prstGeom>
          <a:noFill/>
          <a:ln w="28575">
            <a:solidFill>
              <a:srgbClr val="00B0F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注意单位。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6347" y="1832109"/>
            <a:ext cx="3310482" cy="2457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630950" y="699542"/>
            <a:ext cx="81895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先把右图中的线段比例尺改写成数值比例尺，再用直尺量出图中河西村与汽车站之间的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距离，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并计算出两地的实际距离大约是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多少。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261125" y="2068477"/>
            <a:ext cx="3538086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图上距离∶实际距离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1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∶600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=1∶60000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946412" y="3272337"/>
            <a:ext cx="394751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量得图中河西村与汽车站的距离是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6084168" y="2313637"/>
            <a:ext cx="1492577" cy="33012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6384587" y="2476133"/>
            <a:ext cx="864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1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endParaRPr lang="en-US" altLang="zh-CN" sz="18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b="1" dirty="0"/>
          </a:p>
        </p:txBody>
      </p:sp>
      <p:cxnSp>
        <p:nvCxnSpPr>
          <p:cNvPr id="5" name="直接连接符 4"/>
          <p:cNvCxnSpPr/>
          <p:nvPr/>
        </p:nvCxnSpPr>
        <p:spPr>
          <a:xfrm>
            <a:off x="971600" y="1139513"/>
            <a:ext cx="560242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0" y="82237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750219" y="2152968"/>
            <a:ext cx="4407174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解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设河西村与汽车站两地的实际距离大约是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 algn="ctr"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∶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=1∶60000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=120000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 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120000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=1200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50218" y="4106359"/>
            <a:ext cx="513214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答：两地的实际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距离大约是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1200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39389" y="1637243"/>
            <a:ext cx="1655716" cy="2014117"/>
            <a:chOff x="4520786" y="2709833"/>
            <a:chExt cx="1655716" cy="2014117"/>
          </a:xfrm>
        </p:grpSpPr>
        <p:pic>
          <p:nvPicPr>
            <p:cNvPr id="15" name="图片 4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5038789" y="3436954"/>
              <a:ext cx="1137713" cy="1286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" name="圆角矩形标注 1"/>
            <p:cNvSpPr/>
            <p:nvPr/>
          </p:nvSpPr>
          <p:spPr>
            <a:xfrm>
              <a:off x="4520787" y="2756356"/>
              <a:ext cx="1242976" cy="396470"/>
            </a:xfrm>
            <a:prstGeom prst="wedgeRoundRectCallout">
              <a:avLst>
                <a:gd name="adj1" fmla="val 28881"/>
                <a:gd name="adj2" fmla="val 85761"/>
                <a:gd name="adj3" fmla="val 1666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4520786" y="2709833"/>
              <a:ext cx="14853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用方程解。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630950" y="699542"/>
            <a:ext cx="81895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先把右图中的线段比例尺改写成数值比例尺，再用直尺量出图中河西村与汽车站之间的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距离，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并计算出两地的实际距离大约是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多少。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0" y="82237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600838"/>
            <a:ext cx="2232248" cy="1657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2091168" y="2978020"/>
            <a:ext cx="35556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600×2=1200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1043608" y="2142969"/>
            <a:ext cx="1778963" cy="384422"/>
            <a:chOff x="2222500" y="3544387"/>
            <a:chExt cx="2021413" cy="384942"/>
          </a:xfrm>
        </p:grpSpPr>
        <p:grpSp>
          <p:nvGrpSpPr>
            <p:cNvPr id="12" name="组合 17"/>
            <p:cNvGrpSpPr/>
            <p:nvPr/>
          </p:nvGrpSpPr>
          <p:grpSpPr bwMode="auto">
            <a:xfrm>
              <a:off x="2384425" y="3789332"/>
              <a:ext cx="613825" cy="139997"/>
              <a:chOff x="814388" y="3805867"/>
              <a:chExt cx="613825" cy="139997"/>
            </a:xfrm>
          </p:grpSpPr>
          <p:cxnSp>
            <p:nvCxnSpPr>
              <p:cNvPr id="15" name="直接连接符 11"/>
              <p:cNvCxnSpPr>
                <a:cxnSpLocks noChangeShapeType="1"/>
              </p:cNvCxnSpPr>
              <p:nvPr/>
            </p:nvCxnSpPr>
            <p:spPr bwMode="auto">
              <a:xfrm>
                <a:off x="814388" y="3944307"/>
                <a:ext cx="613825" cy="1556"/>
              </a:xfrm>
              <a:prstGeom prst="line">
                <a:avLst/>
              </a:prstGeom>
              <a:noFill/>
              <a:ln w="28575" algn="ctr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6" name="直接连接符 12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762858" y="3875283"/>
                <a:ext cx="139996" cy="1164"/>
              </a:xfrm>
              <a:prstGeom prst="line">
                <a:avLst/>
              </a:prstGeom>
              <a:noFill/>
              <a:ln w="28575" algn="ctr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7" name="直接连接符 16"/>
              <p:cNvCxnSpPr>
                <a:cxnSpLocks noChangeShapeType="1"/>
              </p:cNvCxnSpPr>
              <p:nvPr/>
            </p:nvCxnSpPr>
            <p:spPr bwMode="auto">
              <a:xfrm rot="5400000" flipH="1" flipV="1">
                <a:off x="1349272" y="3875284"/>
                <a:ext cx="139996" cy="1164"/>
              </a:xfrm>
              <a:prstGeom prst="line">
                <a:avLst/>
              </a:prstGeom>
              <a:noFill/>
              <a:ln w="28575" algn="ctr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3" name="TextBox 18"/>
            <p:cNvSpPr txBox="1"/>
            <p:nvPr/>
          </p:nvSpPr>
          <p:spPr>
            <a:xfrm>
              <a:off x="2222500" y="3552335"/>
              <a:ext cx="724088" cy="34902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altLang="zh-CN" sz="2400" b="1" baseline="30000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sz="2400" b="1" baseline="30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TextBox 19"/>
            <p:cNvSpPr txBox="1"/>
            <p:nvPr/>
          </p:nvSpPr>
          <p:spPr>
            <a:xfrm>
              <a:off x="2681407" y="3544387"/>
              <a:ext cx="1562506" cy="34902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en-US" altLang="zh-CN" sz="2400" b="1" baseline="30000" dirty="0">
                  <a:latin typeface="楷体" panose="02010609060101010101" pitchFamily="49" charset="-122"/>
                  <a:ea typeface="楷体" panose="02010609060101010101" pitchFamily="49" charset="-122"/>
                </a:rPr>
                <a:t>600m</a:t>
              </a:r>
              <a:endParaRPr lang="zh-CN" altLang="en-US" sz="2400" b="1" baseline="30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2123729" y="1942782"/>
            <a:ext cx="372735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图上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相当于实际的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1043608" y="3614119"/>
            <a:ext cx="43204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答：两地的实际距离为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1200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443346" y="3355504"/>
            <a:ext cx="2024766" cy="1437057"/>
            <a:chOff x="4198940" y="2756355"/>
            <a:chExt cx="2024766" cy="1437057"/>
          </a:xfrm>
        </p:grpSpPr>
        <p:pic>
          <p:nvPicPr>
            <p:cNvPr id="34" name="图片 4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5303820" y="3152825"/>
              <a:ext cx="919886" cy="1040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" name="圆角矩形标注 34"/>
            <p:cNvSpPr/>
            <p:nvPr/>
          </p:nvSpPr>
          <p:spPr>
            <a:xfrm>
              <a:off x="4198941" y="2756355"/>
              <a:ext cx="1330398" cy="433863"/>
            </a:xfrm>
            <a:prstGeom prst="wedgeRoundRectCallout">
              <a:avLst>
                <a:gd name="adj1" fmla="val 45762"/>
                <a:gd name="adj2" fmla="val 89459"/>
                <a:gd name="adj3" fmla="val 16667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198940" y="2790108"/>
              <a:ext cx="13303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用算术法。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630950" y="699542"/>
            <a:ext cx="81895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先把右图中的线段比例尺改写成数值比例尺，再用直尺量出图中河西村与汽车站之间的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距离，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并计算出两地的实际距离大约是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多少。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0" y="82237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600838"/>
            <a:ext cx="2232248" cy="1657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4"/>
          <p:cNvSpPr txBox="1"/>
          <p:nvPr/>
        </p:nvSpPr>
        <p:spPr>
          <a:xfrm>
            <a:off x="539550" y="483518"/>
            <a:ext cx="8254569" cy="1137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zh-CN" altLang="en-US" sz="2400" b="1" dirty="0" smtClean="0">
                <a:ea typeface="楷体" panose="02010609060101010101" pitchFamily="49" charset="-122"/>
              </a:rPr>
              <a:t>在一幅比例尺是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∶5000000</a:t>
            </a:r>
            <a:r>
              <a:rPr lang="zh-CN" altLang="en-US" sz="2400" b="1" dirty="0">
                <a:ea typeface="楷体" panose="02010609060101010101" pitchFamily="49" charset="-122"/>
              </a:rPr>
              <a:t>的地图上，量</a:t>
            </a:r>
            <a:r>
              <a:rPr lang="zh-CN" altLang="en-US" sz="2400" b="1" dirty="0" smtClean="0">
                <a:ea typeface="楷体" panose="02010609060101010101" pitchFamily="49" charset="-122"/>
              </a:rPr>
              <a:t>得两个城市的图上距离是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3.4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 smtClean="0">
                <a:ea typeface="楷体" panose="02010609060101010101" pitchFamily="49" charset="-122"/>
              </a:rPr>
              <a:t>，这两个城市之间的</a:t>
            </a:r>
            <a:r>
              <a:rPr lang="zh-CN" altLang="en-US" sz="2400" b="1" dirty="0">
                <a:ea typeface="楷体" panose="02010609060101010101" pitchFamily="49" charset="-122"/>
              </a:rPr>
              <a:t>实际距离是</a:t>
            </a:r>
            <a:r>
              <a:rPr lang="zh-CN" altLang="en-US" sz="2400" b="1" dirty="0" smtClean="0">
                <a:ea typeface="楷体" panose="02010609060101010101" pitchFamily="49" charset="-122"/>
              </a:rPr>
              <a:t>多少？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22032" y="1707654"/>
            <a:ext cx="59399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解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:</a:t>
            </a:r>
            <a:r>
              <a:rPr lang="zh-CN" altLang="zh-CN" sz="24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设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这两个城市之间的实际距离</a:t>
            </a:r>
            <a:r>
              <a:rPr lang="zh-CN" altLang="zh-CN" sz="24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是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i="1" dirty="0">
                <a:solidFill>
                  <a:srgbClr val="FF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             </a:t>
            </a:r>
            <a:r>
              <a:rPr lang="en-US" altLang="zh-CN" sz="2400" b="1" i="1" dirty="0">
                <a:solidFill>
                  <a:srgbClr val="FF0000"/>
                </a:solidFill>
                <a:ea typeface="楷体" panose="02010609060101010101" pitchFamily="49" charset="-122"/>
              </a:rPr>
              <a:t> 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3.4</a:t>
            </a:r>
            <a:r>
              <a:rPr lang="en-US" altLang="zh-CN" sz="24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∶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1∶5000000</a:t>
            </a:r>
            <a:r>
              <a:rPr lang="zh-CN" altLang="zh-CN" sz="2400" b="1" i="1" dirty="0">
                <a:solidFill>
                  <a:srgbClr val="FF0000"/>
                </a:solidFill>
                <a:ea typeface="楷体" panose="02010609060101010101" pitchFamily="49" charset="-122"/>
              </a:rPr>
              <a:t>　</a:t>
            </a:r>
            <a:endParaRPr lang="en-US" altLang="zh-CN" sz="2400" b="1" i="1" dirty="0">
              <a:solidFill>
                <a:srgbClr val="FF0000"/>
              </a:solidFill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i="1" dirty="0">
                <a:solidFill>
                  <a:srgbClr val="FF0000"/>
                </a:solidFill>
                <a:ea typeface="楷体" panose="02010609060101010101" pitchFamily="49" charset="-122"/>
              </a:rPr>
              <a:t>                           </a:t>
            </a:r>
            <a:r>
              <a:rPr lang="en-US" altLang="zh-CN" sz="2400" b="1" i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  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=17000000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 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17000000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=170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答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：这两个城市之间的实际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距离</a:t>
            </a:r>
            <a:r>
              <a:rPr lang="zh-CN" altLang="en-US" sz="24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solidFill>
                  <a:srgbClr val="FF0000"/>
                </a:solidFill>
                <a:ea typeface="楷体" panose="02010609060101010101" pitchFamily="49" charset="-122"/>
              </a:rPr>
              <a:t>170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r>
              <a:rPr lang="zh-CN" altLang="en-US" sz="2400" b="1" dirty="0">
                <a:solidFill>
                  <a:srgbClr val="FF0000"/>
                </a:solidFill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ea typeface="楷体" panose="02010609060101010101" pitchFamily="49" charset="-122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0" y="7665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96206" y="627534"/>
            <a:ext cx="82522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在比例尺是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5000000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的地图上，量得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的距离是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一辆汽车以每小时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千米的速度从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地开往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地，问几小时可以到达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2072598" y="1746842"/>
                <a:ext cx="4687502" cy="7938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zh-CN" altLang="en-US" sz="2400" b="1" i="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4</m:t>
                      </m:r>
                      <m:r>
                        <a:rPr lang="zh-CN" altLang="en-US" sz="2400" b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÷</m:t>
                      </m:r>
                      <m:f>
                        <m:fPr>
                          <m:ctrlPr>
                            <a:rPr lang="zh-CN" altLang="en-US" sz="2400" b="1" i="1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zh-CN" altLang="en-US" sz="2400" b="1" i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  <m:r>
                            <m:rPr>
                              <m:nor/>
                            </m:rPr>
                            <a:rPr lang="zh-CN" altLang="en-US" sz="2400" b="1" i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000000</m:t>
                          </m:r>
                        </m:den>
                      </m:f>
                      <m:r>
                        <a:rPr lang="zh-CN" altLang="en-US" sz="2400" b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US" altLang="zh-CN" sz="2400" b="1" i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20</m:t>
                      </m:r>
                      <m:r>
                        <m:rPr>
                          <m:nor/>
                        </m:rPr>
                        <a:rPr lang="zh-CN" altLang="en-US" sz="2400" b="1" i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000000</m:t>
                      </m:r>
                      <m:r>
                        <m:rPr>
                          <m:nor/>
                        </m:rPr>
                        <a:rPr lang="zh-CN" altLang="en-US" sz="2400" b="1" i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（</m:t>
                      </m:r>
                      <m:r>
                        <m:rPr>
                          <m:nor/>
                        </m:rPr>
                        <a:rPr lang="zh-CN" altLang="en-US" sz="2400" b="1" i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cm</m:t>
                      </m:r>
                      <m:r>
                        <m:rPr>
                          <m:nor/>
                        </m:rPr>
                        <a:rPr lang="zh-CN" altLang="en-US" sz="2400" b="1" i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m:t>）</m:t>
                      </m:r>
                    </m:oMath>
                  </m:oMathPara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2598" y="1746842"/>
                <a:ext cx="4687502" cy="793872"/>
              </a:xfrm>
              <a:prstGeom prst="rect">
                <a:avLst/>
              </a:prstGeom>
              <a:blipFill rotWithShape="1">
                <a:blip r:embed="rId1"/>
                <a:stretch>
                  <a:fillRect l="-13" t="-75" r="11" b="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矩形 9"/>
          <p:cNvSpPr/>
          <p:nvPr/>
        </p:nvSpPr>
        <p:spPr>
          <a:xfrm>
            <a:off x="2950872" y="2627953"/>
            <a:ext cx="28264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20000000cm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200km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867227" y="3787410"/>
            <a:ext cx="5022558" cy="698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小时可以到达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950872" y="3285691"/>
            <a:ext cx="29738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200÷40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（小时）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0" y="7665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771550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29041" y="3214666"/>
            <a:ext cx="5256584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实际距离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图上距离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2159732" y="1563638"/>
            <a:ext cx="482453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用比例尺求实际距离的方法：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59732" y="3815717"/>
            <a:ext cx="5256584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图上距离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实际距离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Group 7"/>
          <p:cNvGrpSpPr/>
          <p:nvPr/>
        </p:nvGrpSpPr>
        <p:grpSpPr bwMode="auto">
          <a:xfrm>
            <a:off x="2099280" y="2086858"/>
            <a:ext cx="4367213" cy="1087439"/>
            <a:chOff x="2090" y="3007"/>
            <a:chExt cx="2751" cy="685"/>
          </a:xfrm>
        </p:grpSpPr>
        <p:sp>
          <p:nvSpPr>
            <p:cNvPr id="16" name="Rectangle 8"/>
            <p:cNvSpPr>
              <a:spLocks noChangeArrowheads="1"/>
            </p:cNvSpPr>
            <p:nvPr/>
          </p:nvSpPr>
          <p:spPr bwMode="auto">
            <a:xfrm>
              <a:off x="2090" y="3007"/>
              <a:ext cx="1788" cy="3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图上距离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Rectangle 9"/>
            <p:cNvSpPr>
              <a:spLocks noChangeArrowheads="1"/>
            </p:cNvSpPr>
            <p:nvPr/>
          </p:nvSpPr>
          <p:spPr bwMode="auto">
            <a:xfrm>
              <a:off x="2167" y="3361"/>
              <a:ext cx="1633" cy="3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实际距离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Line 10"/>
            <p:cNvSpPr>
              <a:spLocks noChangeShapeType="1"/>
            </p:cNvSpPr>
            <p:nvPr/>
          </p:nvSpPr>
          <p:spPr bwMode="auto">
            <a:xfrm>
              <a:off x="2326" y="3370"/>
              <a:ext cx="131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Rectangle 11"/>
            <p:cNvSpPr>
              <a:spLocks noChangeArrowheads="1"/>
            </p:cNvSpPr>
            <p:nvPr/>
          </p:nvSpPr>
          <p:spPr bwMode="auto">
            <a:xfrm>
              <a:off x="3671" y="3183"/>
              <a:ext cx="342" cy="3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Rectangle 12"/>
            <p:cNvSpPr>
              <a:spLocks noChangeArrowheads="1"/>
            </p:cNvSpPr>
            <p:nvPr/>
          </p:nvSpPr>
          <p:spPr bwMode="auto">
            <a:xfrm>
              <a:off x="3951" y="3186"/>
              <a:ext cx="890" cy="3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比例尺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箭头: 左弧形 4"/>
          <p:cNvSpPr/>
          <p:nvPr/>
        </p:nvSpPr>
        <p:spPr>
          <a:xfrm>
            <a:off x="1734612" y="2790155"/>
            <a:ext cx="432048" cy="777522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37"/>
          <p:cNvSpPr>
            <a:spLocks noChangeArrowheads="1"/>
          </p:cNvSpPr>
          <p:nvPr/>
        </p:nvSpPr>
        <p:spPr bwMode="auto">
          <a:xfrm>
            <a:off x="994422" y="2126746"/>
            <a:ext cx="6552258" cy="1093076"/>
          </a:xfrm>
          <a:prstGeom prst="roundRect">
            <a:avLst>
              <a:gd name="adj" fmla="val 16667"/>
            </a:avLst>
          </a:prstGeom>
          <a:noFill/>
          <a:ln w="76200" algn="ctr">
            <a:solidFill>
              <a:schemeClr val="accent1">
                <a:lumMod val="75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89999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一幅图的图上距离和实际距离的比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叫作这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幅图的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Group 7"/>
          <p:cNvGrpSpPr/>
          <p:nvPr/>
        </p:nvGrpSpPr>
        <p:grpSpPr bwMode="auto">
          <a:xfrm>
            <a:off x="2195736" y="3363838"/>
            <a:ext cx="4367213" cy="1087439"/>
            <a:chOff x="2090" y="3007"/>
            <a:chExt cx="2751" cy="685"/>
          </a:xfrm>
        </p:grpSpPr>
        <p:sp>
          <p:nvSpPr>
            <p:cNvPr id="26" name="Rectangle 8"/>
            <p:cNvSpPr>
              <a:spLocks noChangeArrowheads="1"/>
            </p:cNvSpPr>
            <p:nvPr/>
          </p:nvSpPr>
          <p:spPr bwMode="auto">
            <a:xfrm>
              <a:off x="2090" y="3007"/>
              <a:ext cx="1788" cy="3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图上距离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Rectangle 9"/>
            <p:cNvSpPr>
              <a:spLocks noChangeArrowheads="1"/>
            </p:cNvSpPr>
            <p:nvPr/>
          </p:nvSpPr>
          <p:spPr bwMode="auto">
            <a:xfrm>
              <a:off x="2167" y="3361"/>
              <a:ext cx="1633" cy="3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实际距离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Line 10"/>
            <p:cNvSpPr>
              <a:spLocks noChangeShapeType="1"/>
            </p:cNvSpPr>
            <p:nvPr/>
          </p:nvSpPr>
          <p:spPr bwMode="auto">
            <a:xfrm>
              <a:off x="2326" y="3370"/>
              <a:ext cx="131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Rectangle 11"/>
            <p:cNvSpPr>
              <a:spLocks noChangeArrowheads="1"/>
            </p:cNvSpPr>
            <p:nvPr/>
          </p:nvSpPr>
          <p:spPr bwMode="auto">
            <a:xfrm>
              <a:off x="3671" y="3183"/>
              <a:ext cx="342" cy="3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Rectangle 12"/>
            <p:cNvSpPr>
              <a:spLocks noChangeArrowheads="1"/>
            </p:cNvSpPr>
            <p:nvPr/>
          </p:nvSpPr>
          <p:spPr bwMode="auto">
            <a:xfrm>
              <a:off x="3951" y="3186"/>
              <a:ext cx="890" cy="3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比例尺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47664" y="723894"/>
            <a:ext cx="6489264" cy="1386026"/>
            <a:chOff x="1547664" y="352508"/>
            <a:chExt cx="6489264" cy="1386026"/>
          </a:xfrm>
        </p:grpSpPr>
        <p:pic>
          <p:nvPicPr>
            <p:cNvPr id="27" name="图片 4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002383" y="352508"/>
              <a:ext cx="1034545" cy="138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Text Box 5"/>
            <p:cNvSpPr txBox="1">
              <a:spLocks noChangeArrowheads="1"/>
            </p:cNvSpPr>
            <p:nvPr/>
          </p:nvSpPr>
          <p:spPr bwMode="auto">
            <a:xfrm>
              <a:off x="1907704" y="629701"/>
              <a:ext cx="4392488" cy="6376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谁能说一说什么是比例尺？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云形标注 1"/>
            <p:cNvSpPr/>
            <p:nvPr/>
          </p:nvSpPr>
          <p:spPr>
            <a:xfrm>
              <a:off x="1547664" y="479698"/>
              <a:ext cx="5040560" cy="1131646"/>
            </a:xfrm>
            <a:prstGeom prst="cloudCallout">
              <a:avLst>
                <a:gd name="adj1" fmla="val 61896"/>
                <a:gd name="adj2" fmla="val -115"/>
              </a:avLst>
            </a:prstGeom>
            <a:noFill/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4398876" y="632887"/>
            <a:ext cx="346249" cy="178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050">
                <a:solidFill>
                  <a:srgbClr val="5B5249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600">
                <a:solidFill>
                  <a:srgbClr val="5B5249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1800">
              <a:solidFill>
                <a:srgbClr val="5B5249"/>
              </a:solidFill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Rectangle 15"/>
          <p:cNvSpPr>
            <a:spLocks noChangeArrowheads="1"/>
          </p:cNvSpPr>
          <p:nvPr/>
        </p:nvSpPr>
        <p:spPr bwMode="auto">
          <a:xfrm>
            <a:off x="4398876" y="632887"/>
            <a:ext cx="346249" cy="178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050">
                <a:solidFill>
                  <a:srgbClr val="5B5249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600">
                <a:solidFill>
                  <a:srgbClr val="5B5249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1800">
              <a:solidFill>
                <a:srgbClr val="5B5249"/>
              </a:solidFill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16"/>
          <p:cNvSpPr>
            <a:spLocks noChangeArrowheads="1"/>
          </p:cNvSpPr>
          <p:nvPr/>
        </p:nvSpPr>
        <p:spPr bwMode="auto">
          <a:xfrm>
            <a:off x="4398876" y="632887"/>
            <a:ext cx="346249" cy="178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050">
                <a:solidFill>
                  <a:srgbClr val="5B5249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600">
                <a:solidFill>
                  <a:srgbClr val="5B5249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1800">
              <a:solidFill>
                <a:srgbClr val="5B5249"/>
              </a:solidFill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1203598"/>
            <a:ext cx="789452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(1)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4500000 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表示图上距离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厘米代表实际距离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4500000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(2)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表示图上距离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厘米代表实际距离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(3)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表示图上距离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厘米代表实际距离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507854"/>
            <a:ext cx="2390775" cy="441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2607533" y="606319"/>
            <a:ext cx="5704732" cy="1190346"/>
            <a:chOff x="2607533" y="606319"/>
            <a:chExt cx="5704732" cy="1190346"/>
          </a:xfrm>
        </p:grpSpPr>
        <p:grpSp>
          <p:nvGrpSpPr>
            <p:cNvPr id="8" name="组合 7"/>
            <p:cNvGrpSpPr/>
            <p:nvPr/>
          </p:nvGrpSpPr>
          <p:grpSpPr>
            <a:xfrm>
              <a:off x="2607533" y="606319"/>
              <a:ext cx="4988803" cy="669287"/>
              <a:chOff x="2607533" y="606319"/>
              <a:chExt cx="4988803" cy="669287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2619085" y="606319"/>
                <a:ext cx="4977251" cy="59727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说一说下列各比例尺表示的具体意义。</a:t>
                </a:r>
                <a:endPara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圆角矩形标注 2"/>
              <p:cNvSpPr/>
              <p:nvPr/>
            </p:nvSpPr>
            <p:spPr>
              <a:xfrm>
                <a:off x="2607533" y="737717"/>
                <a:ext cx="4441685" cy="537889"/>
              </a:xfrm>
              <a:prstGeom prst="wedgeRoundRectCallout">
                <a:avLst>
                  <a:gd name="adj1" fmla="val 56790"/>
                  <a:gd name="adj2" fmla="val 11267"/>
                  <a:gd name="adj3" fmla="val 16667"/>
                </a:avLst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36347" y="754547"/>
              <a:ext cx="875918" cy="10421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"/>
          <p:cNvSpPr>
            <a:spLocks noChangeArrowheads="1"/>
          </p:cNvSpPr>
          <p:nvPr/>
        </p:nvSpPr>
        <p:spPr bwMode="auto">
          <a:xfrm>
            <a:off x="2336021" y="3192278"/>
            <a:ext cx="4493556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说一说你得到了哪些数学信息？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826392" y="843558"/>
            <a:ext cx="1457576" cy="415498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Group 42"/>
          <p:cNvGrpSpPr/>
          <p:nvPr/>
        </p:nvGrpSpPr>
        <p:grpSpPr bwMode="auto">
          <a:xfrm>
            <a:off x="3555180" y="1883729"/>
            <a:ext cx="2219028" cy="812658"/>
            <a:chOff x="2682" y="3879"/>
            <a:chExt cx="1205" cy="753"/>
          </a:xfrm>
        </p:grpSpPr>
        <p:sp>
          <p:nvSpPr>
            <p:cNvPr id="14" name="AutoShape 27"/>
            <p:cNvSpPr>
              <a:spLocks noChangeArrowheads="1"/>
            </p:cNvSpPr>
            <p:nvPr/>
          </p:nvSpPr>
          <p:spPr bwMode="auto">
            <a:xfrm>
              <a:off x="2688" y="3879"/>
              <a:ext cx="1199" cy="753"/>
            </a:xfrm>
            <a:prstGeom prst="wedgeRoundRectCallout">
              <a:avLst>
                <a:gd name="adj1" fmla="val -38063"/>
                <a:gd name="adj2" fmla="val -119736"/>
                <a:gd name="adj3" fmla="val 16667"/>
              </a:avLst>
            </a:prstGeom>
            <a:noFill/>
            <a:ln w="28575">
              <a:solidFill>
                <a:srgbClr val="3399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99CCFF"/>
                  </a:solidFill>
                </a14:hiddenFill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buFontTx/>
                <a:buNone/>
              </a:pPr>
              <a:endParaRPr lang="en-US" altLang="zh-CN" sz="200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buFontTx/>
                <a:buNone/>
              </a:pPr>
              <a:endParaRPr lang="en-US" altLang="zh-CN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Rectangle 25"/>
            <p:cNvSpPr>
              <a:spLocks noChangeArrowheads="1"/>
            </p:cNvSpPr>
            <p:nvPr/>
          </p:nvSpPr>
          <p:spPr bwMode="auto">
            <a:xfrm>
              <a:off x="2682" y="3924"/>
              <a:ext cx="1205" cy="6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表示图上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代表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实际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30000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endPara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Rectangle 15"/>
          <p:cNvSpPr>
            <a:spLocks noChangeArrowheads="1"/>
          </p:cNvSpPr>
          <p:nvPr/>
        </p:nvSpPr>
        <p:spPr bwMode="auto">
          <a:xfrm>
            <a:off x="683568" y="699542"/>
            <a:ext cx="8136904" cy="1130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在一幅比例尺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30000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的地图上，北京地铁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号线的长度大约是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77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。北京地铁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号线的实际长度大约是多少千米？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519553" y="1397740"/>
            <a:ext cx="1023172" cy="432048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000" noProof="1">
              <a:solidFill>
                <a:srgbClr val="E96678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Group 39"/>
          <p:cNvGrpSpPr/>
          <p:nvPr/>
        </p:nvGrpSpPr>
        <p:grpSpPr bwMode="auto">
          <a:xfrm>
            <a:off x="1627854" y="2160896"/>
            <a:ext cx="1446636" cy="486926"/>
            <a:chOff x="1506" y="3665"/>
            <a:chExt cx="884" cy="173"/>
          </a:xfrm>
        </p:grpSpPr>
        <p:sp>
          <p:nvSpPr>
            <p:cNvPr id="11" name="AutoShape 27"/>
            <p:cNvSpPr>
              <a:spLocks noChangeArrowheads="1"/>
            </p:cNvSpPr>
            <p:nvPr/>
          </p:nvSpPr>
          <p:spPr bwMode="auto">
            <a:xfrm>
              <a:off x="1506" y="3665"/>
              <a:ext cx="884" cy="173"/>
            </a:xfrm>
            <a:prstGeom prst="wedgeRoundRectCallout">
              <a:avLst>
                <a:gd name="adj1" fmla="val -22376"/>
                <a:gd name="adj2" fmla="val -106610"/>
                <a:gd name="adj3" fmla="val 16667"/>
              </a:avLst>
            </a:prstGeom>
            <a:solidFill>
              <a:srgbClr val="FFFF00"/>
            </a:solidFill>
            <a:ln w="28575">
              <a:solidFill>
                <a:srgbClr val="3399FF"/>
              </a:solidFill>
              <a:miter lim="800000"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buFontTx/>
                <a:buNone/>
              </a:pPr>
              <a:endParaRPr lang="en-US" altLang="zh-CN" sz="200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>
                <a:buFontTx/>
                <a:buNone/>
              </a:pPr>
              <a:endParaRPr lang="en-US" altLang="zh-CN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Rectangle 29"/>
            <p:cNvSpPr>
              <a:spLocks noChangeArrowheads="1"/>
            </p:cNvSpPr>
            <p:nvPr/>
          </p:nvSpPr>
          <p:spPr bwMode="auto">
            <a:xfrm>
              <a:off x="1511" y="3670"/>
              <a:ext cx="869" cy="1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图上距离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Rectangle 25"/>
          <p:cNvSpPr>
            <a:spLocks noChangeArrowheads="1"/>
          </p:cNvSpPr>
          <p:nvPr/>
        </p:nvSpPr>
        <p:spPr bwMode="auto">
          <a:xfrm>
            <a:off x="5940152" y="2059225"/>
            <a:ext cx="1152128" cy="46166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endParaRPr lang="zh-CN" altLang="en-US" sz="2400" b="1" dirty="0">
              <a:solidFill>
                <a:sysClr val="windowText" lastClr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bldLvl="0" animBg="1"/>
      <p:bldP spid="9" grpId="0" bldLvl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4614" y="987574"/>
            <a:ext cx="5646875" cy="2568732"/>
          </a:xfrm>
          <a:prstGeom prst="rect">
            <a:avLst/>
          </a:prstGeom>
        </p:spPr>
      </p:pic>
      <p:sp>
        <p:nvSpPr>
          <p:cNvPr id="3" name="TextBox 34"/>
          <p:cNvSpPr txBox="1"/>
          <p:nvPr/>
        </p:nvSpPr>
        <p:spPr bwMode="auto">
          <a:xfrm>
            <a:off x="2555776" y="1716035"/>
            <a:ext cx="3816424" cy="1284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想一想：你有什么计算方法，与同伴说一说。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465619" y="3112088"/>
            <a:ext cx="3890303" cy="461665"/>
            <a:chOff x="988033" y="2806152"/>
            <a:chExt cx="3890303" cy="461665"/>
          </a:xfrm>
        </p:grpSpPr>
        <p:sp>
          <p:nvSpPr>
            <p:cNvPr id="23" name="矩形 22"/>
            <p:cNvSpPr/>
            <p:nvPr/>
          </p:nvSpPr>
          <p:spPr>
            <a:xfrm>
              <a:off x="1073805" y="2806152"/>
              <a:ext cx="3804531" cy="461665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可以先设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实际长度为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cm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988033" y="2806152"/>
              <a:ext cx="3890303" cy="461665"/>
            </a:xfrm>
            <a:prstGeom prst="roundRect">
              <a:avLst/>
            </a:prstGeom>
            <a:noFill/>
            <a:ln w="19050"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6"/>
          <p:cNvSpPr txBox="1"/>
          <p:nvPr/>
        </p:nvSpPr>
        <p:spPr>
          <a:xfrm>
            <a:off x="559971" y="1931657"/>
            <a:ext cx="1861407" cy="49244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【方法一】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12" name="Group 7"/>
          <p:cNvGrpSpPr/>
          <p:nvPr/>
        </p:nvGrpSpPr>
        <p:grpSpPr bwMode="auto">
          <a:xfrm>
            <a:off x="2343381" y="1844351"/>
            <a:ext cx="4367213" cy="1087439"/>
            <a:chOff x="2090" y="3007"/>
            <a:chExt cx="2751" cy="685"/>
          </a:xfrm>
        </p:grpSpPr>
        <p:sp>
          <p:nvSpPr>
            <p:cNvPr id="14" name="Rectangle 8"/>
            <p:cNvSpPr>
              <a:spLocks noChangeArrowheads="1"/>
            </p:cNvSpPr>
            <p:nvPr/>
          </p:nvSpPr>
          <p:spPr bwMode="auto">
            <a:xfrm>
              <a:off x="2090" y="3007"/>
              <a:ext cx="1788" cy="3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图上距离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Rectangle 9"/>
            <p:cNvSpPr>
              <a:spLocks noChangeArrowheads="1"/>
            </p:cNvSpPr>
            <p:nvPr/>
          </p:nvSpPr>
          <p:spPr bwMode="auto">
            <a:xfrm>
              <a:off x="2167" y="3361"/>
              <a:ext cx="1633" cy="3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实际距离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Line 10"/>
            <p:cNvSpPr>
              <a:spLocks noChangeShapeType="1"/>
            </p:cNvSpPr>
            <p:nvPr/>
          </p:nvSpPr>
          <p:spPr bwMode="auto">
            <a:xfrm>
              <a:off x="2326" y="3370"/>
              <a:ext cx="131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Rectangle 11"/>
            <p:cNvSpPr>
              <a:spLocks noChangeArrowheads="1"/>
            </p:cNvSpPr>
            <p:nvPr/>
          </p:nvSpPr>
          <p:spPr bwMode="auto">
            <a:xfrm>
              <a:off x="3671" y="3183"/>
              <a:ext cx="342" cy="3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Rectangle 12"/>
            <p:cNvSpPr>
              <a:spLocks noChangeArrowheads="1"/>
            </p:cNvSpPr>
            <p:nvPr/>
          </p:nvSpPr>
          <p:spPr bwMode="auto">
            <a:xfrm>
              <a:off x="3951" y="3186"/>
              <a:ext cx="890" cy="3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比例尺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250263" y="3838276"/>
            <a:ext cx="2134111" cy="461665"/>
            <a:chOff x="988033" y="2806152"/>
            <a:chExt cx="2134111" cy="461665"/>
          </a:xfrm>
        </p:grpSpPr>
        <p:sp>
          <p:nvSpPr>
            <p:cNvPr id="24" name="矩形 23"/>
            <p:cNvSpPr/>
            <p:nvPr/>
          </p:nvSpPr>
          <p:spPr>
            <a:xfrm>
              <a:off x="1073806" y="2806152"/>
              <a:ext cx="1868950" cy="461665"/>
            </a:xfrm>
            <a:prstGeom prst="rect">
              <a:avLst/>
            </a:prstGeom>
            <a:solidFill>
              <a:schemeClr val="bg1">
                <a:alpha val="60000"/>
              </a:schemeClr>
            </a:solidFill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再转换单位。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圆角矩形 18"/>
            <p:cNvSpPr/>
            <p:nvPr/>
          </p:nvSpPr>
          <p:spPr>
            <a:xfrm>
              <a:off x="988033" y="2806152"/>
              <a:ext cx="2134111" cy="461665"/>
            </a:xfrm>
            <a:prstGeom prst="roundRect">
              <a:avLst/>
            </a:prstGeom>
            <a:noFill/>
            <a:ln w="19050">
              <a:solidFill>
                <a:srgbClr val="00B05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Rectangle 15"/>
          <p:cNvSpPr>
            <a:spLocks noChangeArrowheads="1"/>
          </p:cNvSpPr>
          <p:nvPr/>
        </p:nvSpPr>
        <p:spPr bwMode="auto">
          <a:xfrm>
            <a:off x="683568" y="699542"/>
            <a:ext cx="8136904" cy="1130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在一幅比例尺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30000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的地图上，北京地铁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号线的长度大约是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77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。北京地铁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号线的实际长度大约是多少千米？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58526" y="2337405"/>
            <a:ext cx="74739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 dirty="0">
                <a:ea typeface="楷体" panose="02010609060101010101" pitchFamily="49" charset="-122"/>
              </a:rPr>
              <a:t>解</a:t>
            </a:r>
            <a:r>
              <a:rPr lang="en-US" altLang="zh-CN" sz="2400" b="1" dirty="0">
                <a:ea typeface="楷体" panose="02010609060101010101" pitchFamily="49" charset="-122"/>
              </a:rPr>
              <a:t>:</a:t>
            </a:r>
            <a:r>
              <a:rPr lang="zh-CN" altLang="zh-CN" sz="2400" b="1" dirty="0" smtClean="0">
                <a:ea typeface="楷体" panose="02010609060101010101" pitchFamily="49" charset="-122"/>
              </a:rPr>
              <a:t>设</a:t>
            </a:r>
            <a:r>
              <a:rPr lang="zh-CN" altLang="en-US" sz="2400" b="1" dirty="0" smtClean="0">
                <a:ea typeface="楷体" panose="02010609060101010101" pitchFamily="49" charset="-122"/>
              </a:rPr>
              <a:t>北京地铁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ea typeface="楷体" panose="02010609060101010101" pitchFamily="49" charset="-122"/>
              </a:rPr>
              <a:t>号线</a:t>
            </a:r>
            <a:r>
              <a:rPr lang="zh-CN" altLang="zh-CN" sz="2400" b="1" dirty="0" smtClean="0">
                <a:ea typeface="楷体" panose="02010609060101010101" pitchFamily="49" charset="-122"/>
              </a:rPr>
              <a:t>的</a:t>
            </a:r>
            <a:r>
              <a:rPr lang="zh-CN" altLang="zh-CN" sz="2400" b="1" dirty="0">
                <a:ea typeface="楷体" panose="02010609060101010101" pitchFamily="49" charset="-122"/>
              </a:rPr>
              <a:t>实际长度</a:t>
            </a:r>
            <a:r>
              <a:rPr lang="zh-CN" altLang="en-US" sz="2400" b="1" dirty="0">
                <a:ea typeface="楷体" panose="02010609060101010101" pitchFamily="49" charset="-122"/>
              </a:rPr>
              <a:t>大约</a:t>
            </a:r>
            <a:r>
              <a:rPr lang="zh-CN" altLang="zh-CN" sz="2400" b="1" dirty="0">
                <a:ea typeface="楷体" panose="02010609060101010101" pitchFamily="49" charset="-122"/>
              </a:rPr>
              <a:t>是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x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zh-CN" sz="2400" b="1" dirty="0">
                <a:ea typeface="楷体" panose="02010609060101010101" pitchFamily="49" charset="-122"/>
              </a:rPr>
              <a:t>。</a:t>
            </a:r>
            <a:endParaRPr lang="zh-CN" altLang="en-US" sz="2400" b="1" dirty="0"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58526" y="3579862"/>
            <a:ext cx="646454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i="1" dirty="0"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=2310000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2310000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=23.1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endParaRPr lang="zh-CN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2400" b="1" dirty="0">
                <a:ea typeface="楷体" panose="02010609060101010101" pitchFamily="49" charset="-122"/>
              </a:rPr>
              <a:t>答</a:t>
            </a:r>
            <a:r>
              <a:rPr lang="en-US" altLang="zh-CN" sz="2400" b="1" dirty="0" smtClean="0"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ea typeface="楷体" panose="02010609060101010101" pitchFamily="49" charset="-122"/>
              </a:rPr>
              <a:t>北京地铁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ea typeface="楷体" panose="02010609060101010101" pitchFamily="49" charset="-122"/>
              </a:rPr>
              <a:t>号线的实际长度大约</a:t>
            </a:r>
            <a:r>
              <a:rPr lang="zh-CN" altLang="zh-CN" sz="2400" b="1" dirty="0" smtClean="0"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23.1</a:t>
            </a:r>
            <a:r>
              <a:rPr lang="en-US" altLang="zh-CN" sz="2400" b="1" dirty="0" smtClean="0"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r>
              <a:rPr lang="zh-CN" altLang="zh-CN" sz="2400" b="1" dirty="0">
                <a:ea typeface="楷体" panose="02010609060101010101" pitchFamily="49" charset="-122"/>
              </a:rPr>
              <a:t>。</a:t>
            </a:r>
            <a:endParaRPr lang="zh-CN" altLang="zh-CN" sz="2400" b="1" dirty="0"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512690" y="3386793"/>
            <a:ext cx="2010383" cy="970118"/>
            <a:chOff x="4843721" y="3122048"/>
            <a:chExt cx="2010383" cy="970118"/>
          </a:xfrm>
        </p:grpSpPr>
        <p:sp>
          <p:nvSpPr>
            <p:cNvPr id="24" name="椭圆 1"/>
            <p:cNvSpPr/>
            <p:nvPr/>
          </p:nvSpPr>
          <p:spPr>
            <a:xfrm>
              <a:off x="4843721" y="3122048"/>
              <a:ext cx="2010383" cy="970118"/>
            </a:xfrm>
            <a:custGeom>
              <a:avLst/>
              <a:gdLst/>
              <a:ahLst/>
              <a:cxnLst/>
              <a:rect l="l" t="t" r="r" b="b"/>
              <a:pathLst>
                <a:path w="3463470" h="3831342">
                  <a:moveTo>
                    <a:pt x="1889309" y="419"/>
                  </a:moveTo>
                  <a:cubicBezTo>
                    <a:pt x="2651670" y="-25411"/>
                    <a:pt x="3463470" y="1149223"/>
                    <a:pt x="3463470" y="2203099"/>
                  </a:cubicBezTo>
                  <a:cubicBezTo>
                    <a:pt x="3463470" y="3256975"/>
                    <a:pt x="2496686" y="3713521"/>
                    <a:pt x="1982298" y="3816843"/>
                  </a:cubicBezTo>
                  <a:cubicBezTo>
                    <a:pt x="1561743" y="3901318"/>
                    <a:pt x="766270" y="3608532"/>
                    <a:pt x="482184" y="3150910"/>
                  </a:cubicBezTo>
                  <a:lnTo>
                    <a:pt x="0" y="3063821"/>
                  </a:lnTo>
                  <a:lnTo>
                    <a:pt x="378954" y="2837254"/>
                  </a:lnTo>
                  <a:cubicBezTo>
                    <a:pt x="377433" y="2832565"/>
                    <a:pt x="377257" y="2827803"/>
                    <a:pt x="377141" y="2823031"/>
                  </a:cubicBezTo>
                  <a:cubicBezTo>
                    <a:pt x="361643" y="2186961"/>
                    <a:pt x="1126948" y="26249"/>
                    <a:pt x="1889309" y="419"/>
                  </a:cubicBezTo>
                  <a:close/>
                </a:path>
              </a:pathLst>
            </a:custGeom>
            <a:solidFill>
              <a:srgbClr val="E5B451"/>
            </a:solidFill>
            <a:ln w="76200" cap="flat" cmpd="sng" algn="ctr">
              <a:solidFill>
                <a:sysClr val="window" lastClr="FFFFFF"/>
              </a:solidFill>
              <a:prstDash val="solid"/>
            </a:ln>
            <a:effectLst>
              <a:outerShdw blurRad="254000" sx="102000" sy="102000" algn="ctr" rotWithShape="0">
                <a:prstClr val="black">
                  <a:alpha val="24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454090" y="3271677"/>
              <a:ext cx="106343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转换单位哦！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Group 7"/>
          <p:cNvGrpSpPr/>
          <p:nvPr/>
        </p:nvGrpSpPr>
        <p:grpSpPr bwMode="auto">
          <a:xfrm>
            <a:off x="2250942" y="1469922"/>
            <a:ext cx="4367213" cy="1087439"/>
            <a:chOff x="2090" y="3007"/>
            <a:chExt cx="2751" cy="685"/>
          </a:xfrm>
        </p:grpSpPr>
        <p:sp>
          <p:nvSpPr>
            <p:cNvPr id="25" name="Rectangle 8"/>
            <p:cNvSpPr>
              <a:spLocks noChangeArrowheads="1"/>
            </p:cNvSpPr>
            <p:nvPr/>
          </p:nvSpPr>
          <p:spPr bwMode="auto">
            <a:xfrm>
              <a:off x="2090" y="3007"/>
              <a:ext cx="1788" cy="3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图上距离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Rectangle 9"/>
            <p:cNvSpPr>
              <a:spLocks noChangeArrowheads="1"/>
            </p:cNvSpPr>
            <p:nvPr/>
          </p:nvSpPr>
          <p:spPr bwMode="auto">
            <a:xfrm>
              <a:off x="2167" y="3361"/>
              <a:ext cx="1633" cy="3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实际距离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Line 10"/>
            <p:cNvSpPr>
              <a:spLocks noChangeShapeType="1"/>
            </p:cNvSpPr>
            <p:nvPr/>
          </p:nvSpPr>
          <p:spPr bwMode="auto">
            <a:xfrm>
              <a:off x="2326" y="3370"/>
              <a:ext cx="131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Rectangle 11"/>
            <p:cNvSpPr>
              <a:spLocks noChangeArrowheads="1"/>
            </p:cNvSpPr>
            <p:nvPr/>
          </p:nvSpPr>
          <p:spPr bwMode="auto">
            <a:xfrm>
              <a:off x="3671" y="3183"/>
              <a:ext cx="342" cy="3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Rectangle 12"/>
            <p:cNvSpPr>
              <a:spLocks noChangeArrowheads="1"/>
            </p:cNvSpPr>
            <p:nvPr/>
          </p:nvSpPr>
          <p:spPr bwMode="auto">
            <a:xfrm>
              <a:off x="3951" y="3186"/>
              <a:ext cx="890" cy="3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比例尺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9" name="矩形 28"/>
              <p:cNvSpPr/>
              <p:nvPr/>
            </p:nvSpPr>
            <p:spPr>
              <a:xfrm>
                <a:off x="3596284" y="2957671"/>
                <a:ext cx="1116011" cy="69512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24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en-US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en-US" sz="2400" b="1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0000</m:t>
                        </m:r>
                      </m:den>
                    </m:f>
                  </m:oMath>
                </a14:m>
                <a:endParaRPr lang="zh-CN" alt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9" name="矩形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6284" y="2957671"/>
                <a:ext cx="1116011" cy="695127"/>
              </a:xfrm>
              <a:prstGeom prst="rect">
                <a:avLst/>
              </a:prstGeom>
              <a:blipFill rotWithShape="1">
                <a:blip r:embed="rId1"/>
                <a:stretch>
                  <a:fillRect l="-25" t="-68" r="53" b="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0" name="矩形 29"/>
              <p:cNvSpPr/>
              <p:nvPr/>
            </p:nvSpPr>
            <p:spPr>
              <a:xfrm>
                <a:off x="3109272" y="2930648"/>
                <a:ext cx="564578" cy="79323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chemeClr val="tx1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7</m:t>
                          </m:r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chemeClr val="tx1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7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1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楷体" panose="02010609060101010101" pitchFamily="49" charset="-122"/>
                              <a:cs typeface="Times New Roman" panose="02020603050405020304" pitchFamily="18" charset="0"/>
                            </a:rPr>
                            <m:t>x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0" name="矩形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9272" y="2930648"/>
                <a:ext cx="564578" cy="793230"/>
              </a:xfrm>
              <a:prstGeom prst="rect">
                <a:avLst/>
              </a:prstGeom>
              <a:blipFill rotWithShape="1">
                <a:blip r:embed="rId2"/>
                <a:stretch>
                  <a:fillRect l="-55" t="-16" r="66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727031" y="515111"/>
            <a:ext cx="8136904" cy="1130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在一幅比例尺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30000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的地图上，北京地铁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号线的长度大约是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77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。北京地铁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号线的实际长度大约是多少千米？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2"/>
          <p:cNvSpPr>
            <a:spLocks noChangeArrowheads="1"/>
          </p:cNvSpPr>
          <p:nvPr/>
        </p:nvSpPr>
        <p:spPr bwMode="auto">
          <a:xfrm>
            <a:off x="2469261" y="2596642"/>
            <a:ext cx="4253038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实际距离＝图上距离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比例尺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99636" y="3153804"/>
            <a:ext cx="8050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77÷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76836" y="3134754"/>
            <a:ext cx="4940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451498" y="3153804"/>
            <a:ext cx="2284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2310000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906247" y="3766803"/>
            <a:ext cx="32499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2310000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23.1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149667" y="4209389"/>
            <a:ext cx="74071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：北京地铁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号线的实际长度大约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23.1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km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20"/>
          <p:cNvSpPr txBox="1"/>
          <p:nvPr/>
        </p:nvSpPr>
        <p:spPr>
          <a:xfrm>
            <a:off x="475380" y="1855331"/>
            <a:ext cx="1861407" cy="49244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【方法二】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20" name="Group 7"/>
          <p:cNvGrpSpPr/>
          <p:nvPr/>
        </p:nvGrpSpPr>
        <p:grpSpPr bwMode="auto">
          <a:xfrm>
            <a:off x="2343381" y="1620348"/>
            <a:ext cx="4367213" cy="1087439"/>
            <a:chOff x="2090" y="3007"/>
            <a:chExt cx="2751" cy="685"/>
          </a:xfrm>
        </p:grpSpPr>
        <p:sp>
          <p:nvSpPr>
            <p:cNvPr id="21" name="Rectangle 8"/>
            <p:cNvSpPr>
              <a:spLocks noChangeArrowheads="1"/>
            </p:cNvSpPr>
            <p:nvPr/>
          </p:nvSpPr>
          <p:spPr bwMode="auto">
            <a:xfrm>
              <a:off x="2090" y="3007"/>
              <a:ext cx="1788" cy="3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图上距离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Rectangle 9"/>
            <p:cNvSpPr>
              <a:spLocks noChangeArrowheads="1"/>
            </p:cNvSpPr>
            <p:nvPr/>
          </p:nvSpPr>
          <p:spPr bwMode="auto">
            <a:xfrm>
              <a:off x="2167" y="3361"/>
              <a:ext cx="1633" cy="3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实际距离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Line 10"/>
            <p:cNvSpPr>
              <a:spLocks noChangeShapeType="1"/>
            </p:cNvSpPr>
            <p:nvPr/>
          </p:nvSpPr>
          <p:spPr bwMode="auto">
            <a:xfrm>
              <a:off x="2326" y="3370"/>
              <a:ext cx="131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lIns="90000" tIns="46800" rIns="90000" bIns="46800" anchor="ctr"/>
            <a:lstStyle/>
            <a:p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Rectangle 11"/>
            <p:cNvSpPr>
              <a:spLocks noChangeArrowheads="1"/>
            </p:cNvSpPr>
            <p:nvPr/>
          </p:nvSpPr>
          <p:spPr bwMode="auto">
            <a:xfrm>
              <a:off x="3671" y="3183"/>
              <a:ext cx="342" cy="3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Rectangle 12"/>
            <p:cNvSpPr>
              <a:spLocks noChangeArrowheads="1"/>
            </p:cNvSpPr>
            <p:nvPr/>
          </p:nvSpPr>
          <p:spPr bwMode="auto">
            <a:xfrm>
              <a:off x="3951" y="3186"/>
              <a:ext cx="890" cy="331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比例尺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2944138" y="2930006"/>
                <a:ext cx="1031051" cy="7938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en-US" sz="2400" b="1" i="1" smtClean="0">
                              <a:solidFill>
                                <a:schemeClr val="tx1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zh-CN" altLang="en-US" sz="2400" b="1">
                              <a:solidFill>
                                <a:schemeClr val="tx1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chemeClr val="tx1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chemeClr val="tx1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0000</m:t>
                          </m:r>
                        </m:den>
                      </m:f>
                    </m:oMath>
                  </m:oMathPara>
                </a14:m>
                <a:endParaRPr lang="zh-CN" altLang="en-US" sz="2400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4138" y="2930006"/>
                <a:ext cx="1031051" cy="793872"/>
              </a:xfrm>
              <a:prstGeom prst="rect">
                <a:avLst/>
              </a:prstGeom>
              <a:blipFill rotWithShape="1">
                <a:blip r:embed="rId1"/>
                <a:stretch>
                  <a:fillRect l="-27" t="-15" r="9" b="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Rectangle 15"/>
          <p:cNvSpPr>
            <a:spLocks noChangeArrowheads="1"/>
          </p:cNvSpPr>
          <p:nvPr/>
        </p:nvSpPr>
        <p:spPr bwMode="auto">
          <a:xfrm>
            <a:off x="727031" y="515111"/>
            <a:ext cx="8136904" cy="1130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在一幅比例尺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30000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的地图上，北京地铁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号线的长度大约是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77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。北京地铁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号线的实际长度大约是多少千米？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0" grpId="0"/>
      <p:bldP spid="11" grpId="0"/>
      <p:bldP spid="12" grpId="0"/>
      <p:bldP spid="13" grpId="0"/>
      <p:bldP spid="31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64614" y="1201286"/>
            <a:ext cx="5646875" cy="2568732"/>
          </a:xfrm>
          <a:prstGeom prst="rect">
            <a:avLst/>
          </a:prstGeom>
        </p:spPr>
      </p:pic>
      <p:sp>
        <p:nvSpPr>
          <p:cNvPr id="3" name="TextBox 34"/>
          <p:cNvSpPr txBox="1"/>
          <p:nvPr/>
        </p:nvSpPr>
        <p:spPr bwMode="auto">
          <a:xfrm>
            <a:off x="2555776" y="1929747"/>
            <a:ext cx="3816424" cy="1284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谁能总结一下用比例尺求实际距离的方法。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1622</Words>
  <Application>WPS 演示</Application>
  <PresentationFormat>全屏显示(16:9)</PresentationFormat>
  <Paragraphs>200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Arial</vt:lpstr>
      <vt:lpstr>宋体</vt:lpstr>
      <vt:lpstr>Wingdings</vt:lpstr>
      <vt:lpstr>黑体</vt:lpstr>
      <vt:lpstr>等线</vt:lpstr>
      <vt:lpstr>楷体</vt:lpstr>
      <vt:lpstr>Times New Roman</vt:lpstr>
      <vt:lpstr>仿宋</vt:lpstr>
      <vt:lpstr>Calibri</vt:lpstr>
      <vt:lpstr>Cambria Math</vt:lpstr>
      <vt:lpstr>Cambria Math</vt:lpstr>
      <vt:lpstr>微软雅黑</vt:lpstr>
      <vt:lpstr>Arial Unicode MS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64</cp:revision>
  <dcterms:created xsi:type="dcterms:W3CDTF">2018-09-11T05:46:00Z</dcterms:created>
  <dcterms:modified xsi:type="dcterms:W3CDTF">2023-10-10T01:45:57Z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3FF84949529E4DBFB46B8EAEBA4CBFBA_12</vt:lpwstr>
  </property>
  <property fmtid="{D5CDD505-2E9C-101B-9397-08002B2CF9AE}" pid="3" name="KSOProductBuildVer">
    <vt:lpwstr>2052-12.1.0.15398</vt:lpwstr>
  </property>
</Properties>
</file>