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3"/>
    <p:sldId id="278" r:id="rId4"/>
    <p:sldId id="279" r:id="rId5"/>
    <p:sldId id="280" r:id="rId6"/>
    <p:sldId id="281" r:id="rId7"/>
    <p:sldId id="282" r:id="rId8"/>
    <p:sldId id="283" r:id="rId9"/>
    <p:sldId id="284" r:id="rId11"/>
    <p:sldId id="285" r:id="rId12"/>
    <p:sldId id="286" r:id="rId13"/>
    <p:sldId id="293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 varScale="1">
        <p:scale>
          <a:sx n="107" d="100"/>
          <a:sy n="107" d="100"/>
        </p:scale>
        <p:origin x="120" y="27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5EEEFD-524E-4ABF-BA7E-059F9C57ACA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532CDB-3433-4300-B181-464EF732EB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4CDF530-CEAF-489C-9F8A-81D6F1FC71C0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4CDF530-CEAF-489C-9F8A-81D6F1FC71C0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4CDF530-CEAF-489C-9F8A-81D6F1FC71C0}" type="slidenum">
              <a:rPr lang="zh-CN" altLang="en-US" smtClean="0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活动探究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拓展延伸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9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6.png"/><Relationship Id="rId2" Type="http://schemas.openxmlformats.org/officeDocument/2006/relationships/tags" Target="../tags/tag1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3.xml"/><Relationship Id="rId14" Type="http://schemas.openxmlformats.org/officeDocument/2006/relationships/image" Target="../media/image22.tiff"/><Relationship Id="rId13" Type="http://schemas.openxmlformats.org/officeDocument/2006/relationships/image" Target="../media/image21.tiff"/><Relationship Id="rId12" Type="http://schemas.openxmlformats.org/officeDocument/2006/relationships/image" Target="../media/image20.tiff"/><Relationship Id="rId11" Type="http://schemas.openxmlformats.org/officeDocument/2006/relationships/image" Target="../media/image19.png"/><Relationship Id="rId10" Type="http://schemas.openxmlformats.org/officeDocument/2006/relationships/image" Target="../media/image18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0.tiff"/><Relationship Id="rId7" Type="http://schemas.openxmlformats.org/officeDocument/2006/relationships/image" Target="../media/image29.tiff"/><Relationship Id="rId6" Type="http://schemas.openxmlformats.org/officeDocument/2006/relationships/image" Target="../media/image28.tiff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0.tiff"/><Relationship Id="rId7" Type="http://schemas.openxmlformats.org/officeDocument/2006/relationships/image" Target="../media/image29.tiff"/><Relationship Id="rId6" Type="http://schemas.openxmlformats.org/officeDocument/2006/relationships/image" Target="../media/image28.tiff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30.tiff"/><Relationship Id="rId7" Type="http://schemas.openxmlformats.org/officeDocument/2006/relationships/image" Target="../media/image29.tiff"/><Relationship Id="rId6" Type="http://schemas.openxmlformats.org/officeDocument/2006/relationships/image" Target="../media/image28.tiff"/><Relationship Id="rId5" Type="http://schemas.openxmlformats.org/officeDocument/2006/relationships/image" Target="../media/image27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microsoft.com/office/2007/relationships/hdphoto" Target="../media/image24.wdp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4.png"/><Relationship Id="rId8" Type="http://schemas.openxmlformats.org/officeDocument/2006/relationships/image" Target="../media/image33.png"/><Relationship Id="rId7" Type="http://schemas.openxmlformats.org/officeDocument/2006/relationships/image" Target="../media/image30.tiff"/><Relationship Id="rId6" Type="http://schemas.openxmlformats.org/officeDocument/2006/relationships/image" Target="../media/image29.tiff"/><Relationship Id="rId5" Type="http://schemas.openxmlformats.org/officeDocument/2006/relationships/image" Target="../media/image28.tiff"/><Relationship Id="rId4" Type="http://schemas.openxmlformats.org/officeDocument/2006/relationships/image" Target="../media/image27.png"/><Relationship Id="rId3" Type="http://schemas.openxmlformats.org/officeDocument/2006/relationships/image" Target="../media/image26.jpeg"/><Relationship Id="rId2" Type="http://schemas.microsoft.com/office/2007/relationships/hdphoto" Target="../media/image24.wdp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6" y="1923678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有趣的平衡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347864" y="484679"/>
            <a:ext cx="1296144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小知识</a:t>
            </a:r>
            <a:endParaRPr lang="zh-CN" altLang="en-US" sz="24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272361" y="1131590"/>
            <a:ext cx="3587671" cy="3339386"/>
            <a:chOff x="907412" y="1263816"/>
            <a:chExt cx="3587671" cy="3339386"/>
          </a:xfrm>
        </p:grpSpPr>
        <p:sp>
          <p:nvSpPr>
            <p:cNvPr id="8" name="文本框 7"/>
            <p:cNvSpPr txBox="1"/>
            <p:nvPr/>
          </p:nvSpPr>
          <p:spPr>
            <a:xfrm>
              <a:off x="907412" y="1263816"/>
              <a:ext cx="3587671" cy="23493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同学们经常玩的跷跷板，有时能够达到左右平衡，就是应用了杠杆原理。像右图那样，用一根铁棍，在铁棍底下垫一块小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石头</a:t>
              </a:r>
              <a:r>
                <a:rPr lang="zh-CN" altLang="en-US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，一个人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能把一块大石头撬起来，这也是应用了杠杆原理。你还能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举出</a:t>
              </a:r>
              <a:r>
                <a:rPr lang="zh-CN" altLang="en-US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一些</a:t>
              </a:r>
              <a:r>
                <a:rPr lang="zh-CN" altLang="en-US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生活中应用杠杆原理的例子吗</a:t>
              </a:r>
              <a:r>
                <a:rPr lang="en-US" altLang="zh-CN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1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58396" y="3580833"/>
              <a:ext cx="3253564" cy="1022369"/>
              <a:chOff x="4732616" y="3288090"/>
              <a:chExt cx="3253564" cy="1022369"/>
            </a:xfrm>
          </p:grpSpPr>
          <p:sp>
            <p:nvSpPr>
              <p:cNvPr id="21" name="MH_Other_7"/>
              <p:cNvSpPr/>
              <p:nvPr>
                <p:custDataLst>
                  <p:tags r:id="rId1"/>
                </p:custDataLst>
              </p:nvPr>
            </p:nvSpPr>
            <p:spPr>
              <a:xfrm>
                <a:off x="5783865" y="3734925"/>
                <a:ext cx="1151066" cy="575534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1620180">
                    <a:moveTo>
                      <a:pt x="0" y="0"/>
                    </a:moveTo>
                    <a:lnTo>
                      <a:pt x="671900" y="0"/>
                    </a:lnTo>
                    <a:cubicBezTo>
                      <a:pt x="671900" y="523721"/>
                      <a:pt x="1096459" y="948280"/>
                      <a:pt x="1620180" y="948280"/>
                    </a:cubicBezTo>
                    <a:cubicBezTo>
                      <a:pt x="2143901" y="948280"/>
                      <a:pt x="2568460" y="523721"/>
                      <a:pt x="2568460" y="0"/>
                    </a:cubicBezTo>
                    <a:lnTo>
                      <a:pt x="3240360" y="0"/>
                    </a:lnTo>
                    <a:cubicBezTo>
                      <a:pt x="3240360" y="894801"/>
                      <a:pt x="2514981" y="1620180"/>
                      <a:pt x="1620180" y="1620180"/>
                    </a:cubicBezTo>
                    <a:cubicBezTo>
                      <a:pt x="725379" y="1620180"/>
                      <a:pt x="0" y="894801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 dirty="0">
                  <a:solidFill>
                    <a:prstClr val="white"/>
                  </a:solidFill>
                  <a:latin typeface="微软雅黑" panose="020B0503020204020204" pitchFamily="34" charset="-122"/>
                </a:endParaRPr>
              </a:p>
            </p:txBody>
          </p:sp>
          <p:cxnSp>
            <p:nvCxnSpPr>
              <p:cNvPr id="22" name="MH_Other_8"/>
              <p:cNvCxnSpPr/>
              <p:nvPr>
                <p:custDataLst>
                  <p:tags r:id="rId2"/>
                </p:custDataLst>
              </p:nvPr>
            </p:nvCxnSpPr>
            <p:spPr>
              <a:xfrm>
                <a:off x="4732616" y="3288090"/>
                <a:ext cx="3253564" cy="0"/>
              </a:xfrm>
              <a:prstGeom prst="line">
                <a:avLst/>
              </a:prstGeom>
              <a:ln w="25400">
                <a:solidFill>
                  <a:srgbClr val="87B0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" name="文本框 5"/>
          <p:cNvSpPr txBox="1"/>
          <p:nvPr/>
        </p:nvSpPr>
        <p:spPr>
          <a:xfrm>
            <a:off x="2267744" y="3554932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生活中的数学</a:t>
            </a:r>
            <a:endParaRPr lang="zh-CN" altLang="en-US" sz="1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1322918"/>
            <a:ext cx="3488379" cy="21725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04450"/>
          <p:cNvSpPr>
            <a:spLocks noChangeArrowheads="1"/>
          </p:cNvSpPr>
          <p:nvPr/>
        </p:nvSpPr>
        <p:spPr bwMode="auto">
          <a:xfrm flipH="1">
            <a:off x="1439652" y="1537903"/>
            <a:ext cx="828092" cy="187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i="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给我一个支点，</a:t>
            </a:r>
            <a:endParaRPr lang="en-US" altLang="zh-CN" sz="2400" b="1" i="0" dirty="0">
              <a:solidFill>
                <a:srgbClr val="00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i="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我就能撬起整个地球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104450"/>
          <p:cNvSpPr>
            <a:spLocks noChangeArrowheads="1"/>
          </p:cNvSpPr>
          <p:nvPr/>
        </p:nvSpPr>
        <p:spPr bwMode="auto">
          <a:xfrm flipH="1">
            <a:off x="755576" y="2787774"/>
            <a:ext cx="828092" cy="1870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i="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400" b="1" i="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阿基米德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983715"/>
            <a:ext cx="4941168" cy="3705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971600" y="1153294"/>
            <a:ext cx="2502778" cy="1409701"/>
            <a:chOff x="1843001" y="1655722"/>
            <a:chExt cx="5341570" cy="3247874"/>
          </a:xfrm>
        </p:grpSpPr>
        <p:sp>
          <p:nvSpPr>
            <p:cNvPr id="18" name="矩形 17"/>
            <p:cNvSpPr/>
            <p:nvPr/>
          </p:nvSpPr>
          <p:spPr>
            <a:xfrm>
              <a:off x="1858945" y="1655722"/>
              <a:ext cx="5325626" cy="3247874"/>
            </a:xfrm>
            <a:prstGeom prst="rect">
              <a:avLst/>
            </a:prstGeom>
            <a:solidFill>
              <a:srgbClr val="0033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290"/>
            <a:stretch>
              <a:fillRect/>
            </a:stretch>
          </p:blipFill>
          <p:spPr>
            <a:xfrm>
              <a:off x="1843001" y="1655722"/>
              <a:ext cx="5336722" cy="324787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" name="组合 1"/>
          <p:cNvGrpSpPr/>
          <p:nvPr/>
        </p:nvGrpSpPr>
        <p:grpSpPr>
          <a:xfrm>
            <a:off x="971600" y="2781651"/>
            <a:ext cx="3267617" cy="1580043"/>
            <a:chOff x="971600" y="2781651"/>
            <a:chExt cx="3267617" cy="1580043"/>
          </a:xfrm>
        </p:grpSpPr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71600" y="3355378"/>
              <a:ext cx="1004080" cy="10063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7" name="组合 4"/>
            <p:cNvGrpSpPr/>
            <p:nvPr/>
          </p:nvGrpSpPr>
          <p:grpSpPr bwMode="auto">
            <a:xfrm>
              <a:off x="2339752" y="2781651"/>
              <a:ext cx="1899465" cy="854864"/>
              <a:chOff x="2918290" y="1104380"/>
              <a:chExt cx="2422311" cy="667083"/>
            </a:xfrm>
            <a:solidFill>
              <a:schemeClr val="accent1">
                <a:lumMod val="20000"/>
                <a:lumOff val="80000"/>
              </a:schemeClr>
            </a:solidFill>
          </p:grpSpPr>
          <p:sp>
            <p:nvSpPr>
              <p:cNvPr id="38" name="云形标注 82"/>
              <p:cNvSpPr>
                <a:spLocks noChangeArrowheads="1"/>
              </p:cNvSpPr>
              <p:nvPr/>
            </p:nvSpPr>
            <p:spPr bwMode="auto">
              <a:xfrm>
                <a:off x="2918290" y="1104380"/>
                <a:ext cx="2422311" cy="667083"/>
              </a:xfrm>
              <a:prstGeom prst="cloudCallout">
                <a:avLst>
                  <a:gd name="adj1" fmla="val -67678"/>
                  <a:gd name="adj2" fmla="val 39812"/>
                </a:avLst>
              </a:prstGeom>
              <a:grp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9" name="矩形 4"/>
              <p:cNvSpPr>
                <a:spLocks noChangeArrowheads="1"/>
              </p:cNvSpPr>
              <p:nvPr/>
            </p:nvSpPr>
            <p:spPr bwMode="auto">
              <a:xfrm>
                <a:off x="2955588" y="1291396"/>
                <a:ext cx="2347713" cy="28820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你玩过跷跷板吗？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635895" y="627534"/>
            <a:ext cx="3940573" cy="1518441"/>
            <a:chOff x="3635895" y="627534"/>
            <a:chExt cx="3940573" cy="1518441"/>
          </a:xfrm>
        </p:grpSpPr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0192" y="627534"/>
              <a:ext cx="1276276" cy="1518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40" name="组合 4"/>
            <p:cNvGrpSpPr/>
            <p:nvPr/>
          </p:nvGrpSpPr>
          <p:grpSpPr bwMode="auto">
            <a:xfrm>
              <a:off x="3635895" y="948411"/>
              <a:ext cx="2520280" cy="759218"/>
              <a:chOff x="3426707" y="58021"/>
              <a:chExt cx="3005922" cy="487738"/>
            </a:xfrm>
            <a:solidFill>
              <a:schemeClr val="accent6">
                <a:lumMod val="20000"/>
                <a:lumOff val="80000"/>
              </a:schemeClr>
            </a:solidFill>
          </p:grpSpPr>
          <p:sp>
            <p:nvSpPr>
              <p:cNvPr id="41" name="云形标注 82"/>
              <p:cNvSpPr>
                <a:spLocks noChangeArrowheads="1"/>
              </p:cNvSpPr>
              <p:nvPr/>
            </p:nvSpPr>
            <p:spPr bwMode="auto">
              <a:xfrm>
                <a:off x="3426707" y="58021"/>
                <a:ext cx="3005922" cy="487738"/>
              </a:xfrm>
              <a:prstGeom prst="cloudCallout">
                <a:avLst>
                  <a:gd name="adj1" fmla="val 57743"/>
                  <a:gd name="adj2" fmla="val -37630"/>
                </a:avLst>
              </a:prstGeom>
              <a:noFill/>
              <a:ln w="19050" algn="ctr">
                <a:solidFill>
                  <a:srgbClr val="825830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40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2" name="矩形 4"/>
              <p:cNvSpPr>
                <a:spLocks noChangeArrowheads="1"/>
              </p:cNvSpPr>
              <p:nvPr/>
            </p:nvSpPr>
            <p:spPr bwMode="auto">
              <a:xfrm>
                <a:off x="3517754" y="179682"/>
                <a:ext cx="2715191" cy="237267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那平衡与什么有关呢？</a:t>
                </a:r>
                <a:endParaRPr lang="zh-CN" altLang="en-US" sz="18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667482"/>
            <a:ext cx="3367070" cy="13757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3779912" y="452741"/>
            <a:ext cx="17281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latin typeface="宋体" panose="02010600030101010101" pitchFamily="2" charset="-122"/>
              </a:rPr>
              <a:t>1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76" name="文本框 114710"/>
          <p:cNvSpPr txBox="1">
            <a:spLocks noChangeArrowheads="1"/>
          </p:cNvSpPr>
          <p:nvPr/>
        </p:nvSpPr>
        <p:spPr bwMode="auto">
          <a:xfrm>
            <a:off x="467544" y="1103134"/>
            <a:ext cx="856895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选一根粗细均匀的竹竿（长约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1m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），在中点的位置打个小孔并拴上绳子。然后从中点开始每隔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8cm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做一个记号（可以刻一个小槽）。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65804" y="2990056"/>
            <a:ext cx="3107870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孔打在竹竿的正中间，绳子长度合适，提起绳子后竹竿要保持平衡。</a:t>
            </a:r>
            <a:endParaRPr lang="zh-CN" altLang="en-US" sz="1800" b="1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36781" y="4141811"/>
            <a:ext cx="2276585" cy="380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刻记号时尽量等距。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4472622" y="2012901"/>
            <a:ext cx="3245644" cy="2506673"/>
            <a:chOff x="2894410" y="1851015"/>
            <a:chExt cx="3245644" cy="2506673"/>
          </a:xfrm>
        </p:grpSpPr>
        <p:sp>
          <p:nvSpPr>
            <p:cNvPr id="96" name="MH_Other_1"/>
            <p:cNvSpPr/>
            <p:nvPr>
              <p:custDataLst>
                <p:tags r:id="rId1"/>
              </p:custDataLst>
            </p:nvPr>
          </p:nvSpPr>
          <p:spPr bwMode="auto">
            <a:xfrm rot="-10173767">
              <a:off x="5959079" y="2550319"/>
              <a:ext cx="180975" cy="175022"/>
            </a:xfrm>
            <a:custGeom>
              <a:avLst/>
              <a:gdLst>
                <a:gd name="T0" fmla="*/ 0 w 647700"/>
                <a:gd name="T1" fmla="*/ 63733 h 228600"/>
                <a:gd name="T2" fmla="*/ 12 w 647700"/>
                <a:gd name="T3" fmla="*/ 0 h 228600"/>
                <a:gd name="T4" fmla="*/ 1 w 647700"/>
                <a:gd name="T5" fmla="*/ 286807 h 228600"/>
                <a:gd name="T6" fmla="*/ 0 w 647700"/>
                <a:gd name="T7" fmla="*/ 63733 h 228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7700" h="228600">
                  <a:moveTo>
                    <a:pt x="0" y="50800"/>
                  </a:moveTo>
                  <a:lnTo>
                    <a:pt x="647700" y="0"/>
                  </a:lnTo>
                  <a:lnTo>
                    <a:pt x="63500" y="2286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297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050" b="1"/>
            </a:p>
          </p:txBody>
        </p:sp>
        <p:cxnSp>
          <p:nvCxnSpPr>
            <p:cNvPr id="97" name="MH_Other_2"/>
            <p:cNvCxnSpPr>
              <a:cxnSpLocks noChangeShapeType="1"/>
            </p:cNvCxnSpPr>
            <p:nvPr>
              <p:custDataLst>
                <p:tags r:id="rId2"/>
              </p:custDataLst>
            </p:nvPr>
          </p:nvCxnSpPr>
          <p:spPr bwMode="auto">
            <a:xfrm>
              <a:off x="2894410" y="2333625"/>
              <a:ext cx="0" cy="404813"/>
            </a:xfrm>
            <a:prstGeom prst="line">
              <a:avLst/>
            </a:prstGeom>
            <a:noFill/>
            <a:ln w="6350">
              <a:solidFill>
                <a:srgbClr val="83C6D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98" name="MH_Other_3"/>
            <p:cNvSpPr/>
            <p:nvPr>
              <p:custDataLst>
                <p:tags r:id="rId3"/>
              </p:custDataLst>
            </p:nvPr>
          </p:nvSpPr>
          <p:spPr bwMode="auto">
            <a:xfrm rot="-10173767">
              <a:off x="5959079" y="3359944"/>
              <a:ext cx="180975" cy="176213"/>
            </a:xfrm>
            <a:custGeom>
              <a:avLst/>
              <a:gdLst>
                <a:gd name="T0" fmla="*/ 0 w 647700"/>
                <a:gd name="T1" fmla="*/ 68668 h 228600"/>
                <a:gd name="T2" fmla="*/ 12 w 647700"/>
                <a:gd name="T3" fmla="*/ 0 h 228600"/>
                <a:gd name="T4" fmla="*/ 1 w 647700"/>
                <a:gd name="T5" fmla="*/ 309008 h 228600"/>
                <a:gd name="T6" fmla="*/ 0 w 647700"/>
                <a:gd name="T7" fmla="*/ 68668 h 228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7700" h="228600">
                  <a:moveTo>
                    <a:pt x="0" y="50800"/>
                  </a:moveTo>
                  <a:lnTo>
                    <a:pt x="647700" y="0"/>
                  </a:lnTo>
                  <a:lnTo>
                    <a:pt x="63500" y="2286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297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050" b="1"/>
            </a:p>
          </p:txBody>
        </p:sp>
        <p:cxnSp>
          <p:nvCxnSpPr>
            <p:cNvPr id="99" name="MH_Other_4"/>
            <p:cNvCxnSpPr>
              <a:cxnSpLocks noChangeShapeType="1"/>
            </p:cNvCxnSpPr>
            <p:nvPr>
              <p:custDataLst>
                <p:tags r:id="rId4"/>
              </p:custDataLst>
            </p:nvPr>
          </p:nvCxnSpPr>
          <p:spPr bwMode="auto">
            <a:xfrm>
              <a:off x="2894410" y="3143250"/>
              <a:ext cx="0" cy="404813"/>
            </a:xfrm>
            <a:prstGeom prst="line">
              <a:avLst/>
            </a:prstGeom>
            <a:noFill/>
            <a:ln w="6350">
              <a:solidFill>
                <a:srgbClr val="83C6D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0" name="MH_Other_5"/>
            <p:cNvSpPr/>
            <p:nvPr>
              <p:custDataLst>
                <p:tags r:id="rId5"/>
              </p:custDataLst>
            </p:nvPr>
          </p:nvSpPr>
          <p:spPr bwMode="auto">
            <a:xfrm rot="-10173767">
              <a:off x="5959079" y="4170760"/>
              <a:ext cx="180975" cy="175022"/>
            </a:xfrm>
            <a:custGeom>
              <a:avLst/>
              <a:gdLst>
                <a:gd name="T0" fmla="*/ 0 w 647700"/>
                <a:gd name="T1" fmla="*/ 63733 h 228600"/>
                <a:gd name="T2" fmla="*/ 12 w 647700"/>
                <a:gd name="T3" fmla="*/ 0 h 228600"/>
                <a:gd name="T4" fmla="*/ 1 w 647700"/>
                <a:gd name="T5" fmla="*/ 286792 h 228600"/>
                <a:gd name="T6" fmla="*/ 0 w 647700"/>
                <a:gd name="T7" fmla="*/ 63733 h 228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47700" h="228600">
                  <a:moveTo>
                    <a:pt x="0" y="50800"/>
                  </a:moveTo>
                  <a:lnTo>
                    <a:pt x="647700" y="0"/>
                  </a:lnTo>
                  <a:lnTo>
                    <a:pt x="63500" y="228600"/>
                  </a:lnTo>
                  <a:lnTo>
                    <a:pt x="0" y="50800"/>
                  </a:lnTo>
                  <a:close/>
                </a:path>
              </a:pathLst>
            </a:custGeom>
            <a:solidFill>
              <a:srgbClr val="297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050" b="1"/>
            </a:p>
          </p:txBody>
        </p:sp>
        <p:cxnSp>
          <p:nvCxnSpPr>
            <p:cNvPr id="101" name="MH_Other_6"/>
            <p:cNvCxnSpPr>
              <a:cxnSpLocks noChangeShapeType="1"/>
            </p:cNvCxnSpPr>
            <p:nvPr>
              <p:custDataLst>
                <p:tags r:id="rId6"/>
              </p:custDataLst>
            </p:nvPr>
          </p:nvCxnSpPr>
          <p:spPr bwMode="auto">
            <a:xfrm>
              <a:off x="2894410" y="3954066"/>
              <a:ext cx="0" cy="403622"/>
            </a:xfrm>
            <a:prstGeom prst="line">
              <a:avLst/>
            </a:prstGeom>
            <a:noFill/>
            <a:ln w="6350">
              <a:solidFill>
                <a:srgbClr val="83C6D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02" name="MH_Other_7"/>
            <p:cNvSpPr/>
            <p:nvPr>
              <p:custDataLst>
                <p:tags r:id="rId7"/>
              </p:custDataLst>
            </p:nvPr>
          </p:nvSpPr>
          <p:spPr bwMode="auto">
            <a:xfrm rot="820473">
              <a:off x="3344011" y="2135574"/>
              <a:ext cx="198834" cy="280988"/>
            </a:xfrm>
            <a:custGeom>
              <a:avLst/>
              <a:gdLst>
                <a:gd name="T0" fmla="*/ 0 w 952500"/>
                <a:gd name="T1" fmla="*/ 0 h 1054100"/>
                <a:gd name="T2" fmla="*/ 0 w 952500"/>
                <a:gd name="T3" fmla="*/ 12 h 1054100"/>
                <a:gd name="T4" fmla="*/ 1 w 952500"/>
                <a:gd name="T5" fmla="*/ 10 h 1054100"/>
                <a:gd name="T6" fmla="*/ 0 w 952500"/>
                <a:gd name="T7" fmla="*/ 0 h 10541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52500" h="1054100">
                  <a:moveTo>
                    <a:pt x="0" y="0"/>
                  </a:moveTo>
                  <a:lnTo>
                    <a:pt x="381000" y="1054100"/>
                  </a:lnTo>
                  <a:lnTo>
                    <a:pt x="952500" y="889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976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050" b="1"/>
            </a:p>
          </p:txBody>
        </p:sp>
        <p:sp>
          <p:nvSpPr>
            <p:cNvPr id="103" name="MH_Other_8"/>
            <p:cNvSpPr/>
            <p:nvPr>
              <p:custDataLst>
                <p:tags r:id="rId8"/>
              </p:custDataLst>
            </p:nvPr>
          </p:nvSpPr>
          <p:spPr bwMode="auto">
            <a:xfrm>
              <a:off x="3423783" y="1851015"/>
              <a:ext cx="2068116" cy="513160"/>
            </a:xfrm>
            <a:custGeom>
              <a:avLst/>
              <a:gdLst>
                <a:gd name="T0" fmla="*/ 0 w 5384788"/>
                <a:gd name="T1" fmla="*/ 0 h 2377978"/>
                <a:gd name="T2" fmla="*/ 3420 w 5384788"/>
                <a:gd name="T3" fmla="*/ 0 h 2377978"/>
                <a:gd name="T4" fmla="*/ 2968 w 5384788"/>
                <a:gd name="T5" fmla="*/ 2 h 2377978"/>
                <a:gd name="T6" fmla="*/ 419 w 5384788"/>
                <a:gd name="T7" fmla="*/ 3 h 2377978"/>
                <a:gd name="T8" fmla="*/ 0 w 5384788"/>
                <a:gd name="T9" fmla="*/ 0 h 23779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84788" h="2377978">
                  <a:moveTo>
                    <a:pt x="0" y="0"/>
                  </a:moveTo>
                  <a:lnTo>
                    <a:pt x="5384788" y="53878"/>
                  </a:lnTo>
                  <a:lnTo>
                    <a:pt x="4673588" y="2123978"/>
                  </a:lnTo>
                  <a:lnTo>
                    <a:pt x="660388" y="23779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CD9E7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 sz="1050" b="1"/>
            </a:p>
          </p:txBody>
        </p:sp>
        <p:sp>
          <p:nvSpPr>
            <p:cNvPr id="104" name="MH_Title_1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3573241" y="1854246"/>
              <a:ext cx="2382441" cy="486966"/>
            </a:xfrm>
            <a:custGeom>
              <a:avLst/>
              <a:gdLst>
                <a:gd name="T0" fmla="*/ 0 w 5359400"/>
                <a:gd name="T1" fmla="*/ 0 h 2667000"/>
                <a:gd name="T2" fmla="*/ 10075 w 5359400"/>
                <a:gd name="T3" fmla="*/ 0 h 2667000"/>
                <a:gd name="T4" fmla="*/ 7712 w 5359400"/>
                <a:gd name="T5" fmla="*/ 0 h 2667000"/>
                <a:gd name="T6" fmla="*/ 692 w 5359400"/>
                <a:gd name="T7" fmla="*/ 0 h 2667000"/>
                <a:gd name="T8" fmla="*/ 0 w 5359400"/>
                <a:gd name="T9" fmla="*/ 0 h 26670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59400"/>
                <a:gd name="T16" fmla="*/ 0 h 2667000"/>
                <a:gd name="T17" fmla="*/ 5359400 w 5359400"/>
                <a:gd name="T18" fmla="*/ 2667000 h 26670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59400" h="2667000">
                  <a:moveTo>
                    <a:pt x="0" y="482600"/>
                  </a:moveTo>
                  <a:lnTo>
                    <a:pt x="5359400" y="0"/>
                  </a:lnTo>
                  <a:lnTo>
                    <a:pt x="4102100" y="2552700"/>
                  </a:lnTo>
                  <a:lnTo>
                    <a:pt x="368300" y="2667000"/>
                  </a:lnTo>
                  <a:lnTo>
                    <a:pt x="0" y="482600"/>
                  </a:lnTo>
                  <a:close/>
                </a:path>
              </a:pathLst>
            </a:custGeom>
            <a:solidFill>
              <a:srgbClr val="379DBC">
                <a:alpha val="76077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216000" tIns="108000"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Palatino Linotype" panose="02040502050505030304" pitchFamily="18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000" b="1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温馨提示</a:t>
              </a:r>
              <a:endParaRPr lang="zh-CN" altLang="en-US" sz="2000" b="1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211594" y="2589489"/>
            <a:ext cx="2276585" cy="401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1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竹竿尽量粗细均匀。</a:t>
            </a:r>
            <a:endParaRPr lang="zh-CN" altLang="en-US" sz="1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86459" y="2042045"/>
            <a:ext cx="3732696" cy="2401913"/>
            <a:chOff x="386459" y="2042045"/>
            <a:chExt cx="3732696" cy="2401913"/>
          </a:xfrm>
        </p:grpSpPr>
        <p:grpSp>
          <p:nvGrpSpPr>
            <p:cNvPr id="7" name="组合 6"/>
            <p:cNvGrpSpPr/>
            <p:nvPr/>
          </p:nvGrpSpPr>
          <p:grpSpPr>
            <a:xfrm>
              <a:off x="1676577" y="3890122"/>
              <a:ext cx="2031327" cy="553836"/>
              <a:chOff x="1620467" y="3961536"/>
              <a:chExt cx="2031327" cy="553836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1620467" y="3961536"/>
                <a:ext cx="1598830" cy="553836"/>
                <a:chOff x="1620467" y="3961536"/>
                <a:chExt cx="1598830" cy="553836"/>
              </a:xfrm>
            </p:grpSpPr>
            <p:pic>
              <p:nvPicPr>
                <p:cNvPr id="1026" name="Picture 2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8086041">
                  <a:off x="1737624" y="3852432"/>
                  <a:ext cx="545783" cy="7800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40" name="Picture 2"/>
                <p:cNvPicPr>
                  <a:picLocks noChangeAspect="1" noChangeArrowheads="1"/>
                </p:cNvPicPr>
                <p:nvPr/>
              </p:nvPicPr>
              <p:blipFill>
                <a:blip r:embed="rId10" cstate="print">
                  <a:clrChange>
                    <a:clrFrom>
                      <a:srgbClr val="F6F6F6"/>
                    </a:clrFrom>
                    <a:clrTo>
                      <a:srgbClr val="F6F6F6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18086041">
                  <a:off x="2556356" y="3844379"/>
                  <a:ext cx="545783" cy="78009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sp>
            <p:nvSpPr>
              <p:cNvPr id="30" name="文本框 79"/>
              <p:cNvSpPr txBox="1"/>
              <p:nvPr/>
            </p:nvSpPr>
            <p:spPr>
              <a:xfrm>
                <a:off x="2324864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80"/>
              <p:cNvSpPr txBox="1"/>
              <p:nvPr/>
            </p:nvSpPr>
            <p:spPr>
              <a:xfrm>
                <a:off x="2123279" y="4252625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文本框 81"/>
              <p:cNvSpPr txBox="1"/>
              <p:nvPr/>
            </p:nvSpPr>
            <p:spPr>
              <a:xfrm>
                <a:off x="1920445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文本框 82"/>
              <p:cNvSpPr txBox="1"/>
              <p:nvPr/>
            </p:nvSpPr>
            <p:spPr>
              <a:xfrm>
                <a:off x="1735587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文本框 83"/>
              <p:cNvSpPr txBox="1"/>
              <p:nvPr/>
            </p:nvSpPr>
            <p:spPr>
              <a:xfrm>
                <a:off x="2550691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文本框 84"/>
              <p:cNvSpPr txBox="1"/>
              <p:nvPr/>
            </p:nvSpPr>
            <p:spPr>
              <a:xfrm>
                <a:off x="2735805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文本框 85"/>
              <p:cNvSpPr txBox="1"/>
              <p:nvPr/>
            </p:nvSpPr>
            <p:spPr>
              <a:xfrm>
                <a:off x="2956375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文本框 86"/>
              <p:cNvSpPr txBox="1"/>
              <p:nvPr/>
            </p:nvSpPr>
            <p:spPr>
              <a:xfrm>
                <a:off x="3139419" y="4251203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87"/>
              <p:cNvSpPr txBox="1"/>
              <p:nvPr/>
            </p:nvSpPr>
            <p:spPr>
              <a:xfrm>
                <a:off x="3349096" y="4247989"/>
                <a:ext cx="184858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600" b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41" name="Picture 2"/>
              <p:cNvPicPr>
                <a:picLocks noChangeAspect="1" noChangeArrowheads="1"/>
              </p:cNvPicPr>
              <p:nvPr/>
            </p:nvPicPr>
            <p:blipFill rotWithShape="1">
              <a:blip r:embed="rId11" cstate="print">
                <a:clrChange>
                  <a:clrFrom>
                    <a:srgbClr val="F6F6F6"/>
                  </a:clrFrom>
                  <a:clrTo>
                    <a:srgbClr val="F6F6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 t="50000"/>
              <a:stretch>
                <a:fillRect/>
              </a:stretch>
            </p:blipFill>
            <p:spPr bwMode="auto">
              <a:xfrm rot="18086041">
                <a:off x="3320324" y="4022714"/>
                <a:ext cx="272892" cy="39004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028" name="Picture 4" descr="E:\小学相关内容\人教数学\课件插图形象相关\公司画图-课件用人物\半身男孩9.tif"/>
            <p:cNvPicPr>
              <a:picLocks noChangeAspect="1" noChangeArrowheads="1"/>
            </p:cNvPicPr>
            <p:nvPr/>
          </p:nvPicPr>
          <p:blipFill>
            <a:blip r:embed="rId12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459" y="2042045"/>
              <a:ext cx="1068019" cy="15678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E:\小学相关内容\人教数学\课件插图形象相关\公司画图-课件用人物\半身女孩6.tif"/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9631" y="2206599"/>
              <a:ext cx="1226515" cy="1387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E:\小学相关内容\人教数学\课件插图形象相关\公司画图-课件用人物\半身女孩7.tif"/>
            <p:cNvPicPr>
              <a:picLocks noChangeAspect="1" noChangeArrowheads="1"/>
            </p:cNvPicPr>
            <p:nvPr/>
          </p:nvPicPr>
          <p:blipFill>
            <a:blip r:embed="rId14" cstate="print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8749" y="2222486"/>
              <a:ext cx="1270406" cy="13874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任意多边形 10"/>
            <p:cNvSpPr/>
            <p:nvPr/>
          </p:nvSpPr>
          <p:spPr>
            <a:xfrm>
              <a:off x="2594718" y="3034851"/>
              <a:ext cx="148570" cy="1146449"/>
            </a:xfrm>
            <a:custGeom>
              <a:avLst/>
              <a:gdLst>
                <a:gd name="connsiteX0" fmla="*/ 17853 w 148570"/>
                <a:gd name="connsiteY0" fmla="*/ 40858 h 1146449"/>
                <a:gd name="connsiteX1" fmla="*/ 5978 w 148570"/>
                <a:gd name="connsiteY1" fmla="*/ 646500 h 1146449"/>
                <a:gd name="connsiteX2" fmla="*/ 100981 w 148570"/>
                <a:gd name="connsiteY2" fmla="*/ 1145263 h 1146449"/>
                <a:gd name="connsiteX3" fmla="*/ 148482 w 148570"/>
                <a:gd name="connsiteY3" fmla="*/ 503996 h 1146449"/>
                <a:gd name="connsiteX4" fmla="*/ 112856 w 148570"/>
                <a:gd name="connsiteY4" fmla="*/ 40858 h 1146449"/>
                <a:gd name="connsiteX5" fmla="*/ 112856 w 148570"/>
                <a:gd name="connsiteY5" fmla="*/ 52733 h 11464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8570" h="1146449">
                  <a:moveTo>
                    <a:pt x="17853" y="40858"/>
                  </a:moveTo>
                  <a:cubicBezTo>
                    <a:pt x="4988" y="251645"/>
                    <a:pt x="-7877" y="462433"/>
                    <a:pt x="5978" y="646500"/>
                  </a:cubicBezTo>
                  <a:cubicBezTo>
                    <a:pt x="19833" y="830567"/>
                    <a:pt x="77230" y="1169014"/>
                    <a:pt x="100981" y="1145263"/>
                  </a:cubicBezTo>
                  <a:cubicBezTo>
                    <a:pt x="124732" y="1121512"/>
                    <a:pt x="146503" y="688064"/>
                    <a:pt x="148482" y="503996"/>
                  </a:cubicBezTo>
                  <a:cubicBezTo>
                    <a:pt x="150461" y="319929"/>
                    <a:pt x="118794" y="116069"/>
                    <a:pt x="112856" y="40858"/>
                  </a:cubicBezTo>
                  <a:cubicBezTo>
                    <a:pt x="106918" y="-34353"/>
                    <a:pt x="109887" y="9190"/>
                    <a:pt x="112856" y="52733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99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4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76" grpId="0"/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Rectangle 2"/>
          <p:cNvSpPr>
            <a:spLocks noChangeArrowheads="1"/>
          </p:cNvSpPr>
          <p:nvPr/>
        </p:nvSpPr>
        <p:spPr bwMode="auto">
          <a:xfrm>
            <a:off x="3951219" y="339502"/>
            <a:ext cx="119684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latin typeface="宋体" panose="02010600030101010101" pitchFamily="2" charset="-122"/>
              </a:rPr>
              <a:t>2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55" name="Rectangle 133"/>
          <p:cNvSpPr>
            <a:spLocks noChangeArrowheads="1"/>
          </p:cNvSpPr>
          <p:nvPr/>
        </p:nvSpPr>
        <p:spPr bwMode="auto">
          <a:xfrm>
            <a:off x="755576" y="713502"/>
            <a:ext cx="8064896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如果塑料袋挂在竹竿左右两边的刻度相同的地方，怎样放棋子才能保持平衡？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9" name="Group 208"/>
          <p:cNvGraphicFramePr>
            <a:graphicFrameLocks noGrp="1"/>
          </p:cNvGraphicFramePr>
          <p:nvPr/>
        </p:nvGraphicFramePr>
        <p:xfrm>
          <a:off x="1440876" y="2515131"/>
          <a:ext cx="3839561" cy="67056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357474"/>
                <a:gridCol w="580944"/>
                <a:gridCol w="625034"/>
                <a:gridCol w="598990"/>
                <a:gridCol w="677119"/>
              </a:tblGrid>
              <a:tr h="342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左边棋子数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en-US" altLang="zh-CN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</a:t>
                      </a:r>
                      <a:endParaRPr kumimoji="0" lang="en-US" altLang="zh-CN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2004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7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右边棋子数</a:t>
                      </a: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60" name="Text Box 211"/>
          <p:cNvSpPr txBox="1">
            <a:spLocks noChangeArrowheads="1"/>
          </p:cNvSpPr>
          <p:nvPr/>
        </p:nvSpPr>
        <p:spPr bwMode="auto">
          <a:xfrm>
            <a:off x="2987253" y="2863386"/>
            <a:ext cx="486966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16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 Box 212"/>
          <p:cNvSpPr txBox="1">
            <a:spLocks noChangeArrowheads="1"/>
          </p:cNvSpPr>
          <p:nvPr/>
        </p:nvSpPr>
        <p:spPr bwMode="auto">
          <a:xfrm>
            <a:off x="3545550" y="2868804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6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 Box 213"/>
          <p:cNvSpPr txBox="1">
            <a:spLocks noChangeArrowheads="1"/>
          </p:cNvSpPr>
          <p:nvPr/>
        </p:nvSpPr>
        <p:spPr bwMode="auto">
          <a:xfrm>
            <a:off x="3543169" y="2524656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16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 Box 214"/>
          <p:cNvSpPr txBox="1">
            <a:spLocks noChangeArrowheads="1"/>
          </p:cNvSpPr>
          <p:nvPr/>
        </p:nvSpPr>
        <p:spPr bwMode="auto">
          <a:xfrm>
            <a:off x="4181174" y="2515131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6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 Box 215"/>
          <p:cNvSpPr txBox="1">
            <a:spLocks noChangeArrowheads="1"/>
          </p:cNvSpPr>
          <p:nvPr/>
        </p:nvSpPr>
        <p:spPr bwMode="auto">
          <a:xfrm>
            <a:off x="4171649" y="2866394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en-US" altLang="zh-CN" sz="16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 Box 216"/>
          <p:cNvSpPr txBox="1">
            <a:spLocks noChangeArrowheads="1"/>
          </p:cNvSpPr>
          <p:nvPr/>
        </p:nvSpPr>
        <p:spPr bwMode="auto">
          <a:xfrm>
            <a:off x="4699322" y="2536660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65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 Box 217"/>
          <p:cNvSpPr txBox="1">
            <a:spLocks noChangeArrowheads="1"/>
          </p:cNvSpPr>
          <p:nvPr/>
        </p:nvSpPr>
        <p:spPr bwMode="auto">
          <a:xfrm>
            <a:off x="4710380" y="2860847"/>
            <a:ext cx="486965" cy="346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5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endParaRPr lang="en-US" altLang="zh-CN" sz="165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Rectangle 133"/>
          <p:cNvSpPr>
            <a:spLocks noChangeArrowheads="1"/>
          </p:cNvSpPr>
          <p:nvPr/>
        </p:nvSpPr>
        <p:spPr bwMode="auto">
          <a:xfrm>
            <a:off x="2403571" y="2067694"/>
            <a:ext cx="239594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左右刻度是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240951" y="3163203"/>
            <a:ext cx="5724284" cy="1007944"/>
            <a:chOff x="2919196" y="4648266"/>
            <a:chExt cx="7632379" cy="1343925"/>
          </a:xfrm>
        </p:grpSpPr>
        <p:sp>
          <p:nvSpPr>
            <p:cNvPr id="69" name="MH_SubTitle_2"/>
            <p:cNvSpPr txBox="1"/>
            <p:nvPr/>
          </p:nvSpPr>
          <p:spPr bwMode="auto">
            <a:xfrm flipH="1">
              <a:off x="3384898" y="4914964"/>
              <a:ext cx="6881320" cy="871537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rgbClr val="83B40D">
                  <a:lumMod val="40000"/>
                  <a:lumOff val="60000"/>
                </a:srgbClr>
              </a:solidFill>
            </a:ln>
          </p:spPr>
          <p:txBody>
            <a:bodyPr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1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0" name="MH_Other_8"/>
            <p:cNvSpPr/>
            <p:nvPr/>
          </p:nvSpPr>
          <p:spPr bwMode="auto">
            <a:xfrm flipH="1">
              <a:off x="2919196" y="4648266"/>
              <a:ext cx="444500" cy="1343925"/>
            </a:xfrm>
            <a:prstGeom prst="rect">
              <a:avLst/>
            </a:prstGeom>
            <a:solidFill>
              <a:srgbClr val="83B40D"/>
            </a:solidFill>
            <a:ln w="3175" cap="flat" cmpd="sng" algn="ctr">
              <a:solidFill>
                <a:srgbClr val="83B40D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1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发现规律</a:t>
              </a:r>
              <a:endParaRPr lang="zh-CN" altLang="en-US" sz="1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405680" y="4969889"/>
              <a:ext cx="7145895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如果塑料袋挂在竹竿左右两边刻度相同的地方，放</a:t>
              </a:r>
              <a:r>
                <a:rPr lang="zh-CN" altLang="en-US" sz="1800" b="1" kern="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相同数量</a:t>
              </a:r>
              <a:r>
                <a:rPr lang="zh-CN" altLang="en-US" sz="18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的棋子才能保持平衡。  </a:t>
              </a:r>
              <a:endParaRPr lang="zh-CN" altLang="en-US" sz="18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7959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5220072" y="1378836"/>
            <a:ext cx="3820897" cy="2096163"/>
            <a:chOff x="5361686" y="1378836"/>
            <a:chExt cx="3820897" cy="2096163"/>
          </a:xfrm>
        </p:grpSpPr>
        <p:grpSp>
          <p:nvGrpSpPr>
            <p:cNvPr id="2" name="组合 1"/>
            <p:cNvGrpSpPr/>
            <p:nvPr/>
          </p:nvGrpSpPr>
          <p:grpSpPr>
            <a:xfrm>
              <a:off x="6248615" y="1920560"/>
              <a:ext cx="2239618" cy="1554439"/>
              <a:chOff x="-364233" y="1341099"/>
              <a:chExt cx="2239618" cy="1554439"/>
            </a:xfrm>
          </p:grpSpPr>
          <p:pic>
            <p:nvPicPr>
              <p:cNvPr id="37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4EFF5"/>
                  </a:clrFrom>
                  <a:clrTo>
                    <a:srgbClr val="F4EFF5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9088" y="2571750"/>
                <a:ext cx="257175" cy="3000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38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5F0F6"/>
                  </a:clrFrom>
                  <a:clrTo>
                    <a:srgbClr val="F5F0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03404" y="2595500"/>
                <a:ext cx="257175" cy="3000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39" name="组合 38"/>
              <p:cNvGrpSpPr>
                <a:grpSpLocks noChangeAspect="1"/>
              </p:cNvGrpSpPr>
              <p:nvPr/>
            </p:nvGrpSpPr>
            <p:grpSpPr>
              <a:xfrm>
                <a:off x="-364233" y="1341099"/>
                <a:ext cx="2239618" cy="1441148"/>
                <a:chOff x="386459" y="2042045"/>
                <a:chExt cx="3732696" cy="2401913"/>
              </a:xfrm>
            </p:grpSpPr>
            <p:grpSp>
              <p:nvGrpSpPr>
                <p:cNvPr id="40" name="组合 39"/>
                <p:cNvGrpSpPr/>
                <p:nvPr/>
              </p:nvGrpSpPr>
              <p:grpSpPr>
                <a:xfrm>
                  <a:off x="1676577" y="3890122"/>
                  <a:ext cx="2031327" cy="553836"/>
                  <a:chOff x="1620467" y="3961536"/>
                  <a:chExt cx="2031327" cy="553836"/>
                </a:xfrm>
              </p:grpSpPr>
              <p:grpSp>
                <p:nvGrpSpPr>
                  <p:cNvPr id="79" name="组合 78"/>
                  <p:cNvGrpSpPr/>
                  <p:nvPr/>
                </p:nvGrpSpPr>
                <p:grpSpPr>
                  <a:xfrm>
                    <a:off x="1620467" y="3961536"/>
                    <a:ext cx="1598830" cy="553836"/>
                    <a:chOff x="1620467" y="3961536"/>
                    <a:chExt cx="1598830" cy="553836"/>
                  </a:xfrm>
                </p:grpSpPr>
                <p:pic>
                  <p:nvPicPr>
                    <p:cNvPr id="81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086041">
                      <a:off x="1737624" y="3852432"/>
                      <a:ext cx="545783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82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086041">
                      <a:off x="2556356" y="3844379"/>
                      <a:ext cx="545783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pic>
                <p:nvPicPr>
                  <p:cNvPr id="80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5" cstate="print">
                    <a:clrChange>
                      <a:clrFrom>
                        <a:srgbClr val="F6F6F6"/>
                      </a:clrFrom>
                      <a:clrTo>
                        <a:srgbClr val="F6F6F6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0000" t="50000"/>
                  <a:stretch>
                    <a:fillRect/>
                  </a:stretch>
                </p:blipFill>
                <p:spPr bwMode="auto">
                  <a:xfrm rot="18086041">
                    <a:off x="3320324" y="4022714"/>
                    <a:ext cx="272892" cy="3900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41" name="Picture 4" descr="E:\小学相关内容\人教数学\课件插图形象相关\公司画图-课件用人物\半身男孩9.tif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6459" y="2042045"/>
                  <a:ext cx="1068019" cy="15678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6" name="Picture 5" descr="E:\小学相关内容\人教数学\课件插图形象相关\公司画图-课件用人物\半身女孩6.tif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631" y="2206599"/>
                  <a:ext cx="1226515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77" name="Picture 6" descr="E:\小学相关内容\人教数学\课件插图形象相关\公司画图-课件用人物\半身女孩7.tif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48749" y="2222486"/>
                  <a:ext cx="1270406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78" name="任意多边形 77"/>
                <p:cNvSpPr/>
                <p:nvPr/>
              </p:nvSpPr>
              <p:spPr>
                <a:xfrm>
                  <a:off x="2594718" y="3034851"/>
                  <a:ext cx="148570" cy="1146449"/>
                </a:xfrm>
                <a:custGeom>
                  <a:avLst/>
                  <a:gdLst>
                    <a:gd name="connsiteX0" fmla="*/ 17853 w 148570"/>
                    <a:gd name="connsiteY0" fmla="*/ 40858 h 1146449"/>
                    <a:gd name="connsiteX1" fmla="*/ 5978 w 148570"/>
                    <a:gd name="connsiteY1" fmla="*/ 646500 h 1146449"/>
                    <a:gd name="connsiteX2" fmla="*/ 100981 w 148570"/>
                    <a:gd name="connsiteY2" fmla="*/ 1145263 h 1146449"/>
                    <a:gd name="connsiteX3" fmla="*/ 148482 w 148570"/>
                    <a:gd name="connsiteY3" fmla="*/ 503996 h 1146449"/>
                    <a:gd name="connsiteX4" fmla="*/ 112856 w 148570"/>
                    <a:gd name="connsiteY4" fmla="*/ 40858 h 1146449"/>
                    <a:gd name="connsiteX5" fmla="*/ 112856 w 148570"/>
                    <a:gd name="connsiteY5" fmla="*/ 52733 h 11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570" h="1146449">
                      <a:moveTo>
                        <a:pt x="17853" y="40858"/>
                      </a:moveTo>
                      <a:cubicBezTo>
                        <a:pt x="4988" y="251645"/>
                        <a:pt x="-7877" y="462433"/>
                        <a:pt x="5978" y="646500"/>
                      </a:cubicBezTo>
                      <a:cubicBezTo>
                        <a:pt x="19833" y="830567"/>
                        <a:pt x="77230" y="1169014"/>
                        <a:pt x="100981" y="1145263"/>
                      </a:cubicBezTo>
                      <a:cubicBezTo>
                        <a:pt x="124732" y="1121512"/>
                        <a:pt x="146503" y="688064"/>
                        <a:pt x="148482" y="503996"/>
                      </a:cubicBezTo>
                      <a:cubicBezTo>
                        <a:pt x="150461" y="319929"/>
                        <a:pt x="118794" y="116069"/>
                        <a:pt x="112856" y="40858"/>
                      </a:cubicBezTo>
                      <a:cubicBezTo>
                        <a:pt x="106918" y="-34353"/>
                        <a:pt x="109887" y="9190"/>
                        <a:pt x="112856" y="52733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83" name="圆角矩形标注 8"/>
            <p:cNvSpPr/>
            <p:nvPr/>
          </p:nvSpPr>
          <p:spPr bwMode="auto">
            <a:xfrm>
              <a:off x="5361686" y="1571769"/>
              <a:ext cx="796591" cy="578882"/>
            </a:xfrm>
            <a:prstGeom prst="wedgeRoundRectCallout">
              <a:avLst>
                <a:gd name="adj1" fmla="val 52465"/>
                <a:gd name="adj2" fmla="val 105043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我放</a:t>
              </a:r>
              <a:r>
                <a:rPr lang="en-US" altLang="zh-CN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个棋子。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4" name="圆角矩形标注 8"/>
            <p:cNvSpPr/>
            <p:nvPr/>
          </p:nvSpPr>
          <p:spPr bwMode="auto">
            <a:xfrm>
              <a:off x="6250581" y="1378836"/>
              <a:ext cx="1543901" cy="340519"/>
            </a:xfrm>
            <a:prstGeom prst="wedgeRoundRectCallout">
              <a:avLst>
                <a:gd name="adj1" fmla="val 7250"/>
                <a:gd name="adj2" fmla="val 146892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要保证竹竿平衡。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85" name="圆角矩形标注 8"/>
            <p:cNvSpPr/>
            <p:nvPr/>
          </p:nvSpPr>
          <p:spPr bwMode="auto">
            <a:xfrm>
              <a:off x="7881936" y="1580041"/>
              <a:ext cx="1300647" cy="340519"/>
            </a:xfrm>
            <a:prstGeom prst="wedgeRoundRectCallout">
              <a:avLst>
                <a:gd name="adj1" fmla="val -32447"/>
                <a:gd name="adj2" fmla="val 101556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我放几个呢？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2"/>
          <p:cNvSpPr>
            <a:spLocks noChangeArrowheads="1"/>
          </p:cNvSpPr>
          <p:nvPr/>
        </p:nvSpPr>
        <p:spPr bwMode="auto">
          <a:xfrm>
            <a:off x="3803139" y="339502"/>
            <a:ext cx="14889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latin typeface="宋体" panose="02010600030101010101" pitchFamily="2" charset="-122"/>
              </a:rPr>
              <a:t>3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99592" y="705219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eaLnBrk="0" hangingPunct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如果左右塑料袋放入同样多的棋子，它们移动到什么位置才能保持平衡？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graphicFrame>
        <p:nvGraphicFramePr>
          <p:cNvPr id="70" name="Group 23"/>
          <p:cNvGraphicFramePr>
            <a:graphicFrameLocks noGrp="1"/>
          </p:cNvGraphicFramePr>
          <p:nvPr/>
        </p:nvGraphicFramePr>
        <p:xfrm>
          <a:off x="1064166" y="2342639"/>
          <a:ext cx="3937958" cy="74676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1243013"/>
                <a:gridCol w="662635"/>
                <a:gridCol w="702527"/>
                <a:gridCol w="685800"/>
                <a:gridCol w="643983"/>
              </a:tblGrid>
              <a:tr h="342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左边刻度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r>
                        <a:rPr kumimoji="0" lang="en-US" altLang="zh-CN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endParaRPr kumimoji="0" lang="en-US" altLang="zh-CN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  <a:tr h="3429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右边刻度 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000" b="1" u="none" strike="noStrike" cap="none" normalizeH="0" baseline="0" dirty="0">
                          <a:ln>
                            <a:noFill/>
                          </a:ln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  </a:t>
                      </a:r>
                      <a:endParaRPr kumimoji="0" lang="zh-CN" altLang="en-US" sz="2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 horzOverflow="overflow"/>
                </a:tc>
              </a:tr>
            </a:tbl>
          </a:graphicData>
        </a:graphic>
      </p:graphicFrame>
      <p:sp>
        <p:nvSpPr>
          <p:cNvPr id="71" name="Text Box 46"/>
          <p:cNvSpPr txBox="1">
            <a:spLocks noChangeArrowheads="1"/>
          </p:cNvSpPr>
          <p:nvPr/>
        </p:nvSpPr>
        <p:spPr bwMode="auto">
          <a:xfrm>
            <a:off x="2528779" y="2675127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 Box 47"/>
          <p:cNvSpPr txBox="1">
            <a:spLocks noChangeArrowheads="1"/>
          </p:cNvSpPr>
          <p:nvPr/>
        </p:nvSpPr>
        <p:spPr bwMode="auto">
          <a:xfrm>
            <a:off x="3891730" y="2305148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 Box 48"/>
          <p:cNvSpPr txBox="1">
            <a:spLocks noChangeArrowheads="1"/>
          </p:cNvSpPr>
          <p:nvPr/>
        </p:nvSpPr>
        <p:spPr bwMode="auto">
          <a:xfrm>
            <a:off x="3247532" y="2684307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 Box 49"/>
          <p:cNvSpPr txBox="1">
            <a:spLocks noChangeArrowheads="1"/>
          </p:cNvSpPr>
          <p:nvPr/>
        </p:nvSpPr>
        <p:spPr bwMode="auto">
          <a:xfrm>
            <a:off x="4561331" y="2663798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 Box 50"/>
          <p:cNvSpPr txBox="1">
            <a:spLocks noChangeArrowheads="1"/>
          </p:cNvSpPr>
          <p:nvPr/>
        </p:nvSpPr>
        <p:spPr bwMode="auto">
          <a:xfrm>
            <a:off x="4552836" y="2295574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 Box 51"/>
          <p:cNvSpPr txBox="1">
            <a:spLocks noChangeArrowheads="1"/>
          </p:cNvSpPr>
          <p:nvPr/>
        </p:nvSpPr>
        <p:spPr bwMode="auto">
          <a:xfrm>
            <a:off x="3900225" y="2675126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 Box 52"/>
          <p:cNvSpPr txBox="1">
            <a:spLocks noChangeArrowheads="1"/>
          </p:cNvSpPr>
          <p:nvPr/>
        </p:nvSpPr>
        <p:spPr bwMode="auto">
          <a:xfrm>
            <a:off x="3226060" y="2311147"/>
            <a:ext cx="2702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Rectangle 22"/>
          <p:cNvSpPr>
            <a:spLocks noChangeArrowheads="1"/>
          </p:cNvSpPr>
          <p:nvPr/>
        </p:nvSpPr>
        <p:spPr bwMode="auto">
          <a:xfrm>
            <a:off x="1628736" y="1899909"/>
            <a:ext cx="3067251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左右放入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同样多</a:t>
            </a:r>
            <a:r>
              <a: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个棋子时</a:t>
            </a:r>
            <a:endParaRPr lang="zh-CN" altLang="en-US" sz="2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32592" y="3115020"/>
            <a:ext cx="5322392" cy="1007944"/>
            <a:chOff x="3220032" y="4712257"/>
            <a:chExt cx="7096522" cy="1343925"/>
          </a:xfrm>
        </p:grpSpPr>
        <p:grpSp>
          <p:nvGrpSpPr>
            <p:cNvPr id="80" name="组合 79"/>
            <p:cNvGrpSpPr/>
            <p:nvPr/>
          </p:nvGrpSpPr>
          <p:grpSpPr>
            <a:xfrm>
              <a:off x="3220032" y="4712257"/>
              <a:ext cx="7096522" cy="1343925"/>
              <a:chOff x="2919196" y="4648266"/>
              <a:chExt cx="7096522" cy="1343925"/>
            </a:xfrm>
          </p:grpSpPr>
          <p:sp>
            <p:nvSpPr>
              <p:cNvPr id="82" name="MH_SubTitle_2"/>
              <p:cNvSpPr txBox="1"/>
              <p:nvPr/>
            </p:nvSpPr>
            <p:spPr bwMode="auto">
              <a:xfrm flipH="1">
                <a:off x="3384898" y="4914964"/>
                <a:ext cx="6630820" cy="871537"/>
              </a:xfrm>
              <a:prstGeom prst="rect">
                <a:avLst/>
              </a:prstGeom>
              <a:solidFill>
                <a:srgbClr val="FEFFFF"/>
              </a:solidFill>
              <a:ln w="3175">
                <a:solidFill>
                  <a:srgbClr val="83B40D">
                    <a:lumMod val="40000"/>
                    <a:lumOff val="60000"/>
                  </a:srgbClr>
                </a:solidFill>
              </a:ln>
            </p:spPr>
            <p:txBody>
              <a:bodyPr anchor="ctr">
                <a:normAutofit/>
              </a:bodyPr>
              <a:lstStyle/>
              <a:p>
                <a:pPr>
                  <a:lnSpc>
                    <a:spcPct val="120000"/>
                  </a:lnSpc>
                  <a:defRPr/>
                </a:pPr>
                <a:endParaRPr lang="zh-CN" altLang="en-US" sz="1050" b="1" kern="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83" name="MH_Other_8"/>
              <p:cNvSpPr/>
              <p:nvPr/>
            </p:nvSpPr>
            <p:spPr bwMode="auto">
              <a:xfrm flipH="1">
                <a:off x="2919196" y="4648266"/>
                <a:ext cx="444500" cy="1343925"/>
              </a:xfrm>
              <a:prstGeom prst="rect">
                <a:avLst/>
              </a:prstGeom>
              <a:solidFill>
                <a:srgbClr val="83B40D"/>
              </a:solidFill>
              <a:ln w="3175" cap="flat" cmpd="sng" algn="ctr">
                <a:solidFill>
                  <a:srgbClr val="83B40D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algn="ctr">
                  <a:defRPr/>
                </a:pPr>
                <a:r>
                  <a:rPr lang="zh-CN" altLang="en-US" sz="1650" b="1" kern="0" dirty="0">
                    <a:solidFill>
                      <a:srgbClr val="FE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发现规律</a:t>
                </a:r>
                <a:endParaRPr lang="zh-CN" altLang="en-US" sz="1650" b="1" kern="0" dirty="0">
                  <a:solidFill>
                    <a:srgbClr val="FE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4071287" y="4916312"/>
              <a:ext cx="5869491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eaLnBrk="0" hangingPunct="0"/>
              <a:r>
                <a:rPr lang="zh-CN" altLang="en-US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如果左右塑料袋放入同样多的棋子，它们移动到距中点相同的位置才能保证平衡。</a:t>
              </a:r>
              <a:endParaRPr lang="zh-CN" altLang="en-US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9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92" y="958471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3" name="组合 102"/>
          <p:cNvGrpSpPr/>
          <p:nvPr/>
        </p:nvGrpSpPr>
        <p:grpSpPr>
          <a:xfrm>
            <a:off x="5292080" y="1378836"/>
            <a:ext cx="3748889" cy="2096163"/>
            <a:chOff x="5433694" y="1378836"/>
            <a:chExt cx="3748889" cy="2096163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248615" y="1920560"/>
              <a:ext cx="2239618" cy="1554439"/>
              <a:chOff x="-364233" y="1341099"/>
              <a:chExt cx="2239618" cy="1554439"/>
            </a:xfrm>
          </p:grpSpPr>
          <p:pic>
            <p:nvPicPr>
              <p:cNvPr id="108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clrChange>
                  <a:clrFrom>
                    <a:srgbClr val="F4EFF5"/>
                  </a:clrFrom>
                  <a:clrTo>
                    <a:srgbClr val="F4EFF5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69088" y="2571750"/>
                <a:ext cx="257175" cy="3000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9" name="Picture 5"/>
              <p:cNvPicPr>
                <a:picLocks noChangeAspect="1" noChangeArrowheads="1"/>
              </p:cNvPicPr>
              <p:nvPr/>
            </p:nvPicPr>
            <p:blipFill>
              <a:blip r:embed="rId4" cstate="print">
                <a:clrChange>
                  <a:clrFrom>
                    <a:srgbClr val="F5F0F6"/>
                  </a:clrFrom>
                  <a:clrTo>
                    <a:srgbClr val="F5F0F6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503404" y="2595500"/>
                <a:ext cx="257175" cy="30003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grpSp>
            <p:nvGrpSpPr>
              <p:cNvPr id="110" name="组合 109"/>
              <p:cNvGrpSpPr>
                <a:grpSpLocks noChangeAspect="1"/>
              </p:cNvGrpSpPr>
              <p:nvPr/>
            </p:nvGrpSpPr>
            <p:grpSpPr>
              <a:xfrm>
                <a:off x="-364233" y="1341099"/>
                <a:ext cx="2239618" cy="1441148"/>
                <a:chOff x="386459" y="2042045"/>
                <a:chExt cx="3732696" cy="2401913"/>
              </a:xfrm>
            </p:grpSpPr>
            <p:grpSp>
              <p:nvGrpSpPr>
                <p:cNvPr id="111" name="组合 110"/>
                <p:cNvGrpSpPr/>
                <p:nvPr/>
              </p:nvGrpSpPr>
              <p:grpSpPr>
                <a:xfrm>
                  <a:off x="1676577" y="3890122"/>
                  <a:ext cx="2031327" cy="553836"/>
                  <a:chOff x="1620467" y="3961536"/>
                  <a:chExt cx="2031327" cy="553836"/>
                </a:xfrm>
              </p:grpSpPr>
              <p:grpSp>
                <p:nvGrpSpPr>
                  <p:cNvPr id="116" name="组合 115"/>
                  <p:cNvGrpSpPr/>
                  <p:nvPr/>
                </p:nvGrpSpPr>
                <p:grpSpPr>
                  <a:xfrm>
                    <a:off x="1620467" y="3961536"/>
                    <a:ext cx="1598830" cy="553836"/>
                    <a:chOff x="1620467" y="3961536"/>
                    <a:chExt cx="1598830" cy="553836"/>
                  </a:xfrm>
                </p:grpSpPr>
                <p:pic>
                  <p:nvPicPr>
                    <p:cNvPr id="118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086041">
                      <a:off x="1737624" y="3852432"/>
                      <a:ext cx="545783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119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086041">
                      <a:off x="2556356" y="3844379"/>
                      <a:ext cx="545783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pic>
                <p:nvPicPr>
                  <p:cNvPr id="117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5" cstate="print">
                    <a:clrChange>
                      <a:clrFrom>
                        <a:srgbClr val="F6F6F6"/>
                      </a:clrFrom>
                      <a:clrTo>
                        <a:srgbClr val="F6F6F6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0000" t="50000"/>
                  <a:stretch>
                    <a:fillRect/>
                  </a:stretch>
                </p:blipFill>
                <p:spPr bwMode="auto">
                  <a:xfrm rot="18086041">
                    <a:off x="3320324" y="4022714"/>
                    <a:ext cx="272892" cy="390049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112" name="Picture 4" descr="E:\小学相关内容\人教数学\课件插图形象相关\公司画图-课件用人物\半身男孩9.tif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6459" y="2042045"/>
                  <a:ext cx="1068019" cy="15678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3" name="Picture 5" descr="E:\小学相关内容\人教数学\课件插图形象相关\公司画图-课件用人物\半身女孩6.tif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631" y="2206599"/>
                  <a:ext cx="1226515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14" name="Picture 6" descr="E:\小学相关内容\人教数学\课件插图形象相关\公司画图-课件用人物\半身女孩7.tif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48749" y="2222486"/>
                  <a:ext cx="1270406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115" name="任意多边形 114"/>
                <p:cNvSpPr/>
                <p:nvPr/>
              </p:nvSpPr>
              <p:spPr>
                <a:xfrm>
                  <a:off x="2594718" y="3034851"/>
                  <a:ext cx="148570" cy="1146449"/>
                </a:xfrm>
                <a:custGeom>
                  <a:avLst/>
                  <a:gdLst>
                    <a:gd name="connsiteX0" fmla="*/ 17853 w 148570"/>
                    <a:gd name="connsiteY0" fmla="*/ 40858 h 1146449"/>
                    <a:gd name="connsiteX1" fmla="*/ 5978 w 148570"/>
                    <a:gd name="connsiteY1" fmla="*/ 646500 h 1146449"/>
                    <a:gd name="connsiteX2" fmla="*/ 100981 w 148570"/>
                    <a:gd name="connsiteY2" fmla="*/ 1145263 h 1146449"/>
                    <a:gd name="connsiteX3" fmla="*/ 148482 w 148570"/>
                    <a:gd name="connsiteY3" fmla="*/ 503996 h 1146449"/>
                    <a:gd name="connsiteX4" fmla="*/ 112856 w 148570"/>
                    <a:gd name="connsiteY4" fmla="*/ 40858 h 1146449"/>
                    <a:gd name="connsiteX5" fmla="*/ 112856 w 148570"/>
                    <a:gd name="connsiteY5" fmla="*/ 52733 h 11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570" h="1146449">
                      <a:moveTo>
                        <a:pt x="17853" y="40858"/>
                      </a:moveTo>
                      <a:cubicBezTo>
                        <a:pt x="4988" y="251645"/>
                        <a:pt x="-7877" y="462433"/>
                        <a:pt x="5978" y="646500"/>
                      </a:cubicBezTo>
                      <a:cubicBezTo>
                        <a:pt x="19833" y="830567"/>
                        <a:pt x="77230" y="1169014"/>
                        <a:pt x="100981" y="1145263"/>
                      </a:cubicBezTo>
                      <a:cubicBezTo>
                        <a:pt x="124732" y="1121512"/>
                        <a:pt x="146503" y="688064"/>
                        <a:pt x="148482" y="503996"/>
                      </a:cubicBezTo>
                      <a:cubicBezTo>
                        <a:pt x="150461" y="319929"/>
                        <a:pt x="118794" y="116069"/>
                        <a:pt x="112856" y="40858"/>
                      </a:cubicBezTo>
                      <a:cubicBezTo>
                        <a:pt x="106918" y="-34353"/>
                        <a:pt x="109887" y="9190"/>
                        <a:pt x="112856" y="52733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05" name="圆角矩形标注 8"/>
            <p:cNvSpPr/>
            <p:nvPr/>
          </p:nvSpPr>
          <p:spPr bwMode="auto">
            <a:xfrm>
              <a:off x="5433694" y="1571769"/>
              <a:ext cx="796591" cy="578882"/>
            </a:xfrm>
            <a:prstGeom prst="wedgeRoundRectCallout">
              <a:avLst>
                <a:gd name="adj1" fmla="val 52465"/>
                <a:gd name="adj2" fmla="val 105043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我放</a:t>
              </a:r>
              <a:r>
                <a:rPr lang="en-US" altLang="zh-CN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3</a:t>
              </a: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个棋子。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6" name="圆角矩形标注 8"/>
            <p:cNvSpPr/>
            <p:nvPr/>
          </p:nvSpPr>
          <p:spPr bwMode="auto">
            <a:xfrm>
              <a:off x="6250581" y="1378836"/>
              <a:ext cx="1543901" cy="340519"/>
            </a:xfrm>
            <a:prstGeom prst="wedgeRoundRectCallout">
              <a:avLst>
                <a:gd name="adj1" fmla="val 7250"/>
                <a:gd name="adj2" fmla="val 146892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要保证竹竿平衡。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107" name="圆角矩形标注 8"/>
            <p:cNvSpPr/>
            <p:nvPr/>
          </p:nvSpPr>
          <p:spPr bwMode="auto">
            <a:xfrm>
              <a:off x="7881936" y="1580041"/>
              <a:ext cx="1300647" cy="340519"/>
            </a:xfrm>
            <a:prstGeom prst="wedgeRoundRectCallout">
              <a:avLst>
                <a:gd name="adj1" fmla="val -32447"/>
                <a:gd name="adj2" fmla="val 101556"/>
                <a:gd name="adj3" fmla="val 16667"/>
              </a:avLst>
            </a:prstGeom>
            <a:solidFill>
              <a:schemeClr val="bg1"/>
            </a:solidFill>
            <a:ln w="19050">
              <a:solidFill>
                <a:schemeClr val="accent2">
                  <a:lumMod val="40000"/>
                  <a:lumOff val="60000"/>
                </a:schemeClr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我放几个呢？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3635896" y="295476"/>
            <a:ext cx="2880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115615" y="1561504"/>
            <a:ext cx="3327333" cy="1514302"/>
            <a:chOff x="1663997" y="4859197"/>
            <a:chExt cx="8569933" cy="1921143"/>
          </a:xfrm>
        </p:grpSpPr>
        <p:sp>
          <p:nvSpPr>
            <p:cNvPr id="24" name="MH_SubTitle_2"/>
            <p:cNvSpPr txBox="1"/>
            <p:nvPr/>
          </p:nvSpPr>
          <p:spPr bwMode="auto">
            <a:xfrm flipH="1">
              <a:off x="3384895" y="4859197"/>
              <a:ext cx="6630821" cy="1921143"/>
            </a:xfrm>
            <a:prstGeom prst="rect">
              <a:avLst/>
            </a:prstGeom>
            <a:solidFill>
              <a:srgbClr val="FEFFFF"/>
            </a:solidFill>
            <a:ln w="3175">
              <a:solidFill>
                <a:srgbClr val="83B40D">
                  <a:lumMod val="40000"/>
                  <a:lumOff val="60000"/>
                </a:srgbClr>
              </a:solidFill>
            </a:ln>
          </p:spPr>
          <p:txBody>
            <a:bodyPr anchor="ctr">
              <a:norm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MH_Other_8"/>
            <p:cNvSpPr/>
            <p:nvPr/>
          </p:nvSpPr>
          <p:spPr bwMode="auto">
            <a:xfrm flipH="1">
              <a:off x="1663997" y="4859699"/>
              <a:ext cx="1699688" cy="1920641"/>
            </a:xfrm>
            <a:prstGeom prst="rect">
              <a:avLst/>
            </a:prstGeom>
            <a:solidFill>
              <a:srgbClr val="83B40D"/>
            </a:solidFill>
            <a:ln w="3175" cap="flat" cmpd="sng" algn="ctr">
              <a:solidFill>
                <a:srgbClr val="83B40D"/>
              </a:solidFill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发现规律</a:t>
              </a:r>
              <a:endPara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425461" y="4859699"/>
              <a:ext cx="6808469" cy="167900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如果塑料袋挂在竹竿左右两边刻度相同的地方，放相同数量的棋子才能保持平衡。  </a:t>
              </a:r>
              <a:endPara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2627784" y="4158525"/>
            <a:ext cx="967029" cy="38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ts val="225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距离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91050" y="924499"/>
            <a:ext cx="1304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实验一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3"/>
          <p:cNvSpPr txBox="1"/>
          <p:nvPr/>
        </p:nvSpPr>
        <p:spPr>
          <a:xfrm>
            <a:off x="4355976" y="915566"/>
            <a:ext cx="1418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实验二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MH_SubTitle_2"/>
          <p:cNvSpPr txBox="1"/>
          <p:nvPr/>
        </p:nvSpPr>
        <p:spPr bwMode="auto">
          <a:xfrm flipH="1">
            <a:off x="5278652" y="1530445"/>
            <a:ext cx="2965756" cy="1354893"/>
          </a:xfrm>
          <a:prstGeom prst="rect">
            <a:avLst/>
          </a:prstGeom>
          <a:solidFill>
            <a:srgbClr val="FEFFFF"/>
          </a:solidFill>
          <a:ln w="3175">
            <a:solidFill>
              <a:srgbClr val="83B40D">
                <a:lumMod val="40000"/>
                <a:lumOff val="60000"/>
              </a:srgbClr>
            </a:solidFill>
          </a:ln>
        </p:spPr>
        <p:txBody>
          <a:bodyPr anchor="ctr">
            <a:normAutofit/>
          </a:bodyPr>
          <a:lstStyle/>
          <a:p>
            <a:pPr>
              <a:lnSpc>
                <a:spcPct val="120000"/>
              </a:lnSpc>
              <a:defRPr/>
            </a:pPr>
            <a:endParaRPr lang="zh-CN" altLang="en-US" sz="1600" b="1" kern="0" dirty="0">
              <a:solidFill>
                <a:srgbClr val="83B40D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425939" y="1563638"/>
            <a:ext cx="281846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如果左右塑料袋放入同样多的棋子，它们移动到距中点相同的位置才能保证平衡。</a:t>
            </a:r>
            <a:endParaRPr lang="zh-CN" altLang="en-US" sz="20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563888" y="2933749"/>
            <a:ext cx="2249576" cy="1538952"/>
            <a:chOff x="4125914" y="2468563"/>
            <a:chExt cx="4154487" cy="2733321"/>
          </a:xfrm>
        </p:grpSpPr>
        <p:cxnSp>
          <p:nvCxnSpPr>
            <p:cNvPr id="35" name="MH_Other_1"/>
            <p:cNvCxnSpPr>
              <a:cxnSpLocks noChangeShapeType="1"/>
              <a:stCxn id="43" idx="1"/>
              <a:endCxn id="42" idx="5"/>
            </p:cNvCxnSpPr>
            <p:nvPr/>
          </p:nvCxnSpPr>
          <p:spPr bwMode="auto">
            <a:xfrm flipH="1" flipV="1">
              <a:off x="6597728" y="3421140"/>
              <a:ext cx="731453" cy="828167"/>
            </a:xfrm>
            <a:prstGeom prst="line">
              <a:avLst/>
            </a:prstGeom>
            <a:noFill/>
            <a:ln w="28575">
              <a:solidFill>
                <a:srgbClr val="E4DBF9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0" name="MH_Other_3"/>
            <p:cNvCxnSpPr>
              <a:cxnSpLocks noChangeShapeType="1"/>
              <a:stCxn id="41" idx="7"/>
              <a:endCxn id="42" idx="3"/>
            </p:cNvCxnSpPr>
            <p:nvPr/>
          </p:nvCxnSpPr>
          <p:spPr bwMode="auto">
            <a:xfrm flipV="1">
              <a:off x="5078413" y="3421063"/>
              <a:ext cx="730250" cy="811212"/>
            </a:xfrm>
            <a:prstGeom prst="line">
              <a:avLst/>
            </a:prstGeom>
            <a:noFill/>
            <a:ln w="28575">
              <a:solidFill>
                <a:srgbClr val="E4DBF9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1" name="MH_SubTitle_2"/>
            <p:cNvSpPr>
              <a:spLocks noChangeArrowheads="1"/>
            </p:cNvSpPr>
            <p:nvPr/>
          </p:nvSpPr>
          <p:spPr bwMode="auto">
            <a:xfrm>
              <a:off x="4125914" y="4068763"/>
              <a:ext cx="1114425" cy="1116012"/>
            </a:xfrm>
            <a:prstGeom prst="ellipse">
              <a:avLst/>
            </a:prstGeom>
            <a:solidFill>
              <a:srgbClr val="B196EE"/>
            </a:solidFill>
            <a:ln w="57150">
              <a:solidFill>
                <a:srgbClr val="FFFFFF"/>
              </a:solidFill>
              <a:beve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刻度数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42" name="MH_SubTitle_3"/>
            <p:cNvSpPr>
              <a:spLocks noChangeArrowheads="1"/>
            </p:cNvSpPr>
            <p:nvPr/>
          </p:nvSpPr>
          <p:spPr bwMode="auto">
            <a:xfrm>
              <a:off x="5645151" y="2468563"/>
              <a:ext cx="1116013" cy="1116012"/>
            </a:xfrm>
            <a:prstGeom prst="ellipse">
              <a:avLst/>
            </a:prstGeom>
            <a:solidFill>
              <a:srgbClr val="B196EE"/>
            </a:solidFill>
            <a:ln w="63500">
              <a:solidFill>
                <a:srgbClr val="FFFFFF"/>
              </a:solidFill>
              <a:beve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平衡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  <p:sp>
          <p:nvSpPr>
            <p:cNvPr id="43" name="MH_SubTitle_4"/>
            <p:cNvSpPr>
              <a:spLocks noChangeArrowheads="1"/>
            </p:cNvSpPr>
            <p:nvPr/>
          </p:nvSpPr>
          <p:spPr bwMode="auto">
            <a:xfrm>
              <a:off x="7165976" y="4085872"/>
              <a:ext cx="1114425" cy="1116012"/>
            </a:xfrm>
            <a:prstGeom prst="ellipse">
              <a:avLst/>
            </a:prstGeom>
            <a:solidFill>
              <a:srgbClr val="B196EE"/>
            </a:solidFill>
            <a:ln w="57150">
              <a:solidFill>
                <a:srgbClr val="FFFFFF"/>
              </a:solidFill>
              <a:bevel/>
            </a:ln>
          </p:spPr>
          <p:txBody>
            <a:bodyPr lIns="0" tIns="0" rIns="0" bIns="0"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r>
                <a: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  <a:sym typeface="微软雅黑" panose="020B0503020204020204" pitchFamily="34" charset="-122"/>
                </a:rPr>
                <a:t>棋子数</a:t>
              </a:r>
              <a:endPara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44" name="MH_Other_8"/>
          <p:cNvSpPr/>
          <p:nvPr/>
        </p:nvSpPr>
        <p:spPr bwMode="auto">
          <a:xfrm flipH="1">
            <a:off x="4765552" y="1530445"/>
            <a:ext cx="659915" cy="1354894"/>
          </a:xfrm>
          <a:prstGeom prst="rect">
            <a:avLst/>
          </a:prstGeom>
          <a:solidFill>
            <a:srgbClr val="83B40D"/>
          </a:solidFill>
          <a:ln w="3175" cap="flat" cmpd="sng" algn="ctr">
            <a:solidFill>
              <a:srgbClr val="83B40D"/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zh-CN" altLang="en-US" sz="2000" b="1" kern="0" dirty="0">
                <a:latin typeface="楷体" panose="02010609060101010101" pitchFamily="49" charset="-122"/>
                <a:ea typeface="楷体" panose="02010609060101010101" pitchFamily="49" charset="-122"/>
              </a:rPr>
              <a:t>发现规律</a:t>
            </a:r>
            <a:endParaRPr lang="zh-CN" altLang="en-US" sz="2000" b="1" kern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868144" y="4148892"/>
            <a:ext cx="967029" cy="387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lnSpc>
                <a:spcPts val="225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质量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83"/>
          <p:cNvSpPr>
            <a:spLocks noChangeArrowheads="1"/>
          </p:cNvSpPr>
          <p:nvPr/>
        </p:nvSpPr>
        <p:spPr bwMode="auto">
          <a:xfrm>
            <a:off x="360706" y="978138"/>
            <a:ext cx="4092867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左边的塑料袋在刻度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上，放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个棋子，右边的塑料袋在刻度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Tahoma" panose="020B0604030504040204" pitchFamily="34" charset="0"/>
              </a:rPr>
              <a:t>上，猜一猜放几个才能保证平衡？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ahoma" panose="020B0604030504040204" pitchFamily="34" charset="0"/>
            </a:endParaRPr>
          </a:p>
        </p:txBody>
      </p:sp>
      <p:sp>
        <p:nvSpPr>
          <p:cNvPr id="46" name="Text Box 86"/>
          <p:cNvSpPr txBox="1">
            <a:spLocks noChangeArrowheads="1"/>
          </p:cNvSpPr>
          <p:nvPr/>
        </p:nvSpPr>
        <p:spPr bwMode="auto">
          <a:xfrm>
            <a:off x="1466112" y="3789228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87"/>
          <p:cNvSpPr txBox="1">
            <a:spLocks noChangeArrowheads="1"/>
          </p:cNvSpPr>
          <p:nvPr/>
        </p:nvSpPr>
        <p:spPr bwMode="auto">
          <a:xfrm>
            <a:off x="1466112" y="3510621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88"/>
          <p:cNvSpPr txBox="1">
            <a:spLocks noChangeArrowheads="1"/>
          </p:cNvSpPr>
          <p:nvPr/>
        </p:nvSpPr>
        <p:spPr bwMode="auto">
          <a:xfrm>
            <a:off x="2780562" y="3509431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 Box 89"/>
          <p:cNvSpPr txBox="1">
            <a:spLocks noChangeArrowheads="1"/>
          </p:cNvSpPr>
          <p:nvPr/>
        </p:nvSpPr>
        <p:spPr bwMode="auto">
          <a:xfrm>
            <a:off x="4192583" y="3509431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 Box 90"/>
          <p:cNvSpPr txBox="1">
            <a:spLocks noChangeArrowheads="1"/>
          </p:cNvSpPr>
          <p:nvPr/>
        </p:nvSpPr>
        <p:spPr bwMode="auto">
          <a:xfrm>
            <a:off x="5764056" y="3509431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 dirty="0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 Box 92"/>
          <p:cNvSpPr txBox="1">
            <a:spLocks noChangeArrowheads="1"/>
          </p:cNvSpPr>
          <p:nvPr/>
        </p:nvSpPr>
        <p:spPr bwMode="auto">
          <a:xfrm>
            <a:off x="2787706" y="3789228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 Box 93"/>
          <p:cNvSpPr txBox="1">
            <a:spLocks noChangeArrowheads="1"/>
          </p:cNvSpPr>
          <p:nvPr/>
        </p:nvSpPr>
        <p:spPr bwMode="auto">
          <a:xfrm>
            <a:off x="4192583" y="3789228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 Box 94"/>
          <p:cNvSpPr txBox="1">
            <a:spLocks noChangeArrowheads="1"/>
          </p:cNvSpPr>
          <p:nvPr/>
        </p:nvSpPr>
        <p:spPr bwMode="auto">
          <a:xfrm>
            <a:off x="5773581" y="3789228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 Box 95"/>
          <p:cNvSpPr txBox="1">
            <a:spLocks noChangeArrowheads="1"/>
          </p:cNvSpPr>
          <p:nvPr/>
        </p:nvSpPr>
        <p:spPr bwMode="auto">
          <a:xfrm>
            <a:off x="1464922" y="4060690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 Box 96"/>
          <p:cNvSpPr txBox="1">
            <a:spLocks noChangeArrowheads="1"/>
          </p:cNvSpPr>
          <p:nvPr/>
        </p:nvSpPr>
        <p:spPr bwMode="auto">
          <a:xfrm>
            <a:off x="2786515" y="4060690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 Box 97"/>
          <p:cNvSpPr txBox="1">
            <a:spLocks noChangeArrowheads="1"/>
          </p:cNvSpPr>
          <p:nvPr/>
        </p:nvSpPr>
        <p:spPr bwMode="auto">
          <a:xfrm>
            <a:off x="4192583" y="4059500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98"/>
          <p:cNvSpPr txBox="1">
            <a:spLocks noChangeArrowheads="1"/>
          </p:cNvSpPr>
          <p:nvPr/>
        </p:nvSpPr>
        <p:spPr bwMode="auto">
          <a:xfrm>
            <a:off x="5777153" y="4059500"/>
            <a:ext cx="37861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11156" y="3076179"/>
            <a:ext cx="61604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hangingPunct="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左边刻度数  棋子数＝右边刻度数  棋子数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 Box 99"/>
          <p:cNvSpPr txBox="1">
            <a:spLocks noChangeArrowheads="1"/>
          </p:cNvSpPr>
          <p:nvPr/>
        </p:nvSpPr>
        <p:spPr bwMode="auto">
          <a:xfrm>
            <a:off x="2202027" y="3127885"/>
            <a:ext cx="3774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en-US" altLang="zh-CN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9" name="Text Box 100"/>
          <p:cNvSpPr txBox="1">
            <a:spLocks noChangeArrowheads="1"/>
          </p:cNvSpPr>
          <p:nvPr/>
        </p:nvSpPr>
        <p:spPr bwMode="auto">
          <a:xfrm>
            <a:off x="5202279" y="3134149"/>
            <a:ext cx="377429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0033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×</a:t>
            </a:r>
            <a:endParaRPr lang="en-US" altLang="zh-CN" b="1" dirty="0">
              <a:solidFill>
                <a:srgbClr val="0033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Rectangle 2"/>
          <p:cNvSpPr>
            <a:spLocks noChangeArrowheads="1"/>
          </p:cNvSpPr>
          <p:nvPr/>
        </p:nvSpPr>
        <p:spPr bwMode="auto">
          <a:xfrm>
            <a:off x="4036455" y="248330"/>
            <a:ext cx="2880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4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3" y="1108503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4966471" y="986201"/>
            <a:ext cx="3998017" cy="1985195"/>
            <a:chOff x="474564" y="866511"/>
            <a:chExt cx="3998017" cy="1985195"/>
          </a:xfrm>
        </p:grpSpPr>
        <p:grpSp>
          <p:nvGrpSpPr>
            <p:cNvPr id="3" name="组合 2"/>
            <p:cNvGrpSpPr>
              <a:grpSpLocks noChangeAspect="1"/>
            </p:cNvGrpSpPr>
            <p:nvPr/>
          </p:nvGrpSpPr>
          <p:grpSpPr>
            <a:xfrm>
              <a:off x="3351718" y="2631883"/>
              <a:ext cx="188420" cy="219823"/>
              <a:chOff x="73611" y="3212311"/>
              <a:chExt cx="1256132" cy="1465487"/>
            </a:xfrm>
          </p:grpSpPr>
          <p:pic>
            <p:nvPicPr>
              <p:cNvPr id="2053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11" y="3212311"/>
                <a:ext cx="1256132" cy="14654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592" y="4392762"/>
                <a:ext cx="180975" cy="171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4" name="组合 33"/>
            <p:cNvGrpSpPr/>
            <p:nvPr/>
          </p:nvGrpSpPr>
          <p:grpSpPr>
            <a:xfrm>
              <a:off x="474564" y="866511"/>
              <a:ext cx="3998017" cy="1899970"/>
              <a:chOff x="5184566" y="1456906"/>
              <a:chExt cx="3998017" cy="1899970"/>
            </a:xfrm>
          </p:grpSpPr>
          <p:grpSp>
            <p:nvGrpSpPr>
              <p:cNvPr id="61" name="组合 60"/>
              <p:cNvGrpSpPr>
                <a:grpSpLocks noChangeAspect="1"/>
              </p:cNvGrpSpPr>
              <p:nvPr/>
            </p:nvGrpSpPr>
            <p:grpSpPr>
              <a:xfrm>
                <a:off x="6248615" y="1920560"/>
                <a:ext cx="2239618" cy="1436316"/>
                <a:chOff x="386459" y="2042045"/>
                <a:chExt cx="3732696" cy="2393860"/>
              </a:xfrm>
            </p:grpSpPr>
            <p:grpSp>
              <p:nvGrpSpPr>
                <p:cNvPr id="62" name="组合 61"/>
                <p:cNvGrpSpPr/>
                <p:nvPr/>
              </p:nvGrpSpPr>
              <p:grpSpPr>
                <a:xfrm>
                  <a:off x="1696367" y="3806718"/>
                  <a:ext cx="2031329" cy="629187"/>
                  <a:chOff x="1640257" y="3878132"/>
                  <a:chExt cx="2031329" cy="629187"/>
                </a:xfrm>
              </p:grpSpPr>
              <p:grpSp>
                <p:nvGrpSpPr>
                  <p:cNvPr id="67" name="组合 66"/>
                  <p:cNvGrpSpPr/>
                  <p:nvPr/>
                </p:nvGrpSpPr>
                <p:grpSpPr>
                  <a:xfrm>
                    <a:off x="1640257" y="3878132"/>
                    <a:ext cx="1579040" cy="629187"/>
                    <a:chOff x="1640257" y="3878132"/>
                    <a:chExt cx="1579040" cy="629187"/>
                  </a:xfrm>
                </p:grpSpPr>
                <p:pic>
                  <p:nvPicPr>
                    <p:cNvPr id="69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478579">
                      <a:off x="1757415" y="3760974"/>
                      <a:ext cx="545782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  <p:pic>
                  <p:nvPicPr>
                    <p:cNvPr id="70" name="Picture 2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6F6F6"/>
                        </a:clrFrom>
                        <a:clrTo>
                          <a:srgbClr val="F6F6F6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 rot="18478579">
                      <a:off x="2556356" y="3844379"/>
                      <a:ext cx="545783" cy="78009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ffectLst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chemeClr val="accent1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14:hiddenLine>
                      </a:ex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</p:pic>
              </p:grpSp>
              <p:pic>
                <p:nvPicPr>
                  <p:cNvPr id="68" name="Picture 2"/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5" cstate="print">
                    <a:clrChange>
                      <a:clrFrom>
                        <a:srgbClr val="F6F6F6"/>
                      </a:clrFrom>
                      <a:clrTo>
                        <a:srgbClr val="F6F6F6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50000" t="50000"/>
                  <a:stretch>
                    <a:fillRect/>
                  </a:stretch>
                </p:blipFill>
                <p:spPr bwMode="auto">
                  <a:xfrm rot="18478579">
                    <a:off x="3340116" y="4101881"/>
                    <a:ext cx="272892" cy="39004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</p:grpSp>
            <p:pic>
              <p:nvPicPr>
                <p:cNvPr id="63" name="Picture 4" descr="E:\小学相关内容\人教数学\课件插图形象相关\公司画图-课件用人物\半身男孩9.tif"/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86459" y="2042045"/>
                  <a:ext cx="1068019" cy="156789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4" name="Picture 5" descr="E:\小学相关内容\人教数学\课件插图形象相关\公司画图-课件用人物\半身女孩6.tif"/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19631" y="2206599"/>
                  <a:ext cx="1226515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5" name="Picture 6" descr="E:\小学相关内容\人教数学\课件插图形象相关\公司画图-课件用人物\半身女孩7.tif"/>
                <p:cNvPicPr>
                  <a:picLocks noChangeAspect="1" noChangeArrowheads="1"/>
                </p:cNvPicPr>
                <p:nvPr/>
              </p:nvPicPr>
              <p:blipFill>
                <a:blip r:embed="rId8" cstate="print">
                  <a:clrChange>
                    <a:clrFrom>
                      <a:srgbClr val="FFFFFE"/>
                    </a:clrFrom>
                    <a:clrTo>
                      <a:srgbClr val="FFFFFE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48749" y="2222486"/>
                  <a:ext cx="1270406" cy="138745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6" name="任意多边形 65"/>
                <p:cNvSpPr/>
                <p:nvPr/>
              </p:nvSpPr>
              <p:spPr>
                <a:xfrm>
                  <a:off x="2594718" y="3034851"/>
                  <a:ext cx="148570" cy="1146449"/>
                </a:xfrm>
                <a:custGeom>
                  <a:avLst/>
                  <a:gdLst>
                    <a:gd name="connsiteX0" fmla="*/ 17853 w 148570"/>
                    <a:gd name="connsiteY0" fmla="*/ 40858 h 1146449"/>
                    <a:gd name="connsiteX1" fmla="*/ 5978 w 148570"/>
                    <a:gd name="connsiteY1" fmla="*/ 646500 h 1146449"/>
                    <a:gd name="connsiteX2" fmla="*/ 100981 w 148570"/>
                    <a:gd name="connsiteY2" fmla="*/ 1145263 h 1146449"/>
                    <a:gd name="connsiteX3" fmla="*/ 148482 w 148570"/>
                    <a:gd name="connsiteY3" fmla="*/ 503996 h 1146449"/>
                    <a:gd name="connsiteX4" fmla="*/ 112856 w 148570"/>
                    <a:gd name="connsiteY4" fmla="*/ 40858 h 1146449"/>
                    <a:gd name="connsiteX5" fmla="*/ 112856 w 148570"/>
                    <a:gd name="connsiteY5" fmla="*/ 52733 h 1146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48570" h="1146449">
                      <a:moveTo>
                        <a:pt x="17853" y="40858"/>
                      </a:moveTo>
                      <a:cubicBezTo>
                        <a:pt x="4988" y="251645"/>
                        <a:pt x="-7877" y="462433"/>
                        <a:pt x="5978" y="646500"/>
                      </a:cubicBezTo>
                      <a:cubicBezTo>
                        <a:pt x="19833" y="830567"/>
                        <a:pt x="77230" y="1169014"/>
                        <a:pt x="100981" y="1145263"/>
                      </a:cubicBezTo>
                      <a:cubicBezTo>
                        <a:pt x="124732" y="1121512"/>
                        <a:pt x="146503" y="688064"/>
                        <a:pt x="148482" y="503996"/>
                      </a:cubicBezTo>
                      <a:cubicBezTo>
                        <a:pt x="150461" y="319929"/>
                        <a:pt x="118794" y="116069"/>
                        <a:pt x="112856" y="40858"/>
                      </a:cubicBezTo>
                      <a:cubicBezTo>
                        <a:pt x="106918" y="-34353"/>
                        <a:pt x="109887" y="9190"/>
                        <a:pt x="112856" y="52733"/>
                      </a:cubicBezTo>
                    </a:path>
                  </a:pathLst>
                </a:cu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36" name="圆角矩形标注 8"/>
              <p:cNvSpPr/>
              <p:nvPr/>
            </p:nvSpPr>
            <p:spPr bwMode="auto">
              <a:xfrm>
                <a:off x="5184566" y="1552949"/>
                <a:ext cx="1064049" cy="578882"/>
              </a:xfrm>
              <a:prstGeom prst="wedgeRoundRectCallout">
                <a:avLst>
                  <a:gd name="adj1" fmla="val 66942"/>
                  <a:gd name="adj2" fmla="val 94786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lang="zh-CN" altLang="en-US" sz="1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我放进</a:t>
                </a:r>
                <a:r>
                  <a:rPr lang="en-US" altLang="zh-CN" sz="1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r>
                  <a:rPr lang="zh-CN" altLang="en-US" sz="1400" b="1" dirty="0" smtClean="0"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个棋子。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37" name="圆角矩形标注 8"/>
              <p:cNvSpPr/>
              <p:nvPr/>
            </p:nvSpPr>
            <p:spPr bwMode="auto">
              <a:xfrm>
                <a:off x="6535656" y="1456906"/>
                <a:ext cx="721059" cy="340519"/>
              </a:xfrm>
              <a:prstGeom prst="wedgeRoundRectCallout">
                <a:avLst>
                  <a:gd name="adj1" fmla="val 33601"/>
                  <a:gd name="adj2" fmla="val 125968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多了！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  <p:sp>
            <p:nvSpPr>
              <p:cNvPr id="41" name="圆角矩形标注 8"/>
              <p:cNvSpPr/>
              <p:nvPr/>
            </p:nvSpPr>
            <p:spPr bwMode="auto">
              <a:xfrm>
                <a:off x="7881936" y="1580041"/>
                <a:ext cx="1300647" cy="340519"/>
              </a:xfrm>
              <a:prstGeom prst="wedgeRoundRectCallout">
                <a:avLst>
                  <a:gd name="adj1" fmla="val -32447"/>
                  <a:gd name="adj2" fmla="val 101556"/>
                  <a:gd name="adj3" fmla="val 16667"/>
                </a:avLst>
              </a:prstGeom>
              <a:solidFill>
                <a:schemeClr val="bg1"/>
              </a:solidFill>
              <a:ln w="19050">
                <a:solidFill>
                  <a:schemeClr val="accent2">
                    <a:lumMod val="40000"/>
                    <a:lumOff val="60000"/>
                  </a:schemeClr>
                </a:solidFill>
                <a:miter lim="800000"/>
              </a:ln>
            </p:spPr>
            <p:txBody>
              <a:bodyPr wrap="square" anchor="ctr">
                <a:spAutoFit/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先放</a:t>
                </a:r>
                <a:r>
                  <a:rPr kumimoji="0" lang="en-US" altLang="zh-CN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4</a:t>
                </a:r>
                <a:r>
                  <a:rPr kumimoji="0" lang="zh-CN" altLang="en-US" sz="1400" b="1" i="0" u="none" strike="noStrike" kern="1200" cap="none" spc="0" normalizeH="0" baseline="0" noProof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rPr>
                  <a:t>个试试！</a:t>
                </a: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endParaRPr>
              </a:p>
            </p:txBody>
          </p:sp>
        </p:grpSp>
        <p:grpSp>
          <p:nvGrpSpPr>
            <p:cNvPr id="71" name="组合 70"/>
            <p:cNvGrpSpPr>
              <a:grpSpLocks noChangeAspect="1"/>
            </p:cNvGrpSpPr>
            <p:nvPr/>
          </p:nvGrpSpPr>
          <p:grpSpPr>
            <a:xfrm flipH="1">
              <a:off x="2452023" y="2569287"/>
              <a:ext cx="188420" cy="219823"/>
              <a:chOff x="73611" y="3212311"/>
              <a:chExt cx="1256132" cy="1465487"/>
            </a:xfrm>
          </p:grpSpPr>
          <p:pic>
            <p:nvPicPr>
              <p:cNvPr id="72" name="Picture 5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611" y="3212311"/>
                <a:ext cx="1256132" cy="14654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73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99592" y="4392762"/>
                <a:ext cx="180975" cy="17145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2" grpId="0"/>
      <p:bldP spid="58" grpId="0"/>
      <p:bldP spid="59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64397" y="2525887"/>
          <a:ext cx="6096001" cy="9829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239401"/>
                <a:gridCol w="792600"/>
                <a:gridCol w="1016000"/>
                <a:gridCol w="1016000"/>
                <a:gridCol w="1016000"/>
                <a:gridCol w="1016000"/>
              </a:tblGrid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右刻度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所放棋子数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32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7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乘积</a:t>
                      </a:r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7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38" name="Text Box 25"/>
          <p:cNvSpPr txBox="1">
            <a:spLocks noChangeArrowheads="1"/>
          </p:cNvSpPr>
          <p:nvPr/>
        </p:nvSpPr>
        <p:spPr bwMode="auto">
          <a:xfrm>
            <a:off x="2498000" y="3450386"/>
            <a:ext cx="485775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100" b="1"/>
          </a:p>
        </p:txBody>
      </p:sp>
      <p:sp>
        <p:nvSpPr>
          <p:cNvPr id="49" name="文本框 113666"/>
          <p:cNvSpPr txBox="1">
            <a:spLocks noChangeArrowheads="1"/>
          </p:cNvSpPr>
          <p:nvPr/>
        </p:nvSpPr>
        <p:spPr bwMode="auto">
          <a:xfrm>
            <a:off x="740250" y="920521"/>
            <a:ext cx="3325846" cy="1220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左边在刻度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上放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个棋子并保持不变，右边分别在各个刻度上放几个棋子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才能保证平衡呢？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 Box 28"/>
          <p:cNvSpPr txBox="1">
            <a:spLocks noChangeArrowheads="1"/>
          </p:cNvSpPr>
          <p:nvPr/>
        </p:nvSpPr>
        <p:spPr bwMode="auto">
          <a:xfrm>
            <a:off x="1801944" y="3145859"/>
            <a:ext cx="57378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 Box 29"/>
          <p:cNvSpPr txBox="1">
            <a:spLocks noChangeArrowheads="1"/>
          </p:cNvSpPr>
          <p:nvPr/>
        </p:nvSpPr>
        <p:spPr bwMode="auto">
          <a:xfrm>
            <a:off x="2756760" y="3161255"/>
            <a:ext cx="4310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 Box 33"/>
          <p:cNvSpPr txBox="1">
            <a:spLocks noChangeArrowheads="1"/>
          </p:cNvSpPr>
          <p:nvPr/>
        </p:nvSpPr>
        <p:spPr bwMode="auto">
          <a:xfrm>
            <a:off x="2777769" y="2829555"/>
            <a:ext cx="377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 Box 30"/>
          <p:cNvSpPr txBox="1">
            <a:spLocks noChangeArrowheads="1"/>
          </p:cNvSpPr>
          <p:nvPr/>
        </p:nvSpPr>
        <p:spPr bwMode="auto">
          <a:xfrm>
            <a:off x="3745347" y="3160180"/>
            <a:ext cx="5027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 Box 31"/>
          <p:cNvSpPr txBox="1">
            <a:spLocks noChangeArrowheads="1"/>
          </p:cNvSpPr>
          <p:nvPr/>
        </p:nvSpPr>
        <p:spPr bwMode="auto">
          <a:xfrm>
            <a:off x="4758507" y="3163018"/>
            <a:ext cx="51780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 Box 32"/>
          <p:cNvSpPr txBox="1">
            <a:spLocks noChangeArrowheads="1"/>
          </p:cNvSpPr>
          <p:nvPr/>
        </p:nvSpPr>
        <p:spPr bwMode="auto">
          <a:xfrm>
            <a:off x="5801608" y="3162038"/>
            <a:ext cx="5750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 Box 34"/>
          <p:cNvSpPr txBox="1">
            <a:spLocks noChangeArrowheads="1"/>
          </p:cNvSpPr>
          <p:nvPr/>
        </p:nvSpPr>
        <p:spPr bwMode="auto">
          <a:xfrm>
            <a:off x="3780226" y="2826947"/>
            <a:ext cx="37742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 Box 35"/>
          <p:cNvSpPr txBox="1">
            <a:spLocks noChangeArrowheads="1"/>
          </p:cNvSpPr>
          <p:nvPr/>
        </p:nvSpPr>
        <p:spPr bwMode="auto">
          <a:xfrm>
            <a:off x="4819789" y="2822797"/>
            <a:ext cx="377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 Box 36"/>
          <p:cNvSpPr txBox="1">
            <a:spLocks noChangeArrowheads="1"/>
          </p:cNvSpPr>
          <p:nvPr/>
        </p:nvSpPr>
        <p:spPr bwMode="auto">
          <a:xfrm>
            <a:off x="5855045" y="2818041"/>
            <a:ext cx="377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69209" y="3573139"/>
            <a:ext cx="4229683" cy="1196533"/>
            <a:chOff x="3550722" y="4752813"/>
            <a:chExt cx="5639577" cy="1595376"/>
          </a:xfrm>
        </p:grpSpPr>
        <p:sp>
          <p:nvSpPr>
            <p:cNvPr id="10" name="矩形 9"/>
            <p:cNvSpPr/>
            <p:nvPr/>
          </p:nvSpPr>
          <p:spPr>
            <a:xfrm>
              <a:off x="3550722" y="4776239"/>
              <a:ext cx="5184237" cy="819755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/>
            </a:p>
          </p:txBody>
        </p:sp>
        <p:sp>
          <p:nvSpPr>
            <p:cNvPr id="22" name="MH_Text_4"/>
            <p:cNvSpPr/>
            <p:nvPr/>
          </p:nvSpPr>
          <p:spPr bwMode="auto">
            <a:xfrm>
              <a:off x="3680749" y="4842169"/>
              <a:ext cx="5509550" cy="1506020"/>
            </a:xfrm>
            <a:custGeom>
              <a:avLst/>
              <a:gdLst>
                <a:gd name="T0" fmla="*/ 0 w 1943728"/>
                <a:gd name="T1" fmla="*/ 0 h 1359808"/>
                <a:gd name="T2" fmla="*/ 1936205 w 1943728"/>
                <a:gd name="T3" fmla="*/ 0 h 1359808"/>
                <a:gd name="T4" fmla="*/ 1936205 w 1943728"/>
                <a:gd name="T5" fmla="*/ 748365 h 1359808"/>
                <a:gd name="T6" fmla="*/ 989160 w 1943728"/>
                <a:gd name="T7" fmla="*/ 748365 h 1359808"/>
                <a:gd name="T8" fmla="*/ 989160 w 1943728"/>
                <a:gd name="T9" fmla="*/ 1229762 h 1359808"/>
                <a:gd name="T10" fmla="*/ 995350 w 1943728"/>
                <a:gd name="T11" fmla="*/ 1231034 h 1359808"/>
                <a:gd name="T12" fmla="*/ 1038105 w 1943728"/>
                <a:gd name="T13" fmla="*/ 1296707 h 1359808"/>
                <a:gd name="T14" fmla="*/ 968102 w 1943728"/>
                <a:gd name="T15" fmla="*/ 1367978 h 1359808"/>
                <a:gd name="T16" fmla="*/ 898098 w 1943728"/>
                <a:gd name="T17" fmla="*/ 1296707 h 1359808"/>
                <a:gd name="T18" fmla="*/ 940854 w 1943728"/>
                <a:gd name="T19" fmla="*/ 1231034 h 1359808"/>
                <a:gd name="T20" fmla="*/ 947045 w 1943728"/>
                <a:gd name="T21" fmla="*/ 1229762 h 1359808"/>
                <a:gd name="T22" fmla="*/ 947045 w 1943728"/>
                <a:gd name="T23" fmla="*/ 748365 h 1359808"/>
                <a:gd name="T24" fmla="*/ 0 w 1943728"/>
                <a:gd name="T25" fmla="*/ 748365 h 13598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943728"/>
                <a:gd name="T40" fmla="*/ 0 h 1359808"/>
                <a:gd name="T41" fmla="*/ 1943728 w 1943728"/>
                <a:gd name="T42" fmla="*/ 1359808 h 135980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943728" h="1359808">
                  <a:moveTo>
                    <a:pt x="0" y="0"/>
                  </a:moveTo>
                  <a:lnTo>
                    <a:pt x="1943728" y="0"/>
                  </a:lnTo>
                  <a:lnTo>
                    <a:pt x="1943728" y="743896"/>
                  </a:lnTo>
                  <a:lnTo>
                    <a:pt x="993004" y="743896"/>
                  </a:lnTo>
                  <a:lnTo>
                    <a:pt x="993004" y="1222417"/>
                  </a:lnTo>
                  <a:lnTo>
                    <a:pt x="999218" y="1223682"/>
                  </a:lnTo>
                  <a:cubicBezTo>
                    <a:pt x="1024441" y="1234437"/>
                    <a:pt x="1042139" y="1259615"/>
                    <a:pt x="1042139" y="1288961"/>
                  </a:cubicBezTo>
                  <a:cubicBezTo>
                    <a:pt x="1042139" y="1328089"/>
                    <a:pt x="1010675" y="1359808"/>
                    <a:pt x="971863" y="1359808"/>
                  </a:cubicBezTo>
                  <a:cubicBezTo>
                    <a:pt x="933051" y="1359808"/>
                    <a:pt x="901587" y="1328089"/>
                    <a:pt x="901587" y="1288961"/>
                  </a:cubicBezTo>
                  <a:cubicBezTo>
                    <a:pt x="901587" y="1259615"/>
                    <a:pt x="919286" y="1234437"/>
                    <a:pt x="944509" y="1223682"/>
                  </a:cubicBezTo>
                  <a:lnTo>
                    <a:pt x="950724" y="1222417"/>
                  </a:lnTo>
                  <a:lnTo>
                    <a:pt x="950724" y="743896"/>
                  </a:lnTo>
                  <a:lnTo>
                    <a:pt x="0" y="7438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B6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tIns="81000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10000"/>
                </a:lnSpc>
              </a:pPr>
              <a:endParaRPr lang="en-US" altLang="zh-CN" sz="1200" dirty="0">
                <a:solidFill>
                  <a:srgbClr val="FFFFFF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3983765" y="4752813"/>
              <a:ext cx="5197350" cy="10259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10000"/>
                </a:lnSpc>
              </a:pPr>
              <a:r>
                <a: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左边刻度数</a:t>
              </a:r>
              <a:r>
                <a:rPr lang="en-US" altLang="zh-CN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r>
                <a:rPr lang="zh-CN" altLang="en-US" sz="20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棋子数的积一定时，右边刻度数与棋子数成反比例。 </a:t>
              </a:r>
              <a:endParaRPr lang="zh-CN" altLang="en-US" sz="20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9" name="Text Box 27"/>
          <p:cNvSpPr txBox="1">
            <a:spLocks noChangeArrowheads="1"/>
          </p:cNvSpPr>
          <p:nvPr/>
        </p:nvSpPr>
        <p:spPr bwMode="auto">
          <a:xfrm>
            <a:off x="1732549" y="2843671"/>
            <a:ext cx="55259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en-US" altLang="zh-CN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2"/>
          <p:cNvSpPr>
            <a:spLocks noChangeArrowheads="1"/>
          </p:cNvSpPr>
          <p:nvPr/>
        </p:nvSpPr>
        <p:spPr bwMode="auto">
          <a:xfrm>
            <a:off x="3851920" y="339502"/>
            <a:ext cx="2880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5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84" y="98757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5013527" y="730243"/>
            <a:ext cx="4094977" cy="2021941"/>
            <a:chOff x="5013527" y="730243"/>
            <a:chExt cx="4094977" cy="2021941"/>
          </a:xfrm>
        </p:grpSpPr>
        <p:grpSp>
          <p:nvGrpSpPr>
            <p:cNvPr id="5" name="组合 4"/>
            <p:cNvGrpSpPr/>
            <p:nvPr/>
          </p:nvGrpSpPr>
          <p:grpSpPr>
            <a:xfrm>
              <a:off x="5013527" y="730243"/>
              <a:ext cx="4094977" cy="2021941"/>
              <a:chOff x="-1911741" y="3610515"/>
              <a:chExt cx="4094977" cy="2021941"/>
            </a:xfrm>
          </p:grpSpPr>
          <p:grpSp>
            <p:nvGrpSpPr>
              <p:cNvPr id="32" name="组合 31"/>
              <p:cNvGrpSpPr/>
              <p:nvPr/>
            </p:nvGrpSpPr>
            <p:grpSpPr>
              <a:xfrm>
                <a:off x="-1911741" y="3610515"/>
                <a:ext cx="4094977" cy="2021941"/>
                <a:chOff x="5430673" y="1453058"/>
                <a:chExt cx="4094977" cy="2021941"/>
              </a:xfrm>
            </p:grpSpPr>
            <p:grpSp>
              <p:nvGrpSpPr>
                <p:cNvPr id="33" name="组合 32"/>
                <p:cNvGrpSpPr/>
                <p:nvPr/>
              </p:nvGrpSpPr>
              <p:grpSpPr>
                <a:xfrm>
                  <a:off x="6248615" y="1920560"/>
                  <a:ext cx="2239618" cy="1554439"/>
                  <a:chOff x="-364233" y="1341099"/>
                  <a:chExt cx="2239618" cy="1554439"/>
                </a:xfrm>
              </p:grpSpPr>
              <p:pic>
                <p:nvPicPr>
                  <p:cNvPr id="51" name="Picture 5"/>
                  <p:cNvPicPr>
                    <a:picLocks noChangeAspect="1" noChangeArrowheads="1"/>
                  </p:cNvPicPr>
                  <p:nvPr/>
                </p:nvPicPr>
                <p:blipFill>
                  <a:blip r:embed="rId3" cstate="print">
                    <a:clrChange>
                      <a:clrFrom>
                        <a:srgbClr val="F5F0F6"/>
                      </a:clrFrom>
                      <a:clrTo>
                        <a:srgbClr val="F5F0F6">
                          <a:alpha val="0"/>
                        </a:srgbClr>
                      </a:clrTo>
                    </a:clrChange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 flipH="1">
                    <a:off x="408404" y="2595500"/>
                    <a:ext cx="257175" cy="300038"/>
                  </a:xfrm>
                  <a:prstGeom prst="rect">
                    <a:avLst/>
                  </a:prstGeom>
                  <a:noFill/>
                  <a:ln>
                    <a:noFill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pic>
              <p:grpSp>
                <p:nvGrpSpPr>
                  <p:cNvPr id="52" name="组合 51"/>
                  <p:cNvGrpSpPr>
                    <a:grpSpLocks noChangeAspect="1"/>
                  </p:cNvGrpSpPr>
                  <p:nvPr/>
                </p:nvGrpSpPr>
                <p:grpSpPr>
                  <a:xfrm>
                    <a:off x="-364233" y="1341099"/>
                    <a:ext cx="2239618" cy="1441148"/>
                    <a:chOff x="386459" y="2042045"/>
                    <a:chExt cx="3732696" cy="2401913"/>
                  </a:xfrm>
                </p:grpSpPr>
                <p:grpSp>
                  <p:nvGrpSpPr>
                    <p:cNvPr id="53" name="组合 52"/>
                    <p:cNvGrpSpPr/>
                    <p:nvPr/>
                  </p:nvGrpSpPr>
                  <p:grpSpPr>
                    <a:xfrm>
                      <a:off x="1676577" y="3898175"/>
                      <a:ext cx="2031327" cy="545783"/>
                      <a:chOff x="1620467" y="3969589"/>
                      <a:chExt cx="2031327" cy="545783"/>
                    </a:xfrm>
                  </p:grpSpPr>
                  <p:pic>
                    <p:nvPicPr>
                      <p:cNvPr id="6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 cstate="print">
                        <a:clrChange>
                          <a:clrFrom>
                            <a:srgbClr val="F6F6F6"/>
                          </a:clrFrom>
                          <a:clrTo>
                            <a:srgbClr val="F6F6F6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 rot="18086041">
                        <a:off x="1737624" y="3852432"/>
                        <a:ext cx="545783" cy="78009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  <p:pic>
                    <p:nvPicPr>
                      <p:cNvPr id="59" name="Picture 2"/>
                      <p:cNvPicPr>
                        <a:picLocks noChangeAspect="1" noChangeArrowheads="1"/>
                      </p:cNvPicPr>
                      <p:nvPr/>
                    </p:nvPicPr>
                    <p:blipFill rotWithShape="1">
                      <a:blip r:embed="rId4" cstate="print">
                        <a:clrChange>
                          <a:clrFrom>
                            <a:srgbClr val="F6F6F6"/>
                          </a:clrFrom>
                          <a:clrTo>
                            <a:srgbClr val="F6F6F6">
                              <a:alpha val="0"/>
                            </a:srgbClr>
                          </a:clrTo>
                        </a:clrChange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50000" t="50000"/>
                      <a:stretch>
                        <a:fillRect/>
                      </a:stretch>
                    </p:blipFill>
                    <p:spPr bwMode="auto">
                      <a:xfrm rot="18086041">
                        <a:off x="3320324" y="4022714"/>
                        <a:ext cx="272892" cy="3900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grpSp>
                <p:pic>
                  <p:nvPicPr>
                    <p:cNvPr id="54" name="Picture 4" descr="E:\小学相关内容\人教数学\课件插图形象相关\公司画图-课件用人物\半身男孩9.t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 cstate="print">
                      <a:clrChange>
                        <a:clrFrom>
                          <a:srgbClr val="FFFFFE"/>
                        </a:clrFrom>
                        <a:clrTo>
                          <a:srgbClr val="FFFFFE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86459" y="2042045"/>
                      <a:ext cx="1068019" cy="1567891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55" name="Picture 5" descr="E:\小学相关内容\人教数学\课件插图形象相关\公司画图-课件用人物\半身女孩6.t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6" cstate="print">
                      <a:clrChange>
                        <a:clrFrom>
                          <a:srgbClr val="FFFFFE"/>
                        </a:clrFrom>
                        <a:clrTo>
                          <a:srgbClr val="FFFFFE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619631" y="2206599"/>
                      <a:ext cx="1226515" cy="138745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56" name="Picture 6" descr="E:\小学相关内容\人教数学\课件插图形象相关\公司画图-课件用人物\半身女孩7.tif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7" cstate="print">
                      <a:clrChange>
                        <a:clrFrom>
                          <a:srgbClr val="FFFFFE"/>
                        </a:clrFrom>
                        <a:clrTo>
                          <a:srgbClr val="FFFFFE">
                            <a:alpha val="0"/>
                          </a:srgbClr>
                        </a:clrTo>
                      </a:clrChange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848749" y="2222486"/>
                      <a:ext cx="1270406" cy="1387450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sp>
                  <p:nvSpPr>
                    <p:cNvPr id="57" name="任意多边形 56"/>
                    <p:cNvSpPr/>
                    <p:nvPr/>
                  </p:nvSpPr>
                  <p:spPr>
                    <a:xfrm>
                      <a:off x="2594718" y="3034851"/>
                      <a:ext cx="148570" cy="1146449"/>
                    </a:xfrm>
                    <a:custGeom>
                      <a:avLst/>
                      <a:gdLst>
                        <a:gd name="connsiteX0" fmla="*/ 17853 w 148570"/>
                        <a:gd name="connsiteY0" fmla="*/ 40858 h 1146449"/>
                        <a:gd name="connsiteX1" fmla="*/ 5978 w 148570"/>
                        <a:gd name="connsiteY1" fmla="*/ 646500 h 1146449"/>
                        <a:gd name="connsiteX2" fmla="*/ 100981 w 148570"/>
                        <a:gd name="connsiteY2" fmla="*/ 1145263 h 1146449"/>
                        <a:gd name="connsiteX3" fmla="*/ 148482 w 148570"/>
                        <a:gd name="connsiteY3" fmla="*/ 503996 h 1146449"/>
                        <a:gd name="connsiteX4" fmla="*/ 112856 w 148570"/>
                        <a:gd name="connsiteY4" fmla="*/ 40858 h 1146449"/>
                        <a:gd name="connsiteX5" fmla="*/ 112856 w 148570"/>
                        <a:gd name="connsiteY5" fmla="*/ 52733 h 1146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48570" h="1146449">
                          <a:moveTo>
                            <a:pt x="17853" y="40858"/>
                          </a:moveTo>
                          <a:cubicBezTo>
                            <a:pt x="4988" y="251645"/>
                            <a:pt x="-7877" y="462433"/>
                            <a:pt x="5978" y="646500"/>
                          </a:cubicBezTo>
                          <a:cubicBezTo>
                            <a:pt x="19833" y="830567"/>
                            <a:pt x="77230" y="1169014"/>
                            <a:pt x="100981" y="1145263"/>
                          </a:cubicBezTo>
                          <a:cubicBezTo>
                            <a:pt x="124732" y="1121512"/>
                            <a:pt x="146503" y="688064"/>
                            <a:pt x="148482" y="503996"/>
                          </a:cubicBezTo>
                          <a:cubicBezTo>
                            <a:pt x="150461" y="319929"/>
                            <a:pt x="118794" y="116069"/>
                            <a:pt x="112856" y="40858"/>
                          </a:cubicBezTo>
                          <a:cubicBezTo>
                            <a:pt x="106918" y="-34353"/>
                            <a:pt x="109887" y="9190"/>
                            <a:pt x="112856" y="52733"/>
                          </a:cubicBezTo>
                        </a:path>
                      </a:pathLst>
                    </a:cu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  <p:sp>
              <p:nvSpPr>
                <p:cNvPr id="34" name="圆角矩形标注 8"/>
                <p:cNvSpPr/>
                <p:nvPr/>
              </p:nvSpPr>
              <p:spPr bwMode="auto">
                <a:xfrm>
                  <a:off x="5430673" y="1571769"/>
                  <a:ext cx="799612" cy="578882"/>
                </a:xfrm>
                <a:prstGeom prst="wedgeRoundRectCallout">
                  <a:avLst>
                    <a:gd name="adj1" fmla="val 52465"/>
                    <a:gd name="adj2" fmla="val 105043"/>
                    <a:gd name="adj3" fmla="val 16667"/>
                  </a:avLst>
                </a:prstGeom>
                <a:solidFill>
                  <a:schemeClr val="bg1"/>
                </a:solidFill>
                <a:ln w="19050">
                  <a:solidFill>
                    <a:schemeClr val="accent2">
                      <a:lumMod val="40000"/>
                      <a:lumOff val="60000"/>
                    </a:schemeClr>
                  </a:solidFill>
                  <a:miter lim="800000"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lang="en-US" altLang="zh-CN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3</a:t>
                  </a:r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个棋子不变。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5" name="圆角矩形标注 8"/>
                <p:cNvSpPr/>
                <p:nvPr/>
              </p:nvSpPr>
              <p:spPr bwMode="auto">
                <a:xfrm>
                  <a:off x="7116253" y="1453058"/>
                  <a:ext cx="1922542" cy="340519"/>
                </a:xfrm>
                <a:prstGeom prst="wedgeRoundRectCallout">
                  <a:avLst>
                    <a:gd name="adj1" fmla="val 7250"/>
                    <a:gd name="adj2" fmla="val 146892"/>
                    <a:gd name="adj3" fmla="val 16667"/>
                  </a:avLst>
                </a:prstGeom>
                <a:solidFill>
                  <a:schemeClr val="bg1"/>
                </a:solidFill>
                <a:ln w="19050">
                  <a:solidFill>
                    <a:schemeClr val="accent2">
                      <a:lumMod val="40000"/>
                      <a:lumOff val="60000"/>
                    </a:schemeClr>
                  </a:solidFill>
                  <a:miter lim="800000"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lang="zh-CN" altLang="en-US" sz="1400" b="1" dirty="0" smtClean="0"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我们把结果记录下来。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  <p:sp>
              <p:nvSpPr>
                <p:cNvPr id="36" name="圆角矩形标注 8"/>
                <p:cNvSpPr/>
                <p:nvPr/>
              </p:nvSpPr>
              <p:spPr bwMode="auto">
                <a:xfrm>
                  <a:off x="8686553" y="1909203"/>
                  <a:ext cx="839097" cy="578882"/>
                </a:xfrm>
                <a:prstGeom prst="wedgeRoundRectCallout">
                  <a:avLst>
                    <a:gd name="adj1" fmla="val -73626"/>
                    <a:gd name="adj2" fmla="val 35706"/>
                    <a:gd name="adj3" fmla="val 16667"/>
                  </a:avLst>
                </a:prstGeom>
                <a:solidFill>
                  <a:schemeClr val="bg1"/>
                </a:solidFill>
                <a:ln w="19050">
                  <a:solidFill>
                    <a:schemeClr val="accent2">
                      <a:lumMod val="40000"/>
                      <a:lumOff val="60000"/>
                    </a:schemeClr>
                  </a:solidFill>
                  <a:miter lim="800000"/>
                </a:ln>
              </p:spPr>
              <p:txBody>
                <a:bodyPr wrap="square" anchor="ctr">
                  <a:spAutoFit/>
                </a:bodyPr>
                <a:lstStyle/>
                <a:p>
                  <a:pPr marL="0" marR="0" lvl="0" indent="0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/>
                  </a:pPr>
                  <a:r>
                    <a:rPr kumimoji="0" lang="zh-CN" altLang="en-US" sz="14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放</a:t>
                  </a:r>
                  <a:r>
                    <a:rPr kumimoji="0" lang="en-US" altLang="zh-CN" sz="14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6</a:t>
                  </a:r>
                  <a:r>
                    <a:rPr kumimoji="0" lang="zh-CN" altLang="en-US" sz="14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uLnTx/>
                      <a:uFillTx/>
                      <a:latin typeface="楷体" panose="02010609060101010101" pitchFamily="49" charset="-122"/>
                      <a:ea typeface="楷体" panose="02010609060101010101" pitchFamily="49" charset="-122"/>
                      <a:cs typeface="楷体" panose="02010609060101010101" pitchFamily="49" charset="-122"/>
                    </a:rPr>
                    <a:t>个正好了！</a:t>
                  </a:r>
                  <a:endParaRPr kumimoji="0" lang="zh-CN" altLang="en-US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楷体" panose="02010609060101010101" pitchFamily="49" charset="-122"/>
                  </a:endParaRPr>
                </a:p>
              </p:txBody>
            </p:sp>
          </p:grpSp>
          <p:grpSp>
            <p:nvGrpSpPr>
              <p:cNvPr id="4" name="组合 3"/>
              <p:cNvGrpSpPr>
                <a:grpSpLocks noChangeAspect="1"/>
              </p:cNvGrpSpPr>
              <p:nvPr/>
            </p:nvGrpSpPr>
            <p:grpSpPr>
              <a:xfrm>
                <a:off x="429290" y="5352823"/>
                <a:ext cx="247399" cy="272594"/>
                <a:chOff x="-1112129" y="-219591"/>
                <a:chExt cx="1546243" cy="1703714"/>
              </a:xfrm>
            </p:grpSpPr>
            <p:pic>
              <p:nvPicPr>
                <p:cNvPr id="62" name="Picture 5"/>
                <p:cNvPicPr>
                  <a:picLocks noChangeAspect="1" noChangeArrowheads="1"/>
                </p:cNvPicPr>
                <p:nvPr/>
              </p:nvPicPr>
              <p:blipFill rotWithShape="1">
                <a:blip r:embed="rId8" cstate="print">
                  <a:clrChange>
                    <a:clrFrom>
                      <a:srgbClr val="F2F0F3"/>
                    </a:clrFrom>
                    <a:clrTo>
                      <a:srgbClr val="F2F0F3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13833"/>
                <a:stretch>
                  <a:fillRect/>
                </a:stretch>
              </p:blipFill>
              <p:spPr bwMode="auto">
                <a:xfrm>
                  <a:off x="-1112129" y="-219591"/>
                  <a:ext cx="1546243" cy="1547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0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9" cstate="print">
                  <a:clrChange>
                    <a:clrFrom>
                      <a:srgbClr val="F2F0F3"/>
                    </a:clrFrom>
                    <a:clrTo>
                      <a:srgbClr val="F2F0F3">
                        <a:alpha val="0"/>
                      </a:srgbClr>
                    </a:clrTo>
                  </a:clrChang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18095" t="35588" r="29229" b="17467"/>
                <a:stretch>
                  <a:fillRect/>
                </a:stretch>
              </p:blipFill>
              <p:spPr bwMode="auto">
                <a:xfrm>
                  <a:off x="-1105198" y="760553"/>
                  <a:ext cx="1539312" cy="72357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</p:grpSp>
        <p:pic>
          <p:nvPicPr>
            <p:cNvPr id="63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086041">
              <a:off x="7167073" y="2236297"/>
              <a:ext cx="327470" cy="4680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40" grpId="0"/>
      <p:bldP spid="41" grpId="0"/>
      <p:bldP spid="45" grpId="0"/>
      <p:bldP spid="42" grpId="0"/>
      <p:bldP spid="43" grpId="0"/>
      <p:bldP spid="44" grpId="0"/>
      <p:bldP spid="46" grpId="0"/>
      <p:bldP spid="47" grpId="0"/>
      <p:bldP spid="48" grpId="0"/>
      <p:bldP spid="39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104449" descr="物体质量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6" t="18319" r="2645" b="21501"/>
          <a:stretch>
            <a:fillRect/>
          </a:stretch>
        </p:blipFill>
        <p:spPr bwMode="auto">
          <a:xfrm>
            <a:off x="251520" y="1285766"/>
            <a:ext cx="4392488" cy="2135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矩形 104450"/>
          <p:cNvSpPr>
            <a:spLocks noChangeArrowheads="1"/>
          </p:cNvSpPr>
          <p:nvPr/>
        </p:nvSpPr>
        <p:spPr bwMode="auto">
          <a:xfrm>
            <a:off x="274758" y="983025"/>
            <a:ext cx="7897642" cy="59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你能利用平衡的原理算出来吗？（用反比例解答）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3203848" y="2653918"/>
            <a:ext cx="5352466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ts val="225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解：设左侧物体的质量为</a:t>
            </a:r>
            <a:r>
              <a:rPr lang="en-US" altLang="zh-CN" sz="2400" b="1" i="1" dirty="0" err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5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5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=5×500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5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2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=2500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50"/>
              </a:lnSpc>
            </a:pP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en-US" altLang="zh-CN" sz="2400" b="1" i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x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=1250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ts val="225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左侧物体的质量为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1250g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786920" y="436064"/>
            <a:ext cx="28803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6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14" grpId="0"/>
    </p:bldLst>
  </p:timing>
</p:sld>
</file>

<file path=ppt/tags/tag1.xml><?xml version="1.0" encoding="utf-8"?>
<p:tagLst xmlns:p="http://schemas.openxmlformats.org/presentationml/2006/main">
  <p:tag name="MH" val="20180730223505"/>
  <p:tag name="MH_LIBRARY" val="GRAPHIC"/>
  <p:tag name="MH_TYPE" val="Other"/>
  <p:tag name="MH_ORDER" val="1"/>
</p:tagLst>
</file>

<file path=ppt/tags/tag10.xml><?xml version="1.0" encoding="utf-8"?>
<p:tagLst xmlns:p="http://schemas.openxmlformats.org/presentationml/2006/main">
  <p:tag name="MH" val="20180630075617"/>
  <p:tag name="MH_LIBRARY" val="GRAPHIC"/>
  <p:tag name="MH_TYPE" val="Other"/>
  <p:tag name="MH_ORDER" val="7"/>
</p:tagLst>
</file>

<file path=ppt/tags/tag11.xml><?xml version="1.0" encoding="utf-8"?>
<p:tagLst xmlns:p="http://schemas.openxmlformats.org/presentationml/2006/main">
  <p:tag name="MH" val="20180630075617"/>
  <p:tag name="MH_LIBRARY" val="GRAPHIC"/>
  <p:tag name="MH_TYPE" val="Other"/>
  <p:tag name="MH_ORDER" val="8"/>
</p:tagLst>
</file>

<file path=ppt/tags/tag12.xml><?xml version="1.0" encoding="utf-8"?>
<p:tagLst xmlns:p="http://schemas.openxmlformats.org/presentationml/2006/main">
  <p:tag name="COMMONDATA" val="eyJoZGlkIjoiN2YxOGMyNDFkMTQxMWJhZTVlZDhiNDQyZGU2OTYwOWEifQ=="/>
</p:tagLst>
</file>

<file path=ppt/tags/tag2.xml><?xml version="1.0" encoding="utf-8"?>
<p:tagLst xmlns:p="http://schemas.openxmlformats.org/presentationml/2006/main">
  <p:tag name="MH" val="20180730223505"/>
  <p:tag name="MH_LIBRARY" val="GRAPHIC"/>
  <p:tag name="MH_TYPE" val="Other"/>
  <p:tag name="MH_ORDER" val="2"/>
</p:tagLst>
</file>

<file path=ppt/tags/tag3.xml><?xml version="1.0" encoding="utf-8"?>
<p:tagLst xmlns:p="http://schemas.openxmlformats.org/presentationml/2006/main">
  <p:tag name="MH" val="20180730223505"/>
  <p:tag name="MH_LIBRARY" val="GRAPHIC"/>
  <p:tag name="MH_TYPE" val="Other"/>
  <p:tag name="MH_ORDER" val="3"/>
</p:tagLst>
</file>

<file path=ppt/tags/tag4.xml><?xml version="1.0" encoding="utf-8"?>
<p:tagLst xmlns:p="http://schemas.openxmlformats.org/presentationml/2006/main">
  <p:tag name="MH" val="20180730223505"/>
  <p:tag name="MH_LIBRARY" val="GRAPHIC"/>
  <p:tag name="MH_TYPE" val="Other"/>
  <p:tag name="MH_ORDER" val="4"/>
</p:tagLst>
</file>

<file path=ppt/tags/tag5.xml><?xml version="1.0" encoding="utf-8"?>
<p:tagLst xmlns:p="http://schemas.openxmlformats.org/presentationml/2006/main">
  <p:tag name="MH" val="20180730223505"/>
  <p:tag name="MH_LIBRARY" val="GRAPHIC"/>
  <p:tag name="MH_TYPE" val="Other"/>
  <p:tag name="MH_ORDER" val="5"/>
</p:tagLst>
</file>

<file path=ppt/tags/tag6.xml><?xml version="1.0" encoding="utf-8"?>
<p:tagLst xmlns:p="http://schemas.openxmlformats.org/presentationml/2006/main">
  <p:tag name="MH" val="20180730223505"/>
  <p:tag name="MH_LIBRARY" val="GRAPHIC"/>
  <p:tag name="MH_TYPE" val="Other"/>
  <p:tag name="MH_ORDER" val="6"/>
</p:tagLst>
</file>

<file path=ppt/tags/tag7.xml><?xml version="1.0" encoding="utf-8"?>
<p:tagLst xmlns:p="http://schemas.openxmlformats.org/presentationml/2006/main">
  <p:tag name="MH" val="20180730223505"/>
  <p:tag name="MH_LIBRARY" val="GRAPHIC"/>
  <p:tag name="MH_TYPE" val="Other"/>
  <p:tag name="MH_ORDER" val="7"/>
</p:tagLst>
</file>

<file path=ppt/tags/tag8.xml><?xml version="1.0" encoding="utf-8"?>
<p:tagLst xmlns:p="http://schemas.openxmlformats.org/presentationml/2006/main">
  <p:tag name="MH" val="20180730223505"/>
  <p:tag name="MH_LIBRARY" val="GRAPHIC"/>
  <p:tag name="MH_TYPE" val="Other"/>
  <p:tag name="MH_ORDER" val="8"/>
</p:tagLst>
</file>

<file path=ppt/tags/tag9.xml><?xml version="1.0" encoding="utf-8"?>
<p:tagLst xmlns:p="http://schemas.openxmlformats.org/presentationml/2006/main">
  <p:tag name="MH" val="20180730223505"/>
  <p:tag name="MH_LIBRARY" val="GRAPHIC"/>
  <p:tag name="MH_TYPE" val="Title"/>
  <p:tag name="MH_ORDER" val="1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1018</Words>
  <Application>WPS 演示</Application>
  <PresentationFormat>全屏显示(16:9)</PresentationFormat>
  <Paragraphs>249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Arial</vt:lpstr>
      <vt:lpstr>宋体</vt:lpstr>
      <vt:lpstr>Wingdings</vt:lpstr>
      <vt:lpstr>黑体</vt:lpstr>
      <vt:lpstr>等线</vt:lpstr>
      <vt:lpstr>楷体</vt:lpstr>
      <vt:lpstr>Calibri</vt:lpstr>
      <vt:lpstr>Palatino Linotype</vt:lpstr>
      <vt:lpstr>微软雅黑</vt:lpstr>
      <vt:lpstr>Tahoma</vt:lpstr>
      <vt:lpstr>幼圆</vt:lpstr>
      <vt:lpstr>Times New Roman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65</cp:revision>
  <dcterms:created xsi:type="dcterms:W3CDTF">2018-09-11T05:46:00Z</dcterms:created>
  <dcterms:modified xsi:type="dcterms:W3CDTF">2023-10-10T01:53:18Z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9C62F8DD630D42B98676F8224E9F173A_12</vt:lpwstr>
  </property>
  <property fmtid="{D5CDD505-2E9C-101B-9397-08002B2CF9AE}" pid="3" name="KSOProductBuildVer">
    <vt:lpwstr>2052-12.1.0.15398</vt:lpwstr>
  </property>
</Properties>
</file>