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98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6" r:id="rId15"/>
    <p:sldId id="297" r:id="rId16"/>
    <p:sldId id="289" r:id="rId17"/>
    <p:sldId id="293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5F37F-90B1-44C9-9221-5224194558F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614F65-FBF0-46FD-80C2-0453C1C826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8.png"/><Relationship Id="rId3" Type="http://schemas.openxmlformats.org/officeDocument/2006/relationships/image" Target="../media/image27.tiff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0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3624" y="2155235"/>
            <a:ext cx="748025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用比例解决问题（</a:t>
            </a:r>
            <a:r>
              <a:rPr lang="en-US" altLang="zh-CN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2914336" y="589475"/>
            <a:ext cx="1981161" cy="516378"/>
          </a:xfrm>
          <a:prstGeom prst="wedgeRoundRectCallout">
            <a:avLst>
              <a:gd name="adj1" fmla="val 63539"/>
              <a:gd name="adj2" fmla="val -315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如何检验？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754579" y="1617643"/>
            <a:ext cx="7443699" cy="95410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可以算出每吨水的单价，单价相等，就说明做对了。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051720" y="2450571"/>
            <a:ext cx="3808511" cy="1893456"/>
            <a:chOff x="2051721" y="2838534"/>
            <a:chExt cx="3384376" cy="1893456"/>
          </a:xfrm>
        </p:grpSpPr>
        <p:grpSp>
          <p:nvGrpSpPr>
            <p:cNvPr id="16" name="组合 15"/>
            <p:cNvGrpSpPr/>
            <p:nvPr/>
          </p:nvGrpSpPr>
          <p:grpSpPr>
            <a:xfrm>
              <a:off x="2051721" y="2838534"/>
              <a:ext cx="3384376" cy="1893456"/>
              <a:chOff x="2051721" y="2838534"/>
              <a:chExt cx="3384376" cy="1893456"/>
            </a:xfrm>
          </p:grpSpPr>
          <p:grpSp>
            <p:nvGrpSpPr>
              <p:cNvPr id="11" name="组合 4"/>
              <p:cNvGrpSpPr/>
              <p:nvPr/>
            </p:nvGrpSpPr>
            <p:grpSpPr bwMode="auto">
              <a:xfrm>
                <a:off x="2051721" y="2838534"/>
                <a:ext cx="3384376" cy="1893456"/>
                <a:chOff x="2918290" y="1104380"/>
                <a:chExt cx="2422311" cy="667083"/>
              </a:xfrm>
              <a:solidFill>
                <a:schemeClr val="accent1">
                  <a:lumMod val="20000"/>
                  <a:lumOff val="80000"/>
                </a:schemeClr>
              </a:solidFill>
            </p:grpSpPr>
            <p:sp>
              <p:nvSpPr>
                <p:cNvPr id="12" name="云形标注 82"/>
                <p:cNvSpPr>
                  <a:spLocks noChangeArrowheads="1"/>
                </p:cNvSpPr>
                <p:nvPr/>
              </p:nvSpPr>
              <p:spPr bwMode="auto">
                <a:xfrm>
                  <a:off x="2918290" y="1104380"/>
                  <a:ext cx="2422311" cy="667083"/>
                </a:xfrm>
                <a:prstGeom prst="cloudCallout">
                  <a:avLst>
                    <a:gd name="adj1" fmla="val 58571"/>
                    <a:gd name="adj2" fmla="val -15053"/>
                  </a:avLst>
                </a:prstGeom>
                <a:noFill/>
                <a:ln w="19050" algn="ctr">
                  <a:solidFill>
                    <a:srgbClr val="825830"/>
                  </a:solidFill>
                  <a:round/>
                </a:ln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3" name="矩形 4"/>
                <p:cNvSpPr>
                  <a:spLocks noChangeArrowheads="1"/>
                </p:cNvSpPr>
                <p:nvPr/>
              </p:nvSpPr>
              <p:spPr bwMode="auto">
                <a:xfrm>
                  <a:off x="3118293" y="1220232"/>
                  <a:ext cx="703773" cy="1626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张阿姨</a:t>
                  </a:r>
                  <a:endPara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34" name="文本框 33"/>
                  <p:cNvSpPr txBox="1"/>
                  <p:nvPr/>
                </p:nvSpPr>
                <p:spPr>
                  <a:xfrm>
                    <a:off x="3326503" y="3056223"/>
                    <a:ext cx="1551687" cy="89441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a14:m>
                    <a:r>
                      <a:rPr lang="en-US" altLang="zh-CN" sz="32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</a:t>
                    </a:r>
                    <a:r>
                      <a: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34" name="文本框 3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26503" y="3056223"/>
                    <a:ext cx="1551687" cy="894412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1" name="文本框 40"/>
                  <p:cNvSpPr txBox="1"/>
                  <p:nvPr/>
                </p:nvSpPr>
                <p:spPr>
                  <a:xfrm>
                    <a:off x="3335152" y="3823809"/>
                    <a:ext cx="1610703" cy="89165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3200" b="1" i="1" smtClean="0"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2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2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10</m:t>
                            </m:r>
                          </m:den>
                        </m:f>
                      </m:oMath>
                    </a14:m>
                    <a:r>
                      <a:rPr lang="en-US" altLang="zh-CN" sz="32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</a:t>
                    </a:r>
                    <a:r>
                      <a:rPr lang="en-US" altLang="zh-CN" sz="28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</a:t>
                    </a:r>
                    <a:endParaRPr lang="zh-CN" altLang="en-US" sz="2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41" name="文本框 40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335152" y="3823809"/>
                    <a:ext cx="1610703" cy="891654"/>
                  </a:xfrm>
                  <a:prstGeom prst="rect">
                    <a:avLst/>
                  </a:prstGeom>
                  <a:blipFill rotWithShape="1">
                    <a:blip r:embed="rId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2331158" y="3916940"/>
              <a:ext cx="1073704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李奶奶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997" y="387134"/>
            <a:ext cx="758952" cy="143743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712" y="2538714"/>
            <a:ext cx="729755" cy="1372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395536" y="680378"/>
            <a:ext cx="8244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说一说：用正比例知识解决问题有哪几个步骤？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1506477"/>
            <a:ext cx="7344816" cy="56630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0215" indent="-450215"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①分析题意，判断两种量是否成正比例。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947" y="2424262"/>
            <a:ext cx="7346429" cy="10402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450215" indent="-450215">
              <a:lnSpc>
                <a:spcPct val="11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②找出相关联的量的对应数值，根据比值一定列出比例。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82977" y="3724505"/>
            <a:ext cx="7373399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③解比例。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58942" y="810945"/>
            <a:ext cx="780980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支圆珠笔用了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刚想买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支同样的圆珠笔，要用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多少钱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300192" y="771550"/>
            <a:ext cx="1800200" cy="666750"/>
          </a:xfrm>
          <a:prstGeom prst="ellipse">
            <a:avLst/>
          </a:prstGeom>
          <a:noFill/>
          <a:ln>
            <a:solidFill>
              <a:srgbClr val="E966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603245" y="2283718"/>
            <a:ext cx="3278462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每支圆珠笔的价钱一定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339751" y="1865847"/>
            <a:ext cx="3984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解：设要用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49" name="矩形 44"/>
              <p:cNvSpPr>
                <a:spLocks noChangeArrowheads="1"/>
              </p:cNvSpPr>
              <p:nvPr/>
            </p:nvSpPr>
            <p:spPr bwMode="auto">
              <a:xfrm>
                <a:off x="3491885" y="2357431"/>
                <a:ext cx="1800195" cy="7927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349" name="矩形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91885" y="2357431"/>
                <a:ext cx="1800195" cy="792718"/>
              </a:xfrm>
              <a:prstGeom prst="rect">
                <a:avLst/>
              </a:prstGeom>
              <a:blipFill rotWithShape="1">
                <a:blip r:embed="rId1"/>
                <a:stretch>
                  <a:fillRect l="-1" t="-39" r="35" b="-19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275856" y="3056642"/>
            <a:ext cx="21177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447728" y="3488690"/>
            <a:ext cx="14843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39752" y="4064754"/>
            <a:ext cx="309562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答：要用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右箭头 24"/>
          <p:cNvSpPr/>
          <p:nvPr/>
        </p:nvSpPr>
        <p:spPr bwMode="auto">
          <a:xfrm rot="5400000">
            <a:off x="6717749" y="1654498"/>
            <a:ext cx="677054" cy="284598"/>
          </a:xfrm>
          <a:prstGeom prst="rightArrow">
            <a:avLst>
              <a:gd name="adj1" fmla="val 64111"/>
              <a:gd name="adj2" fmla="val 63013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11" grpId="0"/>
      <p:bldP spid="14349" grpId="0"/>
      <p:bldP spid="22" grpId="0"/>
      <p:bldP spid="23" grpId="0"/>
      <p:bldP spid="24" grpId="0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609531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一辆汽车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小时行驶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千米，照这样的速度，从甲城到乙城行了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小时，甲城到乙城有多少千米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95736" y="1688490"/>
            <a:ext cx="5159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解：设甲城到乙城有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21"/>
              <p:cNvSpPr>
                <a:spLocks noChangeArrowheads="1"/>
              </p:cNvSpPr>
              <p:nvPr/>
            </p:nvSpPr>
            <p:spPr bwMode="auto">
              <a:xfrm>
                <a:off x="3347864" y="2235510"/>
                <a:ext cx="1871663" cy="69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140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47864" y="2235510"/>
                <a:ext cx="1871663" cy="695127"/>
              </a:xfrm>
              <a:prstGeom prst="rect">
                <a:avLst/>
              </a:prstGeom>
              <a:blipFill rotWithShape="1">
                <a:blip r:embed="rId1"/>
                <a:stretch>
                  <a:fillRect l="-8" t="-45" r="25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432903" y="2883211"/>
            <a:ext cx="322738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585468" y="3494192"/>
            <a:ext cx="170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280630" y="4056078"/>
            <a:ext cx="5159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ea typeface="楷体" panose="02010609060101010101" pitchFamily="49" charset="-122"/>
              </a:rPr>
              <a:t>答：甲城到乙城有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en-US" altLang="zh-CN" sz="2800" b="1" dirty="0"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212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83568" y="547975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修一条长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米的公路，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米，照这样计算，余下的要几天才能修完？ 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77095" y="1622003"/>
            <a:ext cx="51592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解：设余下的要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天才能修完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21"/>
              <p:cNvSpPr>
                <a:spLocks noChangeArrowheads="1"/>
              </p:cNvSpPr>
              <p:nvPr/>
            </p:nvSpPr>
            <p:spPr bwMode="auto">
              <a:xfrm>
                <a:off x="3491880" y="2167178"/>
                <a:ext cx="1850058" cy="704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300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91880" y="2167178"/>
                <a:ext cx="1850058" cy="704295"/>
              </a:xfrm>
              <a:prstGeom prst="rect">
                <a:avLst/>
              </a:prstGeom>
              <a:blipFill rotWithShape="1">
                <a:blip r:embed="rId1"/>
                <a:stretch>
                  <a:fillRect l="-1" t="-79" r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/>
          <p:cNvSpPr/>
          <p:nvPr/>
        </p:nvSpPr>
        <p:spPr>
          <a:xfrm>
            <a:off x="3347864" y="2823553"/>
            <a:ext cx="322738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67143" y="3285218"/>
            <a:ext cx="170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286874" y="3746883"/>
            <a:ext cx="47396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ea typeface="楷体" panose="02010609060101010101" pitchFamily="49" charset="-122"/>
              </a:rPr>
              <a:t>答：余下的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才能修完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435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94566"/>
            <a:ext cx="2416149" cy="143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827584" y="547975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小兰的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身高是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，她的影长是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，如果同一时间、同一地点测得一棵树的影子长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，这棵树有多高？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518412" y="1734653"/>
            <a:ext cx="3816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800" b="1" dirty="0">
                <a:ea typeface="楷体" panose="02010609060101010101" pitchFamily="49" charset="-122"/>
              </a:rPr>
              <a:t>解：设这棵树高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err="1"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ea typeface="楷体" panose="02010609060101010101" pitchFamily="49" charset="-122"/>
              </a:rPr>
              <a:t>。</a:t>
            </a:r>
            <a:endParaRPr lang="zh-CN" altLang="en-US" sz="28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21"/>
              <p:cNvSpPr>
                <a:spLocks noChangeArrowheads="1"/>
              </p:cNvSpPr>
              <p:nvPr/>
            </p:nvSpPr>
            <p:spPr bwMode="auto">
              <a:xfrm>
                <a:off x="3394712" y="2390173"/>
                <a:ext cx="1249296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94712" y="2390173"/>
                <a:ext cx="1249296" cy="693908"/>
              </a:xfrm>
              <a:prstGeom prst="rect">
                <a:avLst/>
              </a:prstGeom>
              <a:blipFill rotWithShape="1">
                <a:blip r:embed="rId2"/>
                <a:stretch>
                  <a:fillRect t="-5" r="20" b="-120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3288788" y="3188286"/>
            <a:ext cx="322738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697461" y="3620334"/>
            <a:ext cx="170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5169" y="4081999"/>
            <a:ext cx="4179887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树高有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88238" y="2214441"/>
            <a:ext cx="1627578" cy="488671"/>
            <a:chOff x="1144222" y="1827720"/>
            <a:chExt cx="1627578" cy="488671"/>
          </a:xfrm>
        </p:grpSpPr>
        <p:sp>
          <p:nvSpPr>
            <p:cNvPr id="22" name="圆角矩形标注 21"/>
            <p:cNvSpPr/>
            <p:nvPr/>
          </p:nvSpPr>
          <p:spPr>
            <a:xfrm>
              <a:off x="1144222" y="1827720"/>
              <a:ext cx="1494283" cy="488671"/>
            </a:xfrm>
            <a:prstGeom prst="wedgeRoundRectCallout">
              <a:avLst>
                <a:gd name="adj1" fmla="val 95877"/>
                <a:gd name="adj2" fmla="val 23476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ED0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97412" y="1897984"/>
              <a:ext cx="15743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小兰的影长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46005" y="3165520"/>
            <a:ext cx="2101858" cy="488671"/>
            <a:chOff x="1101989" y="2778799"/>
            <a:chExt cx="2101858" cy="488671"/>
          </a:xfrm>
        </p:grpSpPr>
        <p:sp>
          <p:nvSpPr>
            <p:cNvPr id="24" name="圆角矩形标注 23"/>
            <p:cNvSpPr/>
            <p:nvPr/>
          </p:nvSpPr>
          <p:spPr>
            <a:xfrm>
              <a:off x="1101989" y="2778799"/>
              <a:ext cx="1494283" cy="488671"/>
            </a:xfrm>
            <a:prstGeom prst="wedgeRoundRectCallout">
              <a:avLst>
                <a:gd name="adj1" fmla="val 79329"/>
                <a:gd name="adj2" fmla="val -56575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ED0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204740" y="2838468"/>
              <a:ext cx="199910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小兰的身高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75113" y="2291114"/>
            <a:ext cx="1494283" cy="488671"/>
            <a:chOff x="4731097" y="1904393"/>
            <a:chExt cx="1494283" cy="488671"/>
          </a:xfrm>
        </p:grpSpPr>
        <p:sp>
          <p:nvSpPr>
            <p:cNvPr id="26" name="圆角矩形标注 25"/>
            <p:cNvSpPr/>
            <p:nvPr/>
          </p:nvSpPr>
          <p:spPr>
            <a:xfrm>
              <a:off x="4731097" y="1904393"/>
              <a:ext cx="1494283" cy="488671"/>
            </a:xfrm>
            <a:prstGeom prst="wedgeRoundRectCallout">
              <a:avLst>
                <a:gd name="adj1" fmla="val -88881"/>
                <a:gd name="adj2" fmla="val 3697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ED0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84287" y="1974657"/>
              <a:ext cx="1387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树的影长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84296" y="3006836"/>
            <a:ext cx="1494283" cy="488671"/>
            <a:chOff x="4877876" y="2685848"/>
            <a:chExt cx="1494283" cy="488671"/>
          </a:xfrm>
        </p:grpSpPr>
        <p:sp>
          <p:nvSpPr>
            <p:cNvPr id="28" name="圆角矩形标注 27"/>
            <p:cNvSpPr/>
            <p:nvPr/>
          </p:nvSpPr>
          <p:spPr>
            <a:xfrm>
              <a:off x="4877876" y="2685848"/>
              <a:ext cx="1494283" cy="488671"/>
            </a:xfrm>
            <a:prstGeom prst="wedgeRoundRectCallout">
              <a:avLst>
                <a:gd name="adj1" fmla="val -102807"/>
                <a:gd name="adj2" fmla="val -47243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ED0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931066" y="2756112"/>
              <a:ext cx="13879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树的身高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72" y="7692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66804" y="1368746"/>
            <a:ext cx="3242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ED007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正比例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1923678"/>
            <a:ext cx="6912768" cy="255358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分析题意；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抓住</a:t>
            </a:r>
            <a:r>
              <a:rPr lang="zh-CN" altLang="en-US" sz="2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en-US" sz="2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哪两个量成正比例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比例式；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比例并</a:t>
            </a:r>
            <a:r>
              <a:rPr lang="zh-CN" altLang="en-US" sz="2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747761" y="1851670"/>
            <a:ext cx="3795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速度一定，路程和时间 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Group 36"/>
          <p:cNvGrpSpPr/>
          <p:nvPr/>
        </p:nvGrpSpPr>
        <p:grpSpPr bwMode="auto">
          <a:xfrm>
            <a:off x="2893594" y="2771327"/>
            <a:ext cx="4630734" cy="1379538"/>
            <a:chOff x="1814" y="3136"/>
            <a:chExt cx="3002" cy="869"/>
          </a:xfrm>
        </p:grpSpPr>
        <p:sp>
          <p:nvSpPr>
            <p:cNvPr id="28" name="AutoShape 27"/>
            <p:cNvSpPr>
              <a:spLocks noChangeArrowheads="1"/>
            </p:cNvSpPr>
            <p:nvPr/>
          </p:nvSpPr>
          <p:spPr bwMode="auto">
            <a:xfrm>
              <a:off x="1814" y="3136"/>
              <a:ext cx="2334" cy="869"/>
            </a:xfrm>
            <a:prstGeom prst="wedgeRoundRectCallout">
              <a:avLst>
                <a:gd name="adj1" fmla="val -58876"/>
                <a:gd name="adj2" fmla="val 1353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en-US" altLang="zh-CN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buFontTx/>
                <a:buNone/>
              </a:pPr>
              <a:endParaRPr lang="en-US" altLang="zh-CN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9" name="Group 30"/>
            <p:cNvGrpSpPr/>
            <p:nvPr/>
          </p:nvGrpSpPr>
          <p:grpSpPr bwMode="auto">
            <a:xfrm>
              <a:off x="1874" y="3146"/>
              <a:ext cx="2942" cy="817"/>
              <a:chOff x="1045" y="3180"/>
              <a:chExt cx="2942" cy="817"/>
            </a:xfrm>
          </p:grpSpPr>
          <p:sp>
            <p:nvSpPr>
              <p:cNvPr id="30" name="Rectangle 51"/>
              <p:cNvSpPr>
                <a:spLocks noChangeArrowheads="1"/>
              </p:cNvSpPr>
              <p:nvPr/>
            </p:nvSpPr>
            <p:spPr bwMode="auto">
              <a:xfrm>
                <a:off x="1084" y="3241"/>
                <a:ext cx="2903" cy="7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＝速度，速度一定，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路程和时间成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正比例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1" name="Group 29"/>
              <p:cNvGrpSpPr/>
              <p:nvPr/>
            </p:nvGrpSpPr>
            <p:grpSpPr bwMode="auto">
              <a:xfrm>
                <a:off x="1045" y="3180"/>
                <a:ext cx="544" cy="439"/>
                <a:chOff x="4175" y="2693"/>
                <a:chExt cx="544" cy="439"/>
              </a:xfrm>
            </p:grpSpPr>
            <p:sp>
              <p:nvSpPr>
                <p:cNvPr id="3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4175" y="2872"/>
                  <a:ext cx="453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时间</a:t>
                  </a:r>
                  <a:endPara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180" y="2693"/>
                  <a:ext cx="539" cy="2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路程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4" name="Line 27"/>
                <p:cNvSpPr>
                  <a:spLocks noChangeShapeType="1"/>
                </p:cNvSpPr>
                <p:nvPr/>
              </p:nvSpPr>
              <p:spPr bwMode="auto">
                <a:xfrm>
                  <a:off x="4217" y="2930"/>
                  <a:ext cx="36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pic>
        <p:nvPicPr>
          <p:cNvPr id="25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2841187"/>
            <a:ext cx="848650" cy="124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683568" y="699542"/>
            <a:ext cx="776067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判断下面每题中两种量是否成比例？成什么比例？并说明理由。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1574681" y="2009746"/>
            <a:ext cx="63981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总钱数一定，用去的钱数和剩下的钱数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3568" y="699542"/>
            <a:ext cx="7760674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判断下面每题中两种量是否成比例？成什么比例？并说明理由。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0356" y="2787338"/>
            <a:ext cx="6666850" cy="1427787"/>
            <a:chOff x="902713" y="3137099"/>
            <a:chExt cx="6666850" cy="1427787"/>
          </a:xfrm>
        </p:grpSpPr>
        <p:grpSp>
          <p:nvGrpSpPr>
            <p:cNvPr id="32" name="Group 39"/>
            <p:cNvGrpSpPr/>
            <p:nvPr/>
          </p:nvGrpSpPr>
          <p:grpSpPr bwMode="auto">
            <a:xfrm>
              <a:off x="2240325" y="3137099"/>
              <a:ext cx="5329238" cy="936625"/>
              <a:chOff x="1073" y="2743"/>
              <a:chExt cx="3357" cy="590"/>
            </a:xfrm>
          </p:grpSpPr>
          <p:sp>
            <p:nvSpPr>
              <p:cNvPr id="33" name="AutoShape 27"/>
              <p:cNvSpPr>
                <a:spLocks noChangeArrowheads="1"/>
              </p:cNvSpPr>
              <p:nvPr/>
            </p:nvSpPr>
            <p:spPr bwMode="auto">
              <a:xfrm>
                <a:off x="1073" y="2743"/>
                <a:ext cx="3221" cy="590"/>
              </a:xfrm>
              <a:prstGeom prst="wedgeRoundRectCallout">
                <a:avLst>
                  <a:gd name="adj1" fmla="val -55726"/>
                  <a:gd name="adj2" fmla="val 5632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algn="just" eaLnBrk="1" hangingPunct="1">
                  <a:buFontTx/>
                  <a:buNone/>
                </a:pPr>
                <a:endParaRPr lang="en-US" altLang="zh-CN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buFontTx/>
                  <a:buNone/>
                </a:pPr>
                <a:endParaRPr lang="en-US" altLang="zh-CN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Rectangle 51"/>
              <p:cNvSpPr>
                <a:spLocks noChangeArrowheads="1"/>
              </p:cNvSpPr>
              <p:nvPr/>
            </p:nvSpPr>
            <p:spPr bwMode="auto">
              <a:xfrm>
                <a:off x="1073" y="2743"/>
                <a:ext cx="3357" cy="57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用去的钱数＋剩下的钱数＝总钱数（一定），这两种量不成比例。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3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2713" y="3319036"/>
              <a:ext cx="848650" cy="124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1"/>
          <p:cNvSpPr>
            <a:spLocks noChangeArrowheads="1"/>
          </p:cNvSpPr>
          <p:nvPr/>
        </p:nvSpPr>
        <p:spPr bwMode="auto">
          <a:xfrm>
            <a:off x="360040" y="1243958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69283" y="2295368"/>
            <a:ext cx="1175816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2"/>
          <p:cNvSpPr txBox="1"/>
          <p:nvPr/>
        </p:nvSpPr>
        <p:spPr>
          <a:xfrm>
            <a:off x="5220072" y="822363"/>
            <a:ext cx="100811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2"/>
          <p:cNvSpPr txBox="1"/>
          <p:nvPr/>
        </p:nvSpPr>
        <p:spPr>
          <a:xfrm>
            <a:off x="2793967" y="2303559"/>
            <a:ext cx="933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4295177" y="2539368"/>
            <a:ext cx="3285767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数量＝单价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31"/>
          <p:cNvSpPr>
            <a:spLocks noChangeArrowheads="1"/>
          </p:cNvSpPr>
          <p:nvPr/>
        </p:nvSpPr>
        <p:spPr bwMode="auto">
          <a:xfrm>
            <a:off x="2019955" y="3219822"/>
            <a:ext cx="5235914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从上面的问题中你知道了什么？要解决的问题是什么？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3260788" y="771550"/>
            <a:ext cx="100811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  <p:bldP spid="31" grpId="0"/>
      <p:bldP spid="38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24000" y="2820144"/>
          <a:ext cx="6096000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2057683" y="3176349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水费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026770" y="3532554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用水量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40007" y="2788420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211517" y="2783631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李奶奶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309779" y="3204318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325236" y="3497456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t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48290" y="3183741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？元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62935" y="3500492"/>
            <a:ext cx="996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t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2"/>
          <p:cNvSpPr txBox="1"/>
          <p:nvPr/>
        </p:nvSpPr>
        <p:spPr>
          <a:xfrm>
            <a:off x="2491011" y="1995686"/>
            <a:ext cx="4218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数量＝单价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（不变）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299927" y="766904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1856412" y="2439851"/>
            <a:ext cx="2621876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先算出每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水的价钱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46"/>
          <p:cNvSpPr txBox="1">
            <a:spLocks noChangeArrowheads="1"/>
          </p:cNvSpPr>
          <p:nvPr/>
        </p:nvSpPr>
        <p:spPr bwMode="auto">
          <a:xfrm>
            <a:off x="2318048" y="2810344"/>
            <a:ext cx="21602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40÷8=5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46"/>
              <p:cNvSpPr txBox="1">
                <a:spLocks noChangeArrowheads="1"/>
              </p:cNvSpPr>
              <p:nvPr/>
            </p:nvSpPr>
            <p:spPr bwMode="auto">
              <a:xfrm>
                <a:off x="2318047" y="3776065"/>
                <a:ext cx="2586435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10</m:t>
                    </m:r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（元）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18047" y="3776065"/>
                <a:ext cx="2586435" cy="461665"/>
              </a:xfrm>
              <a:prstGeom prst="rect">
                <a:avLst/>
              </a:prstGeom>
              <a:blipFill rotWithShape="1">
                <a:blip r:embed="rId1"/>
                <a:stretch>
                  <a:fillRect l="-11" t="-77" r="15" b="8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1856412" y="3342563"/>
            <a:ext cx="2448072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再算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水多少钱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46"/>
              <p:cNvSpPr txBox="1">
                <a:spLocks noChangeArrowheads="1"/>
              </p:cNvSpPr>
              <p:nvPr/>
            </p:nvSpPr>
            <p:spPr bwMode="auto">
              <a:xfrm>
                <a:off x="5596842" y="2700883"/>
                <a:ext cx="216376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 dirty="0" smtClean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40</a:t>
                </a:r>
                <a:r>
                  <a:rPr lang="en-US" altLang="zh-CN" sz="2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÷8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 smtClean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×</m:t>
                    </m:r>
                    <m:r>
                      <m:rPr>
                        <m:nor/>
                      </m:rPr>
                      <a:rPr lang="en-US" altLang="zh-CN" sz="2400" b="1" i="0" dirty="0" smtClean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10</m:t>
                    </m:r>
                  </m:oMath>
                </a14:m>
                <a:endPara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6842" y="2700883"/>
                <a:ext cx="2163762" cy="461665"/>
              </a:xfrm>
              <a:prstGeom prst="rect">
                <a:avLst/>
              </a:prstGeom>
              <a:blipFill rotWithShape="1">
                <a:blip r:embed="rId2"/>
                <a:stretch>
                  <a:fillRect l="-27" t="-49" r="12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47"/>
              <p:cNvSpPr txBox="1">
                <a:spLocks noChangeArrowheads="1"/>
              </p:cNvSpPr>
              <p:nvPr/>
            </p:nvSpPr>
            <p:spPr bwMode="auto">
              <a:xfrm>
                <a:off x="5308809" y="3132931"/>
                <a:ext cx="216376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1" i="0" dirty="0" smtClean="0">
                        <a:solidFill>
                          <a:srgbClr val="C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5</m:t>
                    </m:r>
                    <m:r>
                      <a:rPr lang="en-US" altLang="zh-CN" sz="2400" b="1" dirty="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×</m:t>
                    </m:r>
                  </m:oMath>
                </a14:m>
                <a:r>
                  <a:rPr lang="en-US" altLang="zh-CN" sz="2400" b="1" dirty="0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08809" y="3132931"/>
                <a:ext cx="2163763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0" t="-103" r="24" b="10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48"/>
          <p:cNvSpPr txBox="1">
            <a:spLocks noChangeArrowheads="1"/>
          </p:cNvSpPr>
          <p:nvPr/>
        </p:nvSpPr>
        <p:spPr bwMode="auto">
          <a:xfrm>
            <a:off x="5301360" y="3517368"/>
            <a:ext cx="2163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89"/>
          <p:cNvSpPr txBox="1"/>
          <p:nvPr/>
        </p:nvSpPr>
        <p:spPr>
          <a:xfrm>
            <a:off x="2227299" y="4237730"/>
            <a:ext cx="51125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答：李奶奶家上个月的水费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96"/>
          <p:cNvSpPr txBox="1"/>
          <p:nvPr/>
        </p:nvSpPr>
        <p:spPr>
          <a:xfrm>
            <a:off x="1590084" y="1813749"/>
            <a:ext cx="1365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算术法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椭圆 52"/>
          <p:cNvGrpSpPr/>
          <p:nvPr/>
        </p:nvGrpSpPr>
        <p:grpSpPr bwMode="auto">
          <a:xfrm>
            <a:off x="838678" y="1635646"/>
            <a:ext cx="917496" cy="683880"/>
            <a:chOff x="5172" y="2776"/>
            <a:chExt cx="327" cy="292"/>
          </a:xfrm>
        </p:grpSpPr>
        <p:pic>
          <p:nvPicPr>
            <p:cNvPr id="42" name="椭圆 5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2" y="2776"/>
              <a:ext cx="327" cy="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Text Box 16"/>
            <p:cNvSpPr txBox="1">
              <a:spLocks noChangeArrowheads="1"/>
            </p:cNvSpPr>
            <p:nvPr/>
          </p:nvSpPr>
          <p:spPr bwMode="auto">
            <a:xfrm>
              <a:off x="5273" y="2867"/>
              <a:ext cx="128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Text Box 16"/>
          <p:cNvSpPr txBox="1">
            <a:spLocks noChangeArrowheads="1"/>
          </p:cNvSpPr>
          <p:nvPr/>
        </p:nvSpPr>
        <p:spPr bwMode="auto">
          <a:xfrm>
            <a:off x="1117855" y="1815157"/>
            <a:ext cx="359142" cy="29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299927" y="766904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31" grpId="0" animBg="1"/>
      <p:bldP spid="32" grpId="0"/>
      <p:bldP spid="33" grpId="0"/>
      <p:bldP spid="34" grpId="0"/>
      <p:bldP spid="38" grpId="0"/>
      <p:bldP spid="40" grpId="0"/>
      <p:bldP spid="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MH_SubTitle_4"/>
          <p:cNvSpPr>
            <a:spLocks noChangeArrowheads="1"/>
          </p:cNvSpPr>
          <p:nvPr/>
        </p:nvSpPr>
        <p:spPr bwMode="auto">
          <a:xfrm>
            <a:off x="1277806" y="2074175"/>
            <a:ext cx="1583580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MH_SubTitle_4"/>
          <p:cNvSpPr>
            <a:spLocks noChangeArrowheads="1"/>
          </p:cNvSpPr>
          <p:nvPr/>
        </p:nvSpPr>
        <p:spPr bwMode="auto">
          <a:xfrm>
            <a:off x="3160349" y="2074174"/>
            <a:ext cx="2209799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水费和用水吨数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MH_SubTitle_4"/>
          <p:cNvSpPr>
            <a:spLocks noChangeArrowheads="1"/>
          </p:cNvSpPr>
          <p:nvPr/>
        </p:nvSpPr>
        <p:spPr bwMode="auto">
          <a:xfrm>
            <a:off x="5680630" y="2067694"/>
            <a:ext cx="2209799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每吨水的价钱一定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MH_SubTitle_4"/>
          <p:cNvSpPr>
            <a:spLocks noChangeArrowheads="1"/>
          </p:cNvSpPr>
          <p:nvPr/>
        </p:nvSpPr>
        <p:spPr bwMode="auto">
          <a:xfrm>
            <a:off x="4938101" y="2845425"/>
            <a:ext cx="3679708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水费和用水吨数成正比例关系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MH_SubTitle_4"/>
          <p:cNvSpPr>
            <a:spLocks noChangeArrowheads="1"/>
          </p:cNvSpPr>
          <p:nvPr/>
        </p:nvSpPr>
        <p:spPr bwMode="auto">
          <a:xfrm>
            <a:off x="473605" y="2851451"/>
            <a:ext cx="4126309" cy="395287"/>
          </a:xfrm>
          <a:prstGeom prst="roundRect">
            <a:avLst>
              <a:gd name="adj" fmla="val 10917"/>
            </a:avLst>
          </a:prstGeom>
          <a:solidFill>
            <a:srgbClr val="F087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36000" tIns="36000" rIns="36000" bIns="3600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两家的水费和用水吨数的比值相等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>
            <a:stCxn id="39" idx="3"/>
            <a:endCxn id="44" idx="1"/>
          </p:cNvCxnSpPr>
          <p:nvPr/>
        </p:nvCxnSpPr>
        <p:spPr>
          <a:xfrm flipV="1">
            <a:off x="2861386" y="2271818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箭头连接符 49"/>
          <p:cNvCxnSpPr/>
          <p:nvPr/>
        </p:nvCxnSpPr>
        <p:spPr>
          <a:xfrm flipV="1">
            <a:off x="5355545" y="2251396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H="1" flipV="1">
            <a:off x="4578061" y="3075806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rot="5400000">
            <a:off x="6444803" y="2655704"/>
            <a:ext cx="298963" cy="1"/>
          </a:xfrm>
          <a:prstGeom prst="straightConnector1">
            <a:avLst/>
          </a:prstGeom>
          <a:ln w="222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333235" y="3363838"/>
            <a:ext cx="56870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张阿姨家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的水费∶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张阿姨家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的用水吨数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李奶奶家的水费∶李奶奶家的用水吨数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299927" y="766904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4" grpId="0" animBg="1"/>
      <p:bldP spid="45" grpId="0" animBg="1"/>
      <p:bldP spid="46" grpId="0" animBg="1"/>
      <p:bldP spid="48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228551" y="2256503"/>
            <a:ext cx="52957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解：设李奶奶家上个月的水费是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27"/>
          <p:cNvSpPr>
            <a:spLocks noChangeArrowheads="1"/>
          </p:cNvSpPr>
          <p:nvPr/>
        </p:nvSpPr>
        <p:spPr bwMode="auto">
          <a:xfrm>
            <a:off x="3502982" y="2942924"/>
            <a:ext cx="423835" cy="401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52524" y="4064363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" name="矩形 9"/>
              <p:cNvSpPr>
                <a:spLocks noChangeArrowheads="1"/>
              </p:cNvSpPr>
              <p:nvPr/>
            </p:nvSpPr>
            <p:spPr bwMode="auto">
              <a:xfrm>
                <a:off x="3352524" y="3560307"/>
                <a:ext cx="1348446" cy="59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0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40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52524" y="3560307"/>
                <a:ext cx="1348446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27" t="-84" r="-1502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621949" y="2795609"/>
            <a:ext cx="2902773" cy="1266695"/>
            <a:chOff x="621949" y="2743156"/>
            <a:chExt cx="2902773" cy="1266695"/>
          </a:xfrm>
        </p:grpSpPr>
        <p:sp>
          <p:nvSpPr>
            <p:cNvPr id="56" name="椭圆 55"/>
            <p:cNvSpPr/>
            <p:nvPr/>
          </p:nvSpPr>
          <p:spPr>
            <a:xfrm>
              <a:off x="2862953" y="2743156"/>
              <a:ext cx="661769" cy="798513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856684">
              <a:off x="2292480" y="3000215"/>
              <a:ext cx="724458" cy="197096"/>
            </a:xfrm>
            <a:prstGeom prst="rect">
              <a:avLst/>
            </a:prstGeom>
          </p:spPr>
        </p:pic>
        <p:sp>
          <p:nvSpPr>
            <p:cNvPr id="62" name="矩形 61"/>
            <p:cNvSpPr>
              <a:spLocks noChangeArrowheads="1"/>
            </p:cNvSpPr>
            <p:nvPr/>
          </p:nvSpPr>
          <p:spPr bwMode="auto">
            <a:xfrm>
              <a:off x="621949" y="3609741"/>
              <a:ext cx="2507418" cy="400110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张阿姨每</a:t>
              </a:r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吨水的价钱</a:t>
              </a:r>
              <a:endPara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026747" y="2787774"/>
            <a:ext cx="3812505" cy="751835"/>
            <a:chOff x="4026747" y="2735321"/>
            <a:chExt cx="3812505" cy="751835"/>
          </a:xfrm>
        </p:grpSpPr>
        <p:sp>
          <p:nvSpPr>
            <p:cNvPr id="57" name="椭圆 56"/>
            <p:cNvSpPr/>
            <p:nvPr/>
          </p:nvSpPr>
          <p:spPr>
            <a:xfrm>
              <a:off x="4026747" y="2735321"/>
              <a:ext cx="639114" cy="751835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矩形 59"/>
            <p:cNvSpPr>
              <a:spLocks noChangeArrowheads="1"/>
            </p:cNvSpPr>
            <p:nvPr/>
          </p:nvSpPr>
          <p:spPr bwMode="auto">
            <a:xfrm>
              <a:off x="5331834" y="2833011"/>
              <a:ext cx="2507418" cy="400110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李奶奶每吨水的价钱</a:t>
              </a:r>
              <a:endPara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56478">
              <a:off x="4594260" y="2880289"/>
              <a:ext cx="724458" cy="197096"/>
            </a:xfrm>
            <a:prstGeom prst="rect">
              <a:avLst/>
            </a:prstGeom>
          </p:spPr>
        </p:pic>
      </p:grpSp>
      <p:sp>
        <p:nvSpPr>
          <p:cNvPr id="64" name="TextBox 89"/>
          <p:cNvSpPr txBox="1"/>
          <p:nvPr/>
        </p:nvSpPr>
        <p:spPr>
          <a:xfrm>
            <a:off x="1932040" y="4352395"/>
            <a:ext cx="48722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答：李奶奶家上个月的水费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652765" y="1650647"/>
            <a:ext cx="2476602" cy="683880"/>
            <a:chOff x="3560916" y="2019277"/>
            <a:chExt cx="2476602" cy="683880"/>
          </a:xfrm>
        </p:grpSpPr>
        <p:sp>
          <p:nvSpPr>
            <p:cNvPr id="51" name="TextBox 96"/>
            <p:cNvSpPr txBox="1"/>
            <p:nvPr/>
          </p:nvSpPr>
          <p:spPr>
            <a:xfrm>
              <a:off x="4235887" y="2129128"/>
              <a:ext cx="180163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用比例解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椭圆 52"/>
            <p:cNvGrpSpPr/>
            <p:nvPr/>
          </p:nvGrpSpPr>
          <p:grpSpPr bwMode="auto">
            <a:xfrm>
              <a:off x="3560916" y="2019277"/>
              <a:ext cx="917496" cy="683880"/>
              <a:chOff x="5172" y="2776"/>
              <a:chExt cx="327" cy="292"/>
            </a:xfrm>
          </p:grpSpPr>
          <p:pic>
            <p:nvPicPr>
              <p:cNvPr id="59" name="椭圆 5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2" y="2776"/>
                <a:ext cx="327" cy="2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Text Box 16"/>
              <p:cNvSpPr txBox="1">
                <a:spLocks noChangeArrowheads="1"/>
              </p:cNvSpPr>
              <p:nvPr/>
            </p:nvSpPr>
            <p:spPr bwMode="auto">
              <a:xfrm>
                <a:off x="5273" y="2867"/>
                <a:ext cx="128" cy="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/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8" name="Text Box 16"/>
            <p:cNvSpPr txBox="1">
              <a:spLocks noChangeArrowheads="1"/>
            </p:cNvSpPr>
            <p:nvPr/>
          </p:nvSpPr>
          <p:spPr bwMode="auto">
            <a:xfrm>
              <a:off x="3828037" y="2201901"/>
              <a:ext cx="359142" cy="29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915816" y="2840227"/>
                <a:ext cx="574195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2840227"/>
                <a:ext cx="574195" cy="676917"/>
              </a:xfrm>
              <a:prstGeom prst="rect">
                <a:avLst/>
              </a:prstGeom>
              <a:blipFill rotWithShape="1">
                <a:blip r:embed="rId4"/>
                <a:stretch>
                  <a:fillRect l="-92" t="-75" r="9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47"/>
              <p:cNvSpPr txBox="1"/>
              <p:nvPr/>
            </p:nvSpPr>
            <p:spPr>
              <a:xfrm>
                <a:off x="4093068" y="2873967"/>
                <a:ext cx="521297" cy="6238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068" y="2873967"/>
                <a:ext cx="521297" cy="623825"/>
              </a:xfrm>
              <a:prstGeom prst="rect">
                <a:avLst/>
              </a:prstGeom>
              <a:blipFill rotWithShape="1">
                <a:blip r:embed="rId5"/>
                <a:stretch>
                  <a:fillRect l="-95" t="-95" r="87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ectangle 31"/>
          <p:cNvSpPr>
            <a:spLocks noChangeArrowheads="1"/>
          </p:cNvSpPr>
          <p:nvPr/>
        </p:nvSpPr>
        <p:spPr bwMode="auto">
          <a:xfrm>
            <a:off x="299927" y="766904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42" grpId="0"/>
      <p:bldP spid="47" grpId="0"/>
      <p:bldP spid="64" grpId="0"/>
      <p:bldP spid="4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809417" y="1961032"/>
            <a:ext cx="52368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解：设李奶奶家上个月的水费是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27"/>
          <p:cNvSpPr>
            <a:spLocks noChangeArrowheads="1"/>
          </p:cNvSpPr>
          <p:nvPr/>
        </p:nvSpPr>
        <p:spPr bwMode="auto">
          <a:xfrm>
            <a:off x="3537856" y="2672857"/>
            <a:ext cx="423835" cy="401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454745" y="3722287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429" y="2422697"/>
            <a:ext cx="3246166" cy="1068827"/>
            <a:chOff x="278556" y="2743156"/>
            <a:chExt cx="3246166" cy="1068827"/>
          </a:xfrm>
        </p:grpSpPr>
        <p:sp>
          <p:nvSpPr>
            <p:cNvPr id="56" name="椭圆 55"/>
            <p:cNvSpPr/>
            <p:nvPr/>
          </p:nvSpPr>
          <p:spPr>
            <a:xfrm>
              <a:off x="2862953" y="2743156"/>
              <a:ext cx="661769" cy="798513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856684">
              <a:off x="2292480" y="3000215"/>
              <a:ext cx="724458" cy="197096"/>
            </a:xfrm>
            <a:prstGeom prst="rect">
              <a:avLst/>
            </a:prstGeom>
          </p:spPr>
        </p:pic>
        <p:sp>
          <p:nvSpPr>
            <p:cNvPr id="62" name="矩形 61"/>
            <p:cNvSpPr>
              <a:spLocks noChangeArrowheads="1"/>
            </p:cNvSpPr>
            <p:nvPr/>
          </p:nvSpPr>
          <p:spPr bwMode="auto">
            <a:xfrm>
              <a:off x="278556" y="3411873"/>
              <a:ext cx="2637260" cy="400110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 smtClean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张阿姨</a:t>
              </a:r>
              <a:r>
                <a:rPr lang="en-US" altLang="zh-CN" sz="2000" b="1" dirty="0" smtClean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元用水的吨数</a:t>
              </a:r>
              <a:endPara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4" name="TextBox 89"/>
          <p:cNvSpPr txBox="1"/>
          <p:nvPr/>
        </p:nvSpPr>
        <p:spPr>
          <a:xfrm>
            <a:off x="1583545" y="4122397"/>
            <a:ext cx="55436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答：李奶奶家上个月的水费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098110" y="2422697"/>
            <a:ext cx="4003283" cy="751835"/>
            <a:chOff x="4063237" y="2727059"/>
            <a:chExt cx="4003283" cy="751835"/>
          </a:xfrm>
        </p:grpSpPr>
        <p:sp>
          <p:nvSpPr>
            <p:cNvPr id="57" name="椭圆 56"/>
            <p:cNvSpPr/>
            <p:nvPr/>
          </p:nvSpPr>
          <p:spPr>
            <a:xfrm>
              <a:off x="4063237" y="2727059"/>
              <a:ext cx="639114" cy="751835"/>
            </a:xfrm>
            <a:prstGeom prst="ellipse">
              <a:avLst/>
            </a:prstGeom>
            <a:noFill/>
            <a:ln>
              <a:solidFill>
                <a:srgbClr val="E96678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noProof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66335" r="23564" b="13415"/>
            <a:stretch>
              <a:fillRect/>
            </a:stretch>
          </p:blipFill>
          <p:spPr>
            <a:xfrm rot="856478">
              <a:off x="4594260" y="2880289"/>
              <a:ext cx="724458" cy="197096"/>
            </a:xfrm>
            <a:prstGeom prst="rect">
              <a:avLst/>
            </a:prstGeom>
          </p:spPr>
        </p:pic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5429260" y="3005653"/>
              <a:ext cx="2637260" cy="400110"/>
            </a:xfrm>
            <a:prstGeom prst="rect">
              <a:avLst/>
            </a:prstGeom>
            <a:solidFill>
              <a:srgbClr val="A1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李奶奶</a:t>
              </a:r>
              <a:r>
                <a:rPr lang="en-US" altLang="zh-CN" sz="2000" b="1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元用水的吨数</a:t>
              </a:r>
              <a:endParaRPr lang="zh-CN" altLang="en-US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2952558" y="2498151"/>
                <a:ext cx="574195" cy="6769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2558" y="2498151"/>
                <a:ext cx="574195" cy="676980"/>
              </a:xfrm>
              <a:prstGeom prst="rect">
                <a:avLst/>
              </a:prstGeom>
              <a:blipFill rotWithShape="1">
                <a:blip r:embed="rId2"/>
                <a:stretch>
                  <a:fillRect l="-77" t="-9" r="10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4176820" y="2498151"/>
                <a:ext cx="502061" cy="67890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1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</m:den>
                      </m:f>
                    </m:oMath>
                  </m:oMathPara>
                </a14:m>
                <a:endParaRPr lang="zh-CN" altLang="en-US" sz="2000" b="1" dirty="0"/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820" y="2498151"/>
                <a:ext cx="502061" cy="678904"/>
              </a:xfrm>
              <a:prstGeom prst="rect">
                <a:avLst/>
              </a:prstGeom>
              <a:blipFill rotWithShape="1">
                <a:blip r:embed="rId3"/>
                <a:stretch>
                  <a:fillRect l="-85" t="-9" r="40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矩形 9"/>
              <p:cNvSpPr>
                <a:spLocks noChangeArrowheads="1"/>
              </p:cNvSpPr>
              <p:nvPr/>
            </p:nvSpPr>
            <p:spPr bwMode="auto">
              <a:xfrm>
                <a:off x="3452084" y="3218231"/>
                <a:ext cx="1348446" cy="59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en-US" altLang="zh-CN" sz="20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40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2084" y="3218231"/>
                <a:ext cx="1348446" cy="593624"/>
              </a:xfrm>
              <a:prstGeom prst="rect">
                <a:avLst/>
              </a:prstGeom>
              <a:blipFill rotWithShape="1">
                <a:blip r:embed="rId4"/>
                <a:stretch>
                  <a:fillRect l="-17" t="-9" r="-1512" b="9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299927" y="766904"/>
            <a:ext cx="867645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张阿姨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家上个月用了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8t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水，水费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。李奶奶家上个月用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10t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水，李奶奶家上个月的水费是多少？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42" grpId="0"/>
      <p:bldP spid="64" grpId="0"/>
      <p:bldP spid="44" grpId="0"/>
      <p:bldP spid="45" grpId="0"/>
      <p:bldP spid="4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1422</Words>
  <Application>WPS 演示</Application>
  <PresentationFormat>全屏显示(16:9)</PresentationFormat>
  <Paragraphs>230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楷体_GB2312</vt:lpstr>
      <vt:lpstr>楷体</vt:lpstr>
      <vt:lpstr>Times New Roman</vt:lpstr>
      <vt:lpstr>Cambria Math</vt:lpstr>
      <vt:lpstr>微软雅黑</vt:lpstr>
      <vt:lpstr>Cambria Math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71</cp:revision>
  <dcterms:created xsi:type="dcterms:W3CDTF">2018-09-11T05:46:00Z</dcterms:created>
  <dcterms:modified xsi:type="dcterms:W3CDTF">2023-10-10T01:46:40Z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36353F4C8EF04A18870F006FFB547918_12</vt:lpwstr>
  </property>
  <property fmtid="{D5CDD505-2E9C-101B-9397-08002B2CF9AE}" pid="3" name="KSOProductBuildVer">
    <vt:lpwstr>2052-12.1.0.15398</vt:lpwstr>
  </property>
</Properties>
</file>