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8" r:id="rId4"/>
    <p:sldId id="279" r:id="rId5"/>
    <p:sldId id="280" r:id="rId6"/>
    <p:sldId id="281" r:id="rId7"/>
    <p:sldId id="282" r:id="rId8"/>
    <p:sldId id="296" r:id="rId9"/>
    <p:sldId id="284" r:id="rId10"/>
    <p:sldId id="285" r:id="rId11"/>
    <p:sldId id="286" r:id="rId12"/>
    <p:sldId id="287" r:id="rId13"/>
    <p:sldId id="288" r:id="rId14"/>
    <p:sldId id="297" r:id="rId15"/>
    <p:sldId id="289" r:id="rId16"/>
    <p:sldId id="290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20" d="100"/>
          <a:sy n="120" d="100"/>
        </p:scale>
        <p:origin x="294" y="10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线连接符 4"/>
          <p:cNvCxnSpPr/>
          <p:nvPr userDrawn="1"/>
        </p:nvCxnSpPr>
        <p:spPr>
          <a:xfrm flipV="1">
            <a:off x="231783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9" name="图片 8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7"/>
              <a:ext cx="3240360" cy="634356"/>
            </a:xfrm>
            <a:prstGeom prst="rect">
              <a:avLst/>
            </a:prstGeom>
          </p:spPr>
        </p:pic>
        <p:sp>
          <p:nvSpPr>
            <p:cNvPr id="8" name="文本框 14"/>
            <p:cNvSpPr txBox="1"/>
            <p:nvPr userDrawn="1"/>
          </p:nvSpPr>
          <p:spPr>
            <a:xfrm>
              <a:off x="455780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复习导入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  <p:sp>
          <p:nvSpPr>
            <p:cNvPr id="13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知识梳理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pic>
          <p:nvPicPr>
            <p:cNvPr id="8" name="图片 7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  <p:sp>
          <p:nvSpPr>
            <p:cNvPr id="9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巩固练习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4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6.png"/><Relationship Id="rId10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3" name="TextBox 9"/>
          <p:cNvSpPr txBox="1"/>
          <p:nvPr userDrawn="1"/>
        </p:nvSpPr>
        <p:spPr>
          <a:xfrm>
            <a:off x="5292080" y="83408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hdphoto" Target="../media/image20.wdp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hdphoto" Target="../media/image20.wdp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hdphoto" Target="../media/image20.wdp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microsoft.com/office/2007/relationships/hdphoto" Target="../media/image20.wdp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microsoft.com/office/2007/relationships/hdphoto" Target="../media/image20.wdp"/><Relationship Id="rId3" Type="http://schemas.openxmlformats.org/officeDocument/2006/relationships/image" Target="../media/image19.png"/><Relationship Id="rId2" Type="http://schemas.microsoft.com/office/2007/relationships/hdphoto" Target="../media/image24.wdp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microsoft.com/office/2007/relationships/hdphoto" Target="../media/image20.wdp"/><Relationship Id="rId3" Type="http://schemas.openxmlformats.org/officeDocument/2006/relationships/image" Target="../media/image19.png"/><Relationship Id="rId2" Type="http://schemas.microsoft.com/office/2007/relationships/hdphoto" Target="../media/image24.wdp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tiff"/><Relationship Id="rId1" Type="http://schemas.openxmlformats.org/officeDocument/2006/relationships/image" Target="../media/image16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683568" y="1995686"/>
            <a:ext cx="7864974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等量代换解决实际问题</a:t>
            </a:r>
            <a:endParaRPr lang="zh-CN" altLang="en-US" sz="6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文本框 8203"/>
          <p:cNvSpPr txBox="1">
            <a:spLocks noChangeArrowheads="1"/>
          </p:cNvSpPr>
          <p:nvPr/>
        </p:nvSpPr>
        <p:spPr bwMode="auto">
          <a:xfrm>
            <a:off x="1292000" y="2364922"/>
            <a:ext cx="6664376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（2）○+□=31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		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△+○=20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□+△=39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		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○=（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△=（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□=（     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文本框 8203"/>
          <p:cNvSpPr txBox="1">
            <a:spLocks noChangeArrowheads="1"/>
          </p:cNvSpPr>
          <p:nvPr/>
        </p:nvSpPr>
        <p:spPr bwMode="auto">
          <a:xfrm>
            <a:off x="1049090" y="483518"/>
            <a:ext cx="424299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求图形代表的数。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文本框 8203"/>
          <p:cNvSpPr txBox="1">
            <a:spLocks noChangeArrowheads="1"/>
          </p:cNvSpPr>
          <p:nvPr/>
        </p:nvSpPr>
        <p:spPr bwMode="auto">
          <a:xfrm>
            <a:off x="1259632" y="1203598"/>
            <a:ext cx="8223250" cy="1113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（1）○+△=150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		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○= 4×△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○=（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△=（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文本框 57"/>
          <p:cNvSpPr txBox="1">
            <a:spLocks noChangeArrowheads="1"/>
          </p:cNvSpPr>
          <p:nvPr/>
        </p:nvSpPr>
        <p:spPr bwMode="auto">
          <a:xfrm>
            <a:off x="3369122" y="1816245"/>
            <a:ext cx="1058862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文本框 58"/>
          <p:cNvSpPr txBox="1">
            <a:spLocks noChangeArrowheads="1"/>
          </p:cNvSpPr>
          <p:nvPr/>
        </p:nvSpPr>
        <p:spPr bwMode="auto">
          <a:xfrm>
            <a:off x="5889402" y="1816245"/>
            <a:ext cx="1058862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文本框 59"/>
          <p:cNvSpPr txBox="1">
            <a:spLocks noChangeArrowheads="1"/>
          </p:cNvSpPr>
          <p:nvPr/>
        </p:nvSpPr>
        <p:spPr bwMode="auto">
          <a:xfrm>
            <a:off x="3151510" y="3517050"/>
            <a:ext cx="1060450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文本框 60"/>
          <p:cNvSpPr txBox="1">
            <a:spLocks noChangeArrowheads="1"/>
          </p:cNvSpPr>
          <p:nvPr/>
        </p:nvSpPr>
        <p:spPr bwMode="auto">
          <a:xfrm>
            <a:off x="5815806" y="3517050"/>
            <a:ext cx="1060450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文本框 61"/>
          <p:cNvSpPr txBox="1">
            <a:spLocks noChangeArrowheads="1"/>
          </p:cNvSpPr>
          <p:nvPr/>
        </p:nvSpPr>
        <p:spPr bwMode="auto">
          <a:xfrm>
            <a:off x="3059832" y="4085537"/>
            <a:ext cx="1060450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090" y="74244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0" grpId="0"/>
      <p:bldP spid="61" grpId="0"/>
      <p:bldP spid="6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843808" y="741836"/>
            <a:ext cx="1000132" cy="317746"/>
            <a:chOff x="3541550" y="2308316"/>
            <a:chExt cx="1000132" cy="317746"/>
          </a:xfrm>
          <a:noFill/>
        </p:grpSpPr>
        <p:sp>
          <p:nvSpPr>
            <p:cNvPr id="8" name="椭圆 7"/>
            <p:cNvSpPr/>
            <p:nvPr/>
          </p:nvSpPr>
          <p:spPr>
            <a:xfrm>
              <a:off x="4255930" y="2340310"/>
              <a:ext cx="285752" cy="285752"/>
            </a:xfrm>
            <a:prstGeom prst="ellipse">
              <a:avLst/>
            </a:prstGeom>
            <a:grpFill/>
            <a:ln w="222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等腰三角形 8"/>
            <p:cNvSpPr/>
            <p:nvPr/>
          </p:nvSpPr>
          <p:spPr>
            <a:xfrm>
              <a:off x="3541550" y="2308316"/>
              <a:ext cx="357190" cy="285752"/>
            </a:xfrm>
            <a:prstGeom prst="triangle">
              <a:avLst/>
            </a:prstGeom>
            <a:grpFill/>
            <a:ln w="222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78645" y="1147573"/>
            <a:ext cx="7786710" cy="646331"/>
            <a:chOff x="571472" y="1785926"/>
            <a:chExt cx="7786710" cy="646331"/>
          </a:xfrm>
        </p:grpSpPr>
        <p:sp>
          <p:nvSpPr>
            <p:cNvPr id="11" name="椭圆 10"/>
            <p:cNvSpPr/>
            <p:nvPr/>
          </p:nvSpPr>
          <p:spPr>
            <a:xfrm>
              <a:off x="2643174" y="1928802"/>
              <a:ext cx="357190" cy="357190"/>
            </a:xfrm>
            <a:prstGeom prst="ellipse">
              <a:avLst/>
            </a:prstGeom>
            <a:noFill/>
            <a:ln w="222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>
              <a:off x="3286116" y="1928802"/>
              <a:ext cx="428629" cy="357190"/>
            </a:xfrm>
            <a:prstGeom prst="triangle">
              <a:avLst/>
            </a:prstGeom>
            <a:noFill/>
            <a:ln w="222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TextBox 27"/>
            <p:cNvSpPr txBox="1"/>
            <p:nvPr/>
          </p:nvSpPr>
          <p:spPr>
            <a:xfrm>
              <a:off x="3000364" y="1857364"/>
              <a:ext cx="6429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Text Box 5"/>
            <p:cNvSpPr txBox="1">
              <a:spLocks noChangeArrowheads="1"/>
            </p:cNvSpPr>
            <p:nvPr/>
          </p:nvSpPr>
          <p:spPr bwMode="auto">
            <a:xfrm>
              <a:off x="571472" y="1785926"/>
              <a:ext cx="1143008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已知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TextBox 31"/>
            <p:cNvSpPr txBox="1"/>
            <p:nvPr/>
          </p:nvSpPr>
          <p:spPr>
            <a:xfrm>
              <a:off x="4357686" y="1857364"/>
              <a:ext cx="10715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=114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TextBox 32"/>
            <p:cNvSpPr txBox="1"/>
            <p:nvPr/>
          </p:nvSpPr>
          <p:spPr>
            <a:xfrm>
              <a:off x="1643042" y="1857364"/>
              <a:ext cx="7858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TextBox 35"/>
            <p:cNvSpPr txBox="1"/>
            <p:nvPr/>
          </p:nvSpPr>
          <p:spPr>
            <a:xfrm>
              <a:off x="2285984" y="1857364"/>
              <a:ext cx="7858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357290" y="1928802"/>
              <a:ext cx="357190" cy="357190"/>
            </a:xfrm>
            <a:prstGeom prst="ellipse">
              <a:avLst/>
            </a:prstGeom>
            <a:noFill/>
            <a:ln w="222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2000232" y="1928802"/>
              <a:ext cx="357190" cy="357190"/>
            </a:xfrm>
            <a:prstGeom prst="ellipse">
              <a:avLst/>
            </a:prstGeom>
            <a:noFill/>
            <a:ln w="222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TextBox 39"/>
            <p:cNvSpPr txBox="1"/>
            <p:nvPr/>
          </p:nvSpPr>
          <p:spPr>
            <a:xfrm>
              <a:off x="3643306" y="1857364"/>
              <a:ext cx="7858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等腰三角形 20"/>
            <p:cNvSpPr/>
            <p:nvPr/>
          </p:nvSpPr>
          <p:spPr>
            <a:xfrm>
              <a:off x="4000496" y="1928802"/>
              <a:ext cx="428629" cy="357190"/>
            </a:xfrm>
            <a:prstGeom prst="triangle">
              <a:avLst/>
            </a:prstGeom>
            <a:noFill/>
            <a:ln w="222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>
              <a:off x="6215074" y="1928802"/>
              <a:ext cx="428629" cy="357190"/>
            </a:xfrm>
            <a:prstGeom prst="triangle">
              <a:avLst/>
            </a:prstGeom>
            <a:noFill/>
            <a:ln w="222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TextBox 43"/>
            <p:cNvSpPr txBox="1"/>
            <p:nvPr/>
          </p:nvSpPr>
          <p:spPr>
            <a:xfrm>
              <a:off x="5929322" y="1857364"/>
              <a:ext cx="6429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TextBox 44"/>
            <p:cNvSpPr txBox="1"/>
            <p:nvPr/>
          </p:nvSpPr>
          <p:spPr>
            <a:xfrm>
              <a:off x="7286644" y="1857364"/>
              <a:ext cx="10715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=63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TextBox 45"/>
            <p:cNvSpPr txBox="1"/>
            <p:nvPr/>
          </p:nvSpPr>
          <p:spPr>
            <a:xfrm>
              <a:off x="6572264" y="1857364"/>
              <a:ext cx="7858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等腰三角形 25"/>
            <p:cNvSpPr/>
            <p:nvPr/>
          </p:nvSpPr>
          <p:spPr>
            <a:xfrm>
              <a:off x="6929454" y="1928802"/>
              <a:ext cx="428629" cy="357190"/>
            </a:xfrm>
            <a:prstGeom prst="triangle">
              <a:avLst/>
            </a:prstGeom>
            <a:noFill/>
            <a:ln w="222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>
              <a:off x="5572132" y="1928802"/>
              <a:ext cx="428629" cy="357190"/>
            </a:xfrm>
            <a:prstGeom prst="triangle">
              <a:avLst/>
            </a:prstGeom>
            <a:noFill/>
            <a:ln w="222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52633" y="1883649"/>
            <a:ext cx="2509020" cy="461665"/>
            <a:chOff x="551569" y="2657441"/>
            <a:chExt cx="2509020" cy="461665"/>
          </a:xfrm>
        </p:grpSpPr>
        <p:sp>
          <p:nvSpPr>
            <p:cNvPr id="29" name="矩形 28"/>
            <p:cNvSpPr/>
            <p:nvPr/>
          </p:nvSpPr>
          <p:spPr>
            <a:xfrm>
              <a:off x="551569" y="2657441"/>
              <a:ext cx="250902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求   、  的值。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1643042" y="2714620"/>
              <a:ext cx="285752" cy="285752"/>
            </a:xfrm>
            <a:prstGeom prst="ellipse">
              <a:avLst/>
            </a:prstGeom>
            <a:noFill/>
            <a:ln w="222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>
              <a:off x="986560" y="2714620"/>
              <a:ext cx="357190" cy="285752"/>
            </a:xfrm>
            <a:prstGeom prst="triangle">
              <a:avLst/>
            </a:prstGeom>
            <a:noFill/>
            <a:ln w="222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92975" y="2487678"/>
            <a:ext cx="2786050" cy="461665"/>
            <a:chOff x="3714744" y="2857496"/>
            <a:chExt cx="2786050" cy="461665"/>
          </a:xfrm>
        </p:grpSpPr>
        <p:sp>
          <p:nvSpPr>
            <p:cNvPr id="33" name="等腰三角形 32"/>
            <p:cNvSpPr/>
            <p:nvPr/>
          </p:nvSpPr>
          <p:spPr>
            <a:xfrm>
              <a:off x="4357686" y="2928934"/>
              <a:ext cx="428629" cy="357190"/>
            </a:xfrm>
            <a:prstGeom prst="triangle">
              <a:avLst/>
            </a:prstGeom>
            <a:noFill/>
            <a:ln w="222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TextBox 57"/>
            <p:cNvSpPr txBox="1"/>
            <p:nvPr/>
          </p:nvSpPr>
          <p:spPr>
            <a:xfrm>
              <a:off x="4071934" y="2857496"/>
              <a:ext cx="6429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TextBox 58"/>
            <p:cNvSpPr txBox="1"/>
            <p:nvPr/>
          </p:nvSpPr>
          <p:spPr>
            <a:xfrm>
              <a:off x="5429256" y="2857496"/>
              <a:ext cx="10715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=63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TextBox 59"/>
            <p:cNvSpPr txBox="1"/>
            <p:nvPr/>
          </p:nvSpPr>
          <p:spPr>
            <a:xfrm>
              <a:off x="4714876" y="2857496"/>
              <a:ext cx="7858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等腰三角形 36"/>
            <p:cNvSpPr/>
            <p:nvPr/>
          </p:nvSpPr>
          <p:spPr>
            <a:xfrm>
              <a:off x="5072066" y="2928934"/>
              <a:ext cx="428629" cy="357190"/>
            </a:xfrm>
            <a:prstGeom prst="triangle">
              <a:avLst/>
            </a:prstGeom>
            <a:noFill/>
            <a:ln w="222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等腰三角形 37"/>
            <p:cNvSpPr/>
            <p:nvPr/>
          </p:nvSpPr>
          <p:spPr>
            <a:xfrm>
              <a:off x="3714744" y="2928934"/>
              <a:ext cx="428629" cy="357190"/>
            </a:xfrm>
            <a:prstGeom prst="triangle">
              <a:avLst/>
            </a:prstGeom>
            <a:noFill/>
            <a:ln w="222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107669" y="2486576"/>
            <a:ext cx="4071934" cy="461665"/>
            <a:chOff x="3571868" y="4572008"/>
            <a:chExt cx="4071934" cy="461665"/>
          </a:xfrm>
        </p:grpSpPr>
        <p:sp>
          <p:nvSpPr>
            <p:cNvPr id="40" name="椭圆 39"/>
            <p:cNvSpPr/>
            <p:nvPr/>
          </p:nvSpPr>
          <p:spPr>
            <a:xfrm>
              <a:off x="4857752" y="4643446"/>
              <a:ext cx="357190" cy="357190"/>
            </a:xfrm>
            <a:prstGeom prst="ellipse">
              <a:avLst/>
            </a:prstGeom>
            <a:noFill/>
            <a:ln w="222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等腰三角形 40"/>
            <p:cNvSpPr/>
            <p:nvPr/>
          </p:nvSpPr>
          <p:spPr>
            <a:xfrm>
              <a:off x="5500694" y="4643446"/>
              <a:ext cx="428629" cy="357190"/>
            </a:xfrm>
            <a:prstGeom prst="triangle">
              <a:avLst/>
            </a:prstGeom>
            <a:noFill/>
            <a:ln w="222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TextBox 64"/>
            <p:cNvSpPr txBox="1"/>
            <p:nvPr/>
          </p:nvSpPr>
          <p:spPr>
            <a:xfrm>
              <a:off x="5214942" y="4572008"/>
              <a:ext cx="6429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TextBox 65"/>
            <p:cNvSpPr txBox="1"/>
            <p:nvPr/>
          </p:nvSpPr>
          <p:spPr>
            <a:xfrm>
              <a:off x="6572264" y="4572008"/>
              <a:ext cx="10715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=114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TextBox 66"/>
            <p:cNvSpPr txBox="1"/>
            <p:nvPr/>
          </p:nvSpPr>
          <p:spPr>
            <a:xfrm>
              <a:off x="3857620" y="4572008"/>
              <a:ext cx="7858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TextBox 67"/>
            <p:cNvSpPr txBox="1"/>
            <p:nvPr/>
          </p:nvSpPr>
          <p:spPr>
            <a:xfrm>
              <a:off x="4500562" y="4572008"/>
              <a:ext cx="7858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3571868" y="4643446"/>
              <a:ext cx="357190" cy="357190"/>
            </a:xfrm>
            <a:prstGeom prst="ellipse">
              <a:avLst/>
            </a:prstGeom>
            <a:noFill/>
            <a:ln w="222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4214810" y="4643446"/>
              <a:ext cx="357190" cy="357190"/>
            </a:xfrm>
            <a:prstGeom prst="ellipse">
              <a:avLst/>
            </a:prstGeom>
            <a:noFill/>
            <a:ln w="222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TextBox 70"/>
            <p:cNvSpPr txBox="1"/>
            <p:nvPr/>
          </p:nvSpPr>
          <p:spPr>
            <a:xfrm>
              <a:off x="5857884" y="4572008"/>
              <a:ext cx="7858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等腰三角形 48"/>
            <p:cNvSpPr/>
            <p:nvPr/>
          </p:nvSpPr>
          <p:spPr>
            <a:xfrm>
              <a:off x="6215074" y="4643446"/>
              <a:ext cx="428629" cy="357190"/>
            </a:xfrm>
            <a:prstGeom prst="triangle">
              <a:avLst/>
            </a:prstGeom>
            <a:noFill/>
            <a:ln w="222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155808" y="3147814"/>
            <a:ext cx="3072372" cy="830997"/>
            <a:chOff x="4500562" y="3643314"/>
            <a:chExt cx="2000232" cy="830997"/>
          </a:xfrm>
        </p:grpSpPr>
        <p:sp>
          <p:nvSpPr>
            <p:cNvPr id="51" name="TextBox 72"/>
            <p:cNvSpPr txBox="1"/>
            <p:nvPr/>
          </p:nvSpPr>
          <p:spPr>
            <a:xfrm>
              <a:off x="4500562" y="3643314"/>
              <a:ext cx="78581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 × 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" name="等腰三角形 51"/>
            <p:cNvSpPr/>
            <p:nvPr/>
          </p:nvSpPr>
          <p:spPr>
            <a:xfrm>
              <a:off x="5072066" y="3643314"/>
              <a:ext cx="312154" cy="357190"/>
            </a:xfrm>
            <a:prstGeom prst="triangle">
              <a:avLst/>
            </a:prstGeom>
            <a:noFill/>
            <a:ln w="222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TextBox 74"/>
            <p:cNvSpPr txBox="1"/>
            <p:nvPr/>
          </p:nvSpPr>
          <p:spPr>
            <a:xfrm>
              <a:off x="5429256" y="3643314"/>
              <a:ext cx="10715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=63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211071" y="3697073"/>
            <a:ext cx="1428728" cy="461665"/>
            <a:chOff x="5072066" y="4143380"/>
            <a:chExt cx="1428728" cy="461665"/>
          </a:xfrm>
        </p:grpSpPr>
        <p:sp>
          <p:nvSpPr>
            <p:cNvPr id="55" name="等腰三角形 54"/>
            <p:cNvSpPr/>
            <p:nvPr/>
          </p:nvSpPr>
          <p:spPr>
            <a:xfrm>
              <a:off x="5072066" y="4143380"/>
              <a:ext cx="428629" cy="357190"/>
            </a:xfrm>
            <a:prstGeom prst="triangle">
              <a:avLst/>
            </a:prstGeom>
            <a:noFill/>
            <a:ln w="222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TextBox 76"/>
            <p:cNvSpPr txBox="1"/>
            <p:nvPr/>
          </p:nvSpPr>
          <p:spPr>
            <a:xfrm>
              <a:off x="5429256" y="4143380"/>
              <a:ext cx="10715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=21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523889" y="3200956"/>
            <a:ext cx="3512607" cy="461665"/>
            <a:chOff x="4328221" y="5286388"/>
            <a:chExt cx="3512607" cy="461665"/>
          </a:xfrm>
        </p:grpSpPr>
        <p:sp>
          <p:nvSpPr>
            <p:cNvPr id="58" name="椭圆 57"/>
            <p:cNvSpPr/>
            <p:nvPr/>
          </p:nvSpPr>
          <p:spPr>
            <a:xfrm>
              <a:off x="5072066" y="5286388"/>
              <a:ext cx="357190" cy="357190"/>
            </a:xfrm>
            <a:prstGeom prst="ellipse">
              <a:avLst/>
            </a:prstGeom>
            <a:noFill/>
            <a:ln w="222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" name="TextBox 81"/>
            <p:cNvSpPr txBox="1"/>
            <p:nvPr/>
          </p:nvSpPr>
          <p:spPr>
            <a:xfrm>
              <a:off x="4328221" y="5286388"/>
              <a:ext cx="24645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 ×   +42 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0" name="TextBox 83"/>
            <p:cNvSpPr txBox="1"/>
            <p:nvPr/>
          </p:nvSpPr>
          <p:spPr>
            <a:xfrm>
              <a:off x="5912397" y="5286388"/>
              <a:ext cx="192843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=114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027945" y="3694261"/>
            <a:ext cx="2143678" cy="461665"/>
            <a:chOff x="4357116" y="5857892"/>
            <a:chExt cx="2143678" cy="461665"/>
          </a:xfrm>
        </p:grpSpPr>
        <p:sp>
          <p:nvSpPr>
            <p:cNvPr id="62" name="椭圆 61"/>
            <p:cNvSpPr/>
            <p:nvPr/>
          </p:nvSpPr>
          <p:spPr>
            <a:xfrm>
              <a:off x="5072066" y="5857892"/>
              <a:ext cx="357190" cy="357190"/>
            </a:xfrm>
            <a:prstGeom prst="ellipse">
              <a:avLst/>
            </a:prstGeom>
            <a:noFill/>
            <a:ln w="222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3" name="TextBox 85"/>
            <p:cNvSpPr txBox="1"/>
            <p:nvPr/>
          </p:nvSpPr>
          <p:spPr>
            <a:xfrm>
              <a:off x="4357116" y="5857892"/>
              <a:ext cx="20717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 ×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TextBox 86"/>
            <p:cNvSpPr txBox="1"/>
            <p:nvPr/>
          </p:nvSpPr>
          <p:spPr>
            <a:xfrm>
              <a:off x="5429256" y="5857892"/>
              <a:ext cx="10715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=72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027945" y="4198317"/>
            <a:ext cx="2071702" cy="461665"/>
            <a:chOff x="4429124" y="5857892"/>
            <a:chExt cx="2071702" cy="461665"/>
          </a:xfrm>
        </p:grpSpPr>
        <p:sp>
          <p:nvSpPr>
            <p:cNvPr id="66" name="椭圆 65"/>
            <p:cNvSpPr/>
            <p:nvPr/>
          </p:nvSpPr>
          <p:spPr>
            <a:xfrm>
              <a:off x="5072066" y="5857892"/>
              <a:ext cx="357190" cy="357190"/>
            </a:xfrm>
            <a:prstGeom prst="ellipse">
              <a:avLst/>
            </a:prstGeom>
            <a:noFill/>
            <a:ln w="222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" name="TextBox 91"/>
            <p:cNvSpPr txBox="1"/>
            <p:nvPr/>
          </p:nvSpPr>
          <p:spPr>
            <a:xfrm>
              <a:off x="4429124" y="5857892"/>
              <a:ext cx="20717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" name="TextBox 92"/>
            <p:cNvSpPr txBox="1"/>
            <p:nvPr/>
          </p:nvSpPr>
          <p:spPr>
            <a:xfrm>
              <a:off x="5429256" y="5857892"/>
              <a:ext cx="10715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=24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048636" y="627534"/>
            <a:ext cx="52950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下面算式中    、   各代表一个数。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9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7383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38822" y="1277635"/>
            <a:ext cx="4771209" cy="337093"/>
            <a:chOff x="1827626" y="3849556"/>
            <a:chExt cx="4386121" cy="337093"/>
          </a:xfrm>
          <a:solidFill>
            <a:srgbClr val="FFFF99"/>
          </a:solidFill>
        </p:grpSpPr>
        <p:sp>
          <p:nvSpPr>
            <p:cNvPr id="8" name="等腰三角形 7"/>
            <p:cNvSpPr/>
            <p:nvPr/>
          </p:nvSpPr>
          <p:spPr>
            <a:xfrm>
              <a:off x="5856557" y="3849556"/>
              <a:ext cx="357190" cy="285752"/>
            </a:xfrm>
            <a:prstGeom prst="triangle">
              <a:avLst/>
            </a:prstGeom>
            <a:grpFill/>
            <a:ln w="222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853377" y="3849556"/>
              <a:ext cx="285752" cy="285752"/>
            </a:xfrm>
            <a:prstGeom prst="ellipse">
              <a:avLst/>
            </a:prstGeom>
            <a:grpFill/>
            <a:ln w="222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827626" y="3900897"/>
              <a:ext cx="285752" cy="285752"/>
            </a:xfrm>
            <a:prstGeom prst="ellipse">
              <a:avLst/>
            </a:prstGeom>
            <a:grpFill/>
            <a:ln w="222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401382" y="3884154"/>
              <a:ext cx="285752" cy="286233"/>
            </a:xfrm>
            <a:prstGeom prst="rect">
              <a:avLst/>
            </a:prstGeom>
            <a:grpFill/>
            <a:ln w="222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5345175" y="3849556"/>
              <a:ext cx="285752" cy="285752"/>
            </a:xfrm>
            <a:prstGeom prst="rect">
              <a:avLst/>
            </a:prstGeom>
            <a:grpFill/>
            <a:ln w="222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等腰三角形 12"/>
            <p:cNvSpPr/>
            <p:nvPr/>
          </p:nvSpPr>
          <p:spPr>
            <a:xfrm>
              <a:off x="3755181" y="3849556"/>
              <a:ext cx="357190" cy="285752"/>
            </a:xfrm>
            <a:prstGeom prst="triangle">
              <a:avLst/>
            </a:prstGeom>
            <a:grpFill/>
            <a:ln w="222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259467" y="3859107"/>
              <a:ext cx="285752" cy="285752"/>
            </a:xfrm>
            <a:prstGeom prst="rect">
              <a:avLst/>
            </a:prstGeom>
            <a:grpFill/>
            <a:ln w="222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453738" y="1323826"/>
            <a:ext cx="1285884" cy="285752"/>
            <a:chOff x="3143240" y="2571744"/>
            <a:chExt cx="1285884" cy="285752"/>
          </a:xfrm>
          <a:solidFill>
            <a:srgbClr val="FFFF99"/>
          </a:solidFill>
        </p:grpSpPr>
        <p:sp>
          <p:nvSpPr>
            <p:cNvPr id="22" name="椭圆 21"/>
            <p:cNvSpPr/>
            <p:nvPr/>
          </p:nvSpPr>
          <p:spPr>
            <a:xfrm>
              <a:off x="3643306" y="2571744"/>
              <a:ext cx="285752" cy="285752"/>
            </a:xfrm>
            <a:prstGeom prst="ellipse">
              <a:avLst/>
            </a:prstGeom>
            <a:grpFill/>
            <a:ln w="222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等腰三角形 22"/>
            <p:cNvSpPr/>
            <p:nvPr/>
          </p:nvSpPr>
          <p:spPr>
            <a:xfrm>
              <a:off x="3143240" y="2571744"/>
              <a:ext cx="357190" cy="285752"/>
            </a:xfrm>
            <a:prstGeom prst="triangle">
              <a:avLst/>
            </a:prstGeom>
            <a:grpFill/>
            <a:ln w="222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4143372" y="2571744"/>
              <a:ext cx="285752" cy="285752"/>
            </a:xfrm>
            <a:prstGeom prst="rect">
              <a:avLst/>
            </a:prstGeom>
            <a:grpFill/>
            <a:ln w="222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931411" y="3313762"/>
            <a:ext cx="1999265" cy="400110"/>
            <a:chOff x="2389179" y="5030284"/>
            <a:chExt cx="1999265" cy="400110"/>
          </a:xfrm>
        </p:grpSpPr>
        <p:sp>
          <p:nvSpPr>
            <p:cNvPr id="26" name="等腰三角形 25"/>
            <p:cNvSpPr/>
            <p:nvPr/>
          </p:nvSpPr>
          <p:spPr>
            <a:xfrm>
              <a:off x="3390559" y="5072074"/>
              <a:ext cx="357190" cy="285752"/>
            </a:xfrm>
            <a:prstGeom prst="triangle">
              <a:avLst/>
            </a:prstGeom>
            <a:noFill/>
            <a:ln w="222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2389179" y="5030284"/>
              <a:ext cx="199926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所以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10+    =15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480195" y="2773060"/>
            <a:ext cx="1437726" cy="400110"/>
            <a:chOff x="2571736" y="4572008"/>
            <a:chExt cx="1437726" cy="400110"/>
          </a:xfrm>
        </p:grpSpPr>
        <p:sp>
          <p:nvSpPr>
            <p:cNvPr id="29" name="椭圆 28"/>
            <p:cNvSpPr/>
            <p:nvPr/>
          </p:nvSpPr>
          <p:spPr>
            <a:xfrm>
              <a:off x="2571736" y="4643446"/>
              <a:ext cx="285752" cy="285752"/>
            </a:xfrm>
            <a:prstGeom prst="ellipse">
              <a:avLst/>
            </a:prstGeom>
            <a:noFill/>
            <a:ln w="222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3143240" y="4643446"/>
              <a:ext cx="285752" cy="285752"/>
            </a:xfrm>
            <a:prstGeom prst="rect">
              <a:avLst/>
            </a:prstGeom>
            <a:noFill/>
            <a:ln w="222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2786050" y="4572008"/>
              <a:ext cx="122341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+    =10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98862" y="2055156"/>
            <a:ext cx="3038011" cy="400110"/>
            <a:chOff x="1517834" y="3714752"/>
            <a:chExt cx="3038011" cy="400110"/>
          </a:xfrm>
        </p:grpSpPr>
        <p:sp>
          <p:nvSpPr>
            <p:cNvPr id="33" name="等腰三角形 32"/>
            <p:cNvSpPr/>
            <p:nvPr/>
          </p:nvSpPr>
          <p:spPr>
            <a:xfrm>
              <a:off x="3643306" y="3786190"/>
              <a:ext cx="357190" cy="285752"/>
            </a:xfrm>
            <a:prstGeom prst="triangle">
              <a:avLst/>
            </a:prstGeom>
            <a:noFill/>
            <a:ln w="222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2571736" y="3786190"/>
              <a:ext cx="285752" cy="285752"/>
            </a:xfrm>
            <a:prstGeom prst="ellipse">
              <a:avLst/>
            </a:prstGeom>
            <a:noFill/>
            <a:ln w="222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3145435" y="3786760"/>
              <a:ext cx="285752" cy="285752"/>
            </a:xfrm>
            <a:prstGeom prst="rect">
              <a:avLst/>
            </a:prstGeom>
            <a:noFill/>
            <a:ln w="222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1517834" y="3714752"/>
              <a:ext cx="303801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因为      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+    +   =15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061696" y="3942192"/>
            <a:ext cx="728784" cy="400110"/>
            <a:chOff x="5857884" y="4863478"/>
            <a:chExt cx="728784" cy="400110"/>
          </a:xfrm>
        </p:grpSpPr>
        <p:sp>
          <p:nvSpPr>
            <p:cNvPr id="38" name="等腰三角形 37"/>
            <p:cNvSpPr/>
            <p:nvPr/>
          </p:nvSpPr>
          <p:spPr>
            <a:xfrm>
              <a:off x="5857884" y="4929198"/>
              <a:ext cx="357190" cy="285752"/>
            </a:xfrm>
            <a:prstGeom prst="triangle">
              <a:avLst/>
            </a:prstGeom>
            <a:noFill/>
            <a:ln w="222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6012472" y="4863478"/>
              <a:ext cx="57419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=5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428182" y="2055156"/>
            <a:ext cx="2648482" cy="400110"/>
            <a:chOff x="4429124" y="3643314"/>
            <a:chExt cx="2648482" cy="400110"/>
          </a:xfrm>
        </p:grpSpPr>
        <p:sp>
          <p:nvSpPr>
            <p:cNvPr id="41" name="等腰三角形 40"/>
            <p:cNvSpPr/>
            <p:nvPr/>
          </p:nvSpPr>
          <p:spPr>
            <a:xfrm>
              <a:off x="6000760" y="3714752"/>
              <a:ext cx="357190" cy="285752"/>
            </a:xfrm>
            <a:prstGeom prst="triangle">
              <a:avLst/>
            </a:prstGeom>
            <a:noFill/>
            <a:ln w="222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5286380" y="3714752"/>
              <a:ext cx="285752" cy="285752"/>
            </a:xfrm>
            <a:prstGeom prst="rect">
              <a:avLst/>
            </a:prstGeom>
            <a:noFill/>
            <a:ln w="222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4429124" y="3643314"/>
              <a:ext cx="264848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因为      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+     =12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285438" y="2626660"/>
            <a:ext cx="1609736" cy="400110"/>
            <a:chOff x="5286380" y="4214818"/>
            <a:chExt cx="1609736" cy="400110"/>
          </a:xfrm>
        </p:grpSpPr>
        <p:sp>
          <p:nvSpPr>
            <p:cNvPr id="45" name="矩形 44"/>
            <p:cNvSpPr/>
            <p:nvPr/>
          </p:nvSpPr>
          <p:spPr>
            <a:xfrm>
              <a:off x="6072198" y="4286256"/>
              <a:ext cx="285752" cy="285752"/>
            </a:xfrm>
            <a:prstGeom prst="rect">
              <a:avLst/>
            </a:prstGeom>
            <a:noFill/>
            <a:ln w="222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5286380" y="4214818"/>
              <a:ext cx="160973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所以    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=7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765526" y="3271972"/>
            <a:ext cx="2258952" cy="400110"/>
            <a:chOff x="4594446" y="4943710"/>
            <a:chExt cx="2258952" cy="400110"/>
          </a:xfrm>
        </p:grpSpPr>
        <p:sp>
          <p:nvSpPr>
            <p:cNvPr id="48" name="椭圆 47"/>
            <p:cNvSpPr/>
            <p:nvPr/>
          </p:nvSpPr>
          <p:spPr>
            <a:xfrm>
              <a:off x="5357818" y="5000636"/>
              <a:ext cx="285752" cy="285752"/>
            </a:xfrm>
            <a:prstGeom prst="ellipse">
              <a:avLst/>
            </a:prstGeom>
            <a:noFill/>
            <a:ln w="222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5929322" y="5000636"/>
              <a:ext cx="285752" cy="285752"/>
            </a:xfrm>
            <a:prstGeom prst="rect">
              <a:avLst/>
            </a:prstGeom>
            <a:noFill/>
            <a:ln w="222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4594446" y="4943710"/>
              <a:ext cx="22589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因为    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+    =10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406118" y="3971840"/>
            <a:ext cx="1479892" cy="400110"/>
            <a:chOff x="5214942" y="5643578"/>
            <a:chExt cx="1479892" cy="400110"/>
          </a:xfrm>
        </p:grpSpPr>
        <p:sp>
          <p:nvSpPr>
            <p:cNvPr id="52" name="矩形 51"/>
            <p:cNvSpPr/>
            <p:nvPr/>
          </p:nvSpPr>
          <p:spPr>
            <a:xfrm>
              <a:off x="5214942" y="5643578"/>
              <a:ext cx="147989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所以    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=3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5929322" y="5715016"/>
              <a:ext cx="285752" cy="285752"/>
            </a:xfrm>
            <a:prstGeom prst="ellipse">
              <a:avLst/>
            </a:prstGeom>
            <a:noFill/>
            <a:ln w="2222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72330" y="597917"/>
            <a:ext cx="5759910" cy="461665"/>
            <a:chOff x="2324734" y="273692"/>
            <a:chExt cx="5759910" cy="461665"/>
          </a:xfrm>
        </p:grpSpPr>
        <p:grpSp>
          <p:nvGrpSpPr>
            <p:cNvPr id="15" name="组合 14"/>
            <p:cNvGrpSpPr/>
            <p:nvPr/>
          </p:nvGrpSpPr>
          <p:grpSpPr>
            <a:xfrm>
              <a:off x="4055046" y="347807"/>
              <a:ext cx="1722446" cy="308716"/>
              <a:chOff x="4948021" y="996745"/>
              <a:chExt cx="1722446" cy="308716"/>
            </a:xfrm>
            <a:solidFill>
              <a:srgbClr val="FFFF99"/>
            </a:solidFill>
          </p:grpSpPr>
          <p:sp>
            <p:nvSpPr>
              <p:cNvPr id="17" name="等腰三角形 16"/>
              <p:cNvSpPr/>
              <p:nvPr/>
            </p:nvSpPr>
            <p:spPr>
              <a:xfrm>
                <a:off x="4948021" y="996745"/>
                <a:ext cx="357190" cy="285752"/>
              </a:xfrm>
              <a:prstGeom prst="triangle">
                <a:avLst/>
              </a:prstGeom>
              <a:grpFill/>
              <a:ln w="2222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5650388" y="1019709"/>
                <a:ext cx="285752" cy="285752"/>
              </a:xfrm>
              <a:prstGeom prst="ellipse">
                <a:avLst/>
              </a:prstGeom>
              <a:grpFill/>
              <a:ln w="2222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6384715" y="996745"/>
                <a:ext cx="285752" cy="285752"/>
              </a:xfrm>
              <a:prstGeom prst="rect">
                <a:avLst/>
              </a:prstGeom>
              <a:grpFill/>
              <a:ln w="2222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2324734" y="273692"/>
              <a:ext cx="575991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下面算式中   、   、  各代表一个数。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854916" y="1281868"/>
            <a:ext cx="53607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+    =10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，   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+    =12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，     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+    +    =15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82239" y="1263068"/>
            <a:ext cx="303159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求    、  、   的值。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4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32233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7879" y="587375"/>
            <a:ext cx="805259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某小区推出这样一个活动，废弃的矿泉水瓶可以换环保塑料袋和布织的购物袋。下面是明明和丽丽两人换购的物品，丽丽一共捡了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个矿泉水瓶，明明捡了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个，请你算一算，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l"/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个环保塑料袋和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个布织购物袋分别用多少个矿泉水瓶换？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4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008" y="659843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4180" y="2484998"/>
            <a:ext cx="499110" cy="6597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4275" y="2484998"/>
            <a:ext cx="499110" cy="65976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7865" y="2484998"/>
            <a:ext cx="499110" cy="659765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0190" y="2484998"/>
            <a:ext cx="446405" cy="695960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7520" y="3363838"/>
            <a:ext cx="499110" cy="659765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7615" y="3363838"/>
            <a:ext cx="499110" cy="659765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1205" y="3363838"/>
            <a:ext cx="499110" cy="659765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3530" y="3363838"/>
            <a:ext cx="446405" cy="695960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2195" y="3363838"/>
            <a:ext cx="446405" cy="695960"/>
          </a:xfrm>
          <a:prstGeom prst="rect">
            <a:avLst/>
          </a:prstGeom>
        </p:spPr>
      </p:pic>
      <p:sp>
        <p:nvSpPr>
          <p:cNvPr id="61" name="文本框 60"/>
          <p:cNvSpPr txBox="1"/>
          <p:nvPr/>
        </p:nvSpPr>
        <p:spPr>
          <a:xfrm>
            <a:off x="732950" y="2603108"/>
            <a:ext cx="9512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丽丽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732950" y="3463533"/>
            <a:ext cx="9512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明明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5669009" y="2360950"/>
            <a:ext cx="310769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70-50=20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50-20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÷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3=10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答：塑料袋用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个矿泉水瓶换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，购物袋用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746512" y="627534"/>
            <a:ext cx="8712968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如图中∠</a:t>
            </a:r>
            <a:r>
              <a:rPr kumimoji="0" lang="zh-CN" altLang="zh-CN" sz="24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1=30°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，∠</a:t>
            </a:r>
            <a:r>
              <a:rPr kumimoji="0" lang="zh-CN" altLang="zh-CN" sz="24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2=50°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，求∠</a:t>
            </a:r>
            <a:r>
              <a:rPr kumimoji="0" lang="zh-CN" altLang="zh-CN" sz="24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、∠</a:t>
            </a:r>
            <a:r>
              <a:rPr kumimoji="0" lang="zh-CN" altLang="zh-CN" sz="24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4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、∠</a:t>
            </a:r>
            <a:r>
              <a:rPr kumimoji="0" lang="zh-CN" altLang="zh-CN" sz="24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5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的度数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br>
              <a:rPr kumimoji="0" lang="zh-CN" sz="24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</a:br>
            <a:r>
              <a:rPr kumimoji="0" lang="zh-CN" sz="24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</a:t>
            </a:r>
            <a:endParaRPr kumimoji="0" lang="zh-CN" sz="2400" b="1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7" name="Picture 2" descr="http://www.leleketang.com/res/question/pic/12857/rku00001445.pn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23528" y="2144417"/>
            <a:ext cx="3055154" cy="1706483"/>
          </a:xfrm>
          <a:prstGeom prst="rect">
            <a:avLst/>
          </a:prstGeom>
          <a:noFill/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3820952" y="1851670"/>
            <a:ext cx="4857752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因为∠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1+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5=180°</a:t>
            </a:r>
            <a:r>
              <a:rPr lang="zh-CN" altLang="zh-CN" sz="24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 ∠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1=30°</a:t>
            </a:r>
            <a:r>
              <a:rPr lang="en-US" altLang="zh-CN" sz="24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4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3820952" y="2494612"/>
            <a:ext cx="5143536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所以∠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5=180°</a:t>
            </a:r>
            <a:r>
              <a:rPr lang="en-US" altLang="zh-CN" sz="24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=180°</a:t>
            </a:r>
            <a:r>
              <a:rPr lang="en-US" altLang="zh-CN" sz="24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-30°</a:t>
            </a:r>
            <a:r>
              <a:rPr lang="en-US" altLang="zh-CN" sz="24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                              </a:t>
            </a:r>
            <a:endParaRPr lang="en-US" altLang="zh-CN" sz="2400" b="1" baseline="3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=150°</a:t>
            </a:r>
            <a:r>
              <a:rPr lang="en-US" altLang="zh-CN" sz="24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5447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971600" y="588625"/>
            <a:ext cx="7920880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如图中∠</a:t>
            </a:r>
            <a:r>
              <a:rPr kumimoji="0" lang="zh-CN" altLang="zh-CN" sz="24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1=30°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，∠</a:t>
            </a:r>
            <a:r>
              <a:rPr kumimoji="0" lang="zh-CN" altLang="zh-CN" sz="24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2=50°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，求∠</a:t>
            </a:r>
            <a:r>
              <a:rPr kumimoji="0" lang="zh-CN" altLang="zh-CN" sz="24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、∠</a:t>
            </a:r>
            <a:r>
              <a:rPr kumimoji="0" lang="zh-CN" altLang="zh-CN" sz="24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4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、∠</a:t>
            </a:r>
            <a:r>
              <a:rPr kumimoji="0" lang="zh-CN" altLang="zh-CN" sz="24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5</a:t>
            </a:r>
            <a:r>
              <a:rPr kumimoji="0" lang="zh-CN" sz="24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的度数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br>
              <a:rPr kumimoji="0" lang="zh-CN" sz="24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</a:br>
            <a:r>
              <a:rPr kumimoji="0" lang="zh-CN" sz="24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</a:t>
            </a:r>
            <a:endParaRPr kumimoji="0" lang="zh-CN" sz="2400" b="1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7" name="Picture 2" descr="http://www.leleketang.com/res/question/pic/12857/rku00001445.pn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418181" y="1023386"/>
            <a:ext cx="2329940" cy="1301408"/>
          </a:xfrm>
          <a:prstGeom prst="rect">
            <a:avLst/>
          </a:prstGeom>
          <a:noFill/>
        </p:spPr>
      </p:pic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527920" y="2211710"/>
            <a:ext cx="4857752" cy="481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因为∠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4+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∠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5=180°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 ∠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5=150°</a:t>
            </a:r>
            <a:r>
              <a:rPr lang="en-US" altLang="zh-CN" sz="2000" b="1" baseline="30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000" b="1" baseline="30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527920" y="2783214"/>
            <a:ext cx="5143536" cy="14773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所以∠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4=180°</a:t>
            </a:r>
            <a:r>
              <a:rPr lang="en-US" altLang="zh-CN" sz="2000" b="1" baseline="30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∠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=180°</a:t>
            </a:r>
            <a:r>
              <a:rPr lang="en-US" altLang="zh-CN" sz="2000" b="1" baseline="30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-150°</a:t>
            </a:r>
            <a:r>
              <a:rPr lang="en-US" altLang="zh-CN" sz="2000" b="1" baseline="30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                              </a:t>
            </a:r>
            <a:endParaRPr lang="en-US" altLang="zh-CN" sz="2000" b="1" baseline="300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=30°</a:t>
            </a:r>
            <a:r>
              <a:rPr lang="en-US" altLang="zh-CN" sz="2000" b="1" baseline="300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4654589" y="2211710"/>
            <a:ext cx="3961491" cy="14051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因为∠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3+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∠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2+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∠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4=180°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∠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4=30°</a:t>
            </a:r>
            <a:r>
              <a:rPr lang="zh-CN" altLang="en-US" sz="20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，∠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2=50°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464909" y="3070939"/>
            <a:ext cx="4283555" cy="14051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所以∠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3=180°</a:t>
            </a:r>
            <a:r>
              <a:rPr lang="en-US" altLang="zh-CN" sz="20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∠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4-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∠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=180°</a:t>
            </a:r>
            <a:r>
              <a:rPr lang="en-US" altLang="zh-CN" sz="20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-30°-50°</a:t>
            </a:r>
            <a:r>
              <a:rPr lang="en-US" altLang="zh-CN" sz="20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                                               </a:t>
            </a:r>
            <a:endParaRPr lang="en-US" altLang="zh-CN" sz="2000" b="1" baseline="3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=100°</a:t>
            </a:r>
            <a:r>
              <a:rPr lang="en-US" altLang="zh-CN" sz="20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650" y="70625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31840" y="587130"/>
            <a:ext cx="4152142" cy="1501581"/>
            <a:chOff x="150009" y="2361869"/>
            <a:chExt cx="5244666" cy="1754848"/>
          </a:xfrm>
        </p:grpSpPr>
        <p:pic>
          <p:nvPicPr>
            <p:cNvPr id="17" name="Picture 3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foregroundMark x1="72078" y1="6284" x2="62013" y2="19945"/>
                          <a14:foregroundMark x1="26623" y1="39344" x2="27273" y2="46721"/>
                          <a14:foregroundMark x1="47078" y1="38798" x2="53896" y2="43443"/>
                          <a14:foregroundMark x1="29545" y1="54645" x2="35390" y2="51913"/>
                          <a14:foregroundMark x1="40260" y1="51913" x2="47078" y2="54098"/>
                          <a14:foregroundMark x1="47727" y1="54098" x2="50325" y2="54098"/>
                          <a14:foregroundMark x1="38312" y1="56284" x2="35390" y2="69945"/>
                          <a14:foregroundMark x1="51623" y1="66120" x2="52273" y2="69399"/>
                          <a14:foregroundMark x1="43506" y1="46721" x2="53896" y2="47268"/>
                          <a14:foregroundMark x1="53896" y1="45628" x2="53896" y2="38798"/>
                          <a14:foregroundMark x1="27922" y1="37705" x2="34091" y2="39344"/>
                          <a14:foregroundMark x1="25325" y1="47268" x2="32792" y2="45628"/>
                          <a14:foregroundMark x1="33442" y1="45082" x2="37662" y2="4153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52238" y="2598276"/>
              <a:ext cx="1142437" cy="15184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0" name="云形标注 82"/>
            <p:cNvSpPr>
              <a:spLocks noChangeArrowheads="1"/>
            </p:cNvSpPr>
            <p:nvPr/>
          </p:nvSpPr>
          <p:spPr bwMode="auto">
            <a:xfrm>
              <a:off x="150009" y="2361869"/>
              <a:ext cx="3173526" cy="1144605"/>
            </a:xfrm>
            <a:prstGeom prst="cloudCallout">
              <a:avLst>
                <a:gd name="adj1" fmla="val 74065"/>
                <a:gd name="adj2" fmla="val 607"/>
              </a:avLst>
            </a:prstGeom>
            <a:no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150009" y="2700373"/>
              <a:ext cx="3420450" cy="4675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这些图形都见过吗？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4" name="等腰三角形 7"/>
          <p:cNvSpPr>
            <a:spLocks noChangeArrowheads="1"/>
          </p:cNvSpPr>
          <p:nvPr/>
        </p:nvSpPr>
        <p:spPr bwMode="auto">
          <a:xfrm>
            <a:off x="1080932" y="1904553"/>
            <a:ext cx="811212" cy="811213"/>
          </a:xfrm>
          <a:prstGeom prst="triangle">
            <a:avLst>
              <a:gd name="adj" fmla="val 50000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 b="1">
              <a:latin typeface="楷体_GB2312" panose="02010609030101010101" pitchFamily="49" charset="-122"/>
            </a:endParaRPr>
          </a:p>
        </p:txBody>
      </p:sp>
      <p:sp>
        <p:nvSpPr>
          <p:cNvPr id="25" name="矩形 8"/>
          <p:cNvSpPr>
            <a:spLocks noChangeArrowheads="1"/>
          </p:cNvSpPr>
          <p:nvPr/>
        </p:nvSpPr>
        <p:spPr bwMode="auto">
          <a:xfrm>
            <a:off x="3454900" y="1976063"/>
            <a:ext cx="811212" cy="81121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 b="1">
              <a:latin typeface="楷体_GB2312" panose="02010609030101010101" pitchFamily="49" charset="-122"/>
            </a:endParaRPr>
          </a:p>
        </p:txBody>
      </p:sp>
      <p:sp>
        <p:nvSpPr>
          <p:cNvPr id="26" name="椭圆 9"/>
          <p:cNvSpPr>
            <a:spLocks noChangeArrowheads="1"/>
          </p:cNvSpPr>
          <p:nvPr/>
        </p:nvSpPr>
        <p:spPr bwMode="auto">
          <a:xfrm>
            <a:off x="4716016" y="2057941"/>
            <a:ext cx="812800" cy="811213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 b="1">
              <a:latin typeface="楷体_GB2312" panose="02010609030101010101" pitchFamily="49" charset="-122"/>
            </a:endParaRPr>
          </a:p>
        </p:txBody>
      </p:sp>
      <p:sp>
        <p:nvSpPr>
          <p:cNvPr id="27" name="五角星 26"/>
          <p:cNvSpPr/>
          <p:nvPr/>
        </p:nvSpPr>
        <p:spPr bwMode="auto">
          <a:xfrm>
            <a:off x="5871528" y="1843782"/>
            <a:ext cx="1016000" cy="1016000"/>
          </a:xfrm>
          <a:prstGeom prst="star5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sz="20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8" name="同心圆 27"/>
          <p:cNvSpPr/>
          <p:nvPr/>
        </p:nvSpPr>
        <p:spPr bwMode="auto">
          <a:xfrm>
            <a:off x="2149122" y="1930861"/>
            <a:ext cx="811212" cy="811212"/>
          </a:xfrm>
          <a:prstGeom prst="donu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sz="20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1" name="AutoShape 27"/>
          <p:cNvSpPr>
            <a:spLocks noChangeArrowheads="1"/>
          </p:cNvSpPr>
          <p:nvPr/>
        </p:nvSpPr>
        <p:spPr bwMode="auto">
          <a:xfrm flipH="1">
            <a:off x="1268712" y="3343360"/>
            <a:ext cx="3872048" cy="798322"/>
          </a:xfrm>
          <a:prstGeom prst="wedgeRoundRectCallout">
            <a:avLst>
              <a:gd name="adj1" fmla="val -59981"/>
              <a:gd name="adj2" fmla="val 23319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当它们变成数字时又会发生什么有趣的事呢，一起来看看！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96630" y="3363735"/>
            <a:ext cx="882898" cy="1265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组合 83"/>
          <p:cNvGrpSpPr/>
          <p:nvPr/>
        </p:nvGrpSpPr>
        <p:grpSpPr>
          <a:xfrm>
            <a:off x="683568" y="680089"/>
            <a:ext cx="5643602" cy="650117"/>
            <a:chOff x="2357422" y="2500306"/>
            <a:chExt cx="5643602" cy="650117"/>
          </a:xfrm>
        </p:grpSpPr>
        <p:sp>
          <p:nvSpPr>
            <p:cNvPr id="85" name="Text Box 5"/>
            <p:cNvSpPr txBox="1">
              <a:spLocks noChangeArrowheads="1"/>
            </p:cNvSpPr>
            <p:nvPr/>
          </p:nvSpPr>
          <p:spPr bwMode="auto">
            <a:xfrm>
              <a:off x="5572132" y="2504092"/>
              <a:ext cx="2428892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各代表一个数。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6" name="等腰三角形 85"/>
            <p:cNvSpPr/>
            <p:nvPr/>
          </p:nvSpPr>
          <p:spPr>
            <a:xfrm>
              <a:off x="2357422" y="2643182"/>
              <a:ext cx="428628" cy="357190"/>
            </a:xfrm>
            <a:prstGeom prst="triangl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3143240" y="2643182"/>
              <a:ext cx="357190" cy="357190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3786182" y="2643182"/>
              <a:ext cx="357190" cy="357190"/>
            </a:xfrm>
            <a:prstGeom prst="ellips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90" name="组合 89"/>
            <p:cNvGrpSpPr/>
            <p:nvPr/>
          </p:nvGrpSpPr>
          <p:grpSpPr>
            <a:xfrm>
              <a:off x="5072066" y="2571744"/>
              <a:ext cx="428628" cy="357190"/>
              <a:chOff x="6357950" y="2500306"/>
              <a:chExt cx="428628" cy="428628"/>
            </a:xfrm>
          </p:grpSpPr>
          <p:sp>
            <p:nvSpPr>
              <p:cNvPr id="98" name="椭圆 97"/>
              <p:cNvSpPr/>
              <p:nvPr/>
            </p:nvSpPr>
            <p:spPr>
              <a:xfrm>
                <a:off x="6429388" y="2571744"/>
                <a:ext cx="285752" cy="285752"/>
              </a:xfrm>
              <a:prstGeom prst="ellipse">
                <a:avLst/>
              </a:prstGeom>
              <a:noFill/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9" name="椭圆 98"/>
              <p:cNvSpPr/>
              <p:nvPr/>
            </p:nvSpPr>
            <p:spPr>
              <a:xfrm>
                <a:off x="6357950" y="2500306"/>
                <a:ext cx="428628" cy="428628"/>
              </a:xfrm>
              <a:prstGeom prst="ellipse">
                <a:avLst/>
              </a:prstGeom>
              <a:noFill/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91" name="五角星 90"/>
            <p:cNvSpPr/>
            <p:nvPr/>
          </p:nvSpPr>
          <p:spPr>
            <a:xfrm>
              <a:off x="4429124" y="2500306"/>
              <a:ext cx="428628" cy="485772"/>
            </a:xfrm>
            <a:prstGeom prst="star5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2" name="TextBox 23"/>
            <p:cNvSpPr txBox="1"/>
            <p:nvPr/>
          </p:nvSpPr>
          <p:spPr>
            <a:xfrm>
              <a:off x="2775411" y="2631276"/>
              <a:ext cx="7858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、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5" name="TextBox 27"/>
            <p:cNvSpPr txBox="1"/>
            <p:nvPr/>
          </p:nvSpPr>
          <p:spPr>
            <a:xfrm>
              <a:off x="3500430" y="2643182"/>
              <a:ext cx="7858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、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6" name="TextBox 28"/>
            <p:cNvSpPr txBox="1"/>
            <p:nvPr/>
          </p:nvSpPr>
          <p:spPr>
            <a:xfrm>
              <a:off x="4143372" y="2643182"/>
              <a:ext cx="7858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、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7" name="TextBox 30"/>
            <p:cNvSpPr txBox="1"/>
            <p:nvPr/>
          </p:nvSpPr>
          <p:spPr>
            <a:xfrm>
              <a:off x="4786314" y="2643182"/>
              <a:ext cx="7858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、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176815" y="1547258"/>
            <a:ext cx="9579761" cy="580401"/>
            <a:chOff x="392893" y="3103850"/>
            <a:chExt cx="9579761" cy="580401"/>
          </a:xfrm>
        </p:grpSpPr>
        <p:sp>
          <p:nvSpPr>
            <p:cNvPr id="101" name="等腰三角形 100"/>
            <p:cNvSpPr/>
            <p:nvPr/>
          </p:nvSpPr>
          <p:spPr>
            <a:xfrm>
              <a:off x="7095516" y="3188268"/>
              <a:ext cx="428628" cy="357190"/>
            </a:xfrm>
            <a:prstGeom prst="triangl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" name="等腰三角形 101"/>
            <p:cNvSpPr/>
            <p:nvPr/>
          </p:nvSpPr>
          <p:spPr>
            <a:xfrm>
              <a:off x="3887097" y="3214686"/>
              <a:ext cx="428628" cy="357190"/>
            </a:xfrm>
            <a:prstGeom prst="triangl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3" name="矩形 102"/>
            <p:cNvSpPr/>
            <p:nvPr/>
          </p:nvSpPr>
          <p:spPr>
            <a:xfrm>
              <a:off x="6032038" y="3214686"/>
              <a:ext cx="357190" cy="357190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4" name="矩形 103"/>
            <p:cNvSpPr/>
            <p:nvPr/>
          </p:nvSpPr>
          <p:spPr>
            <a:xfrm>
              <a:off x="7844191" y="3186162"/>
              <a:ext cx="357190" cy="357190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5" name="等腰三角形 104"/>
            <p:cNvSpPr/>
            <p:nvPr/>
          </p:nvSpPr>
          <p:spPr>
            <a:xfrm>
              <a:off x="1785950" y="3214686"/>
              <a:ext cx="428628" cy="357190"/>
            </a:xfrm>
            <a:prstGeom prst="triangl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6" name="矩形 105"/>
            <p:cNvSpPr/>
            <p:nvPr/>
          </p:nvSpPr>
          <p:spPr>
            <a:xfrm>
              <a:off x="2571768" y="3214686"/>
              <a:ext cx="357190" cy="357190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7" name="TextBox 43"/>
            <p:cNvSpPr txBox="1"/>
            <p:nvPr/>
          </p:nvSpPr>
          <p:spPr>
            <a:xfrm>
              <a:off x="2214578" y="3214686"/>
              <a:ext cx="7858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8" name="TextBox 44"/>
            <p:cNvSpPr txBox="1"/>
            <p:nvPr/>
          </p:nvSpPr>
          <p:spPr>
            <a:xfrm>
              <a:off x="2916409" y="3193226"/>
              <a:ext cx="7858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9" name="Text Box 5"/>
            <p:cNvSpPr txBox="1">
              <a:spLocks noChangeArrowheads="1"/>
            </p:cNvSpPr>
            <p:nvPr/>
          </p:nvSpPr>
          <p:spPr bwMode="auto">
            <a:xfrm>
              <a:off x="392893" y="3103850"/>
              <a:ext cx="2428892" cy="4818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）已知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0" name="TextBox 50"/>
            <p:cNvSpPr txBox="1"/>
            <p:nvPr/>
          </p:nvSpPr>
          <p:spPr>
            <a:xfrm>
              <a:off x="3191540" y="3193226"/>
              <a:ext cx="7858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24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1" name="TextBox 51"/>
            <p:cNvSpPr txBox="1"/>
            <p:nvPr/>
          </p:nvSpPr>
          <p:spPr>
            <a:xfrm>
              <a:off x="4340822" y="3162094"/>
              <a:ext cx="3032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" name="TextBox 52"/>
            <p:cNvSpPr txBox="1"/>
            <p:nvPr/>
          </p:nvSpPr>
          <p:spPr>
            <a:xfrm>
              <a:off x="5045167" y="3201240"/>
              <a:ext cx="31265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3" name="矩形 112"/>
            <p:cNvSpPr/>
            <p:nvPr/>
          </p:nvSpPr>
          <p:spPr>
            <a:xfrm>
              <a:off x="4719223" y="3222438"/>
              <a:ext cx="357190" cy="357190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4" name="矩形 113"/>
            <p:cNvSpPr/>
            <p:nvPr/>
          </p:nvSpPr>
          <p:spPr>
            <a:xfrm>
              <a:off x="5357818" y="3214686"/>
              <a:ext cx="357190" cy="357190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5" name="TextBox 55"/>
            <p:cNvSpPr txBox="1"/>
            <p:nvPr/>
          </p:nvSpPr>
          <p:spPr>
            <a:xfrm>
              <a:off x="5713097" y="3170894"/>
              <a:ext cx="3591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6" name="Text Box 5"/>
            <p:cNvSpPr txBox="1">
              <a:spLocks noChangeArrowheads="1"/>
            </p:cNvSpPr>
            <p:nvPr/>
          </p:nvSpPr>
          <p:spPr bwMode="auto">
            <a:xfrm>
              <a:off x="6445541" y="3130253"/>
              <a:ext cx="3527113" cy="553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。求    和   的值。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1354458" y="2491739"/>
            <a:ext cx="2785494" cy="1403761"/>
            <a:chOff x="1428728" y="3532986"/>
            <a:chExt cx="2785494" cy="1403761"/>
          </a:xfrm>
        </p:grpSpPr>
        <p:grpSp>
          <p:nvGrpSpPr>
            <p:cNvPr id="118" name="组合 7"/>
            <p:cNvGrpSpPr/>
            <p:nvPr/>
          </p:nvGrpSpPr>
          <p:grpSpPr>
            <a:xfrm>
              <a:off x="1428728" y="3532986"/>
              <a:ext cx="2785494" cy="1403761"/>
              <a:chOff x="714348" y="3675862"/>
              <a:chExt cx="2785494" cy="1403761"/>
            </a:xfrm>
          </p:grpSpPr>
          <p:sp>
            <p:nvSpPr>
              <p:cNvPr id="121" name="AutoShape 3"/>
              <p:cNvSpPr>
                <a:spLocks noChangeArrowheads="1"/>
              </p:cNvSpPr>
              <p:nvPr/>
            </p:nvSpPr>
            <p:spPr bwMode="auto">
              <a:xfrm>
                <a:off x="714348" y="3675862"/>
                <a:ext cx="2641478" cy="1403761"/>
              </a:xfrm>
              <a:prstGeom prst="cloudCallout">
                <a:avLst>
                  <a:gd name="adj1" fmla="val -52499"/>
                  <a:gd name="adj2" fmla="val 59795"/>
                </a:avLst>
              </a:prstGeom>
              <a:noFill/>
              <a:ln w="9525" cmpd="sng">
                <a:solidFill>
                  <a:schemeClr val="tx1"/>
                </a:solidFill>
                <a:round/>
              </a:ln>
              <a:effectLst/>
            </p:spPr>
            <p:txBody>
              <a:bodyPr lIns="90000" tIns="46800" rIns="90000" bIns="46800" anchor="ctr"/>
              <a:lstStyle/>
              <a:p>
                <a:endPara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22" name="矩形 121"/>
              <p:cNvSpPr/>
              <p:nvPr/>
            </p:nvSpPr>
            <p:spPr>
              <a:xfrm>
                <a:off x="1142388" y="3807075"/>
                <a:ext cx="2357454" cy="94352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一个    等于三个    的和。</a:t>
                </a:r>
                <a:endPara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19" name="等腰三角形 118"/>
            <p:cNvSpPr/>
            <p:nvPr/>
          </p:nvSpPr>
          <p:spPr>
            <a:xfrm>
              <a:off x="2486030" y="3801767"/>
              <a:ext cx="428628" cy="357190"/>
            </a:xfrm>
            <a:prstGeom prst="triangl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0" name="矩形 119"/>
            <p:cNvSpPr/>
            <p:nvPr/>
          </p:nvSpPr>
          <p:spPr>
            <a:xfrm>
              <a:off x="1544335" y="4250537"/>
              <a:ext cx="357190" cy="357190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4502721" y="2317992"/>
            <a:ext cx="3741687" cy="1440161"/>
            <a:chOff x="4743847" y="3151307"/>
            <a:chExt cx="3741687" cy="1440161"/>
          </a:xfrm>
        </p:grpSpPr>
        <p:grpSp>
          <p:nvGrpSpPr>
            <p:cNvPr id="124" name="组合 123"/>
            <p:cNvGrpSpPr/>
            <p:nvPr/>
          </p:nvGrpSpPr>
          <p:grpSpPr>
            <a:xfrm>
              <a:off x="4743847" y="3151307"/>
              <a:ext cx="3741687" cy="1440161"/>
              <a:chOff x="5101037" y="1151043"/>
              <a:chExt cx="3741687" cy="1440161"/>
            </a:xfrm>
          </p:grpSpPr>
          <p:sp>
            <p:nvSpPr>
              <p:cNvPr id="131" name="AutoShape 19"/>
              <p:cNvSpPr>
                <a:spLocks noChangeArrowheads="1"/>
              </p:cNvSpPr>
              <p:nvPr/>
            </p:nvSpPr>
            <p:spPr bwMode="auto">
              <a:xfrm>
                <a:off x="5101037" y="1151043"/>
                <a:ext cx="3643338" cy="1440161"/>
              </a:xfrm>
              <a:prstGeom prst="cloudCallout">
                <a:avLst>
                  <a:gd name="adj1" fmla="val 30636"/>
                  <a:gd name="adj2" fmla="val 69920"/>
                </a:avLst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lnSpc>
                    <a:spcPts val="2880"/>
                  </a:lnSpc>
                </a:pPr>
                <a:endParaRPr lang="zh-CN" altLang="en-US" sz="2400" b="1" dirty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32" name="矩形 131"/>
              <p:cNvSpPr/>
              <p:nvPr/>
            </p:nvSpPr>
            <p:spPr>
              <a:xfrm>
                <a:off x="5628014" y="1288858"/>
                <a:ext cx="3214710" cy="12080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ts val="2880"/>
                  </a:lnSpc>
                </a:pP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把   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+   =24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中的       </a:t>
                </a:r>
                <a:endPara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lvl="0">
                  <a:lnSpc>
                    <a:spcPts val="2880"/>
                  </a:lnSpc>
                </a:pP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换成   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+   +   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，这叫等量代换。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25" name="等腰三角形 124"/>
            <p:cNvSpPr/>
            <p:nvPr/>
          </p:nvSpPr>
          <p:spPr>
            <a:xfrm>
              <a:off x="5643570" y="3357562"/>
              <a:ext cx="342902" cy="285752"/>
            </a:xfrm>
            <a:prstGeom prst="triangle">
              <a:avLst/>
            </a:prstGeom>
            <a:noFill/>
            <a:ln>
              <a:solidFill>
                <a:srgbClr val="00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6" name="矩形 125"/>
            <p:cNvSpPr/>
            <p:nvPr/>
          </p:nvSpPr>
          <p:spPr>
            <a:xfrm>
              <a:off x="6181278" y="3369612"/>
              <a:ext cx="285752" cy="285752"/>
            </a:xfrm>
            <a:prstGeom prst="rect">
              <a:avLst/>
            </a:prstGeom>
            <a:noFill/>
            <a:ln>
              <a:solidFill>
                <a:srgbClr val="00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7" name="等腰三角形 126"/>
            <p:cNvSpPr/>
            <p:nvPr/>
          </p:nvSpPr>
          <p:spPr>
            <a:xfrm>
              <a:off x="7526139" y="3334614"/>
              <a:ext cx="342902" cy="285752"/>
            </a:xfrm>
            <a:prstGeom prst="triangle">
              <a:avLst/>
            </a:prstGeom>
            <a:noFill/>
            <a:ln>
              <a:solidFill>
                <a:srgbClr val="00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8" name="矩形 127"/>
            <p:cNvSpPr/>
            <p:nvPr/>
          </p:nvSpPr>
          <p:spPr>
            <a:xfrm>
              <a:off x="5893246" y="3751420"/>
              <a:ext cx="285752" cy="285752"/>
            </a:xfrm>
            <a:prstGeom prst="rect">
              <a:avLst/>
            </a:prstGeom>
            <a:noFill/>
            <a:ln>
              <a:solidFill>
                <a:srgbClr val="00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9" name="矩形 128"/>
            <p:cNvSpPr/>
            <p:nvPr/>
          </p:nvSpPr>
          <p:spPr>
            <a:xfrm>
              <a:off x="6469310" y="3748634"/>
              <a:ext cx="285752" cy="285752"/>
            </a:xfrm>
            <a:prstGeom prst="rect">
              <a:avLst/>
            </a:prstGeom>
            <a:noFill/>
            <a:ln>
              <a:solidFill>
                <a:srgbClr val="00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0" name="矩形 129"/>
            <p:cNvSpPr/>
            <p:nvPr/>
          </p:nvSpPr>
          <p:spPr>
            <a:xfrm>
              <a:off x="6973366" y="3747468"/>
              <a:ext cx="285752" cy="285752"/>
            </a:xfrm>
            <a:prstGeom prst="rect">
              <a:avLst/>
            </a:prstGeom>
            <a:noFill/>
            <a:ln>
              <a:solidFill>
                <a:srgbClr val="00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57" name="图片 56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83269" y="3329023"/>
            <a:ext cx="695706" cy="1317650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4204" y="3470121"/>
            <a:ext cx="634289" cy="11898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189934" y="1052116"/>
            <a:ext cx="3740399" cy="463850"/>
            <a:chOff x="1290308" y="3481669"/>
            <a:chExt cx="3740399" cy="463850"/>
          </a:xfrm>
        </p:grpSpPr>
        <p:sp>
          <p:nvSpPr>
            <p:cNvPr id="16" name="等腰三角形 15"/>
            <p:cNvSpPr/>
            <p:nvPr/>
          </p:nvSpPr>
          <p:spPr>
            <a:xfrm>
              <a:off x="1290308" y="3500438"/>
              <a:ext cx="428628" cy="357190"/>
            </a:xfrm>
            <a:prstGeom prst="triangl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232703" y="3522948"/>
              <a:ext cx="357190" cy="357190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380958" y="3481669"/>
              <a:ext cx="7858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+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917391" y="3483854"/>
              <a:ext cx="7858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244889" y="3488762"/>
              <a:ext cx="7858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24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050871" y="1843300"/>
            <a:ext cx="5840850" cy="646331"/>
            <a:chOff x="1151509" y="3336666"/>
            <a:chExt cx="5840850" cy="646331"/>
          </a:xfrm>
        </p:grpSpPr>
        <p:sp>
          <p:nvSpPr>
            <p:cNvPr id="30" name="Text Box 5"/>
            <p:cNvSpPr txBox="1">
              <a:spLocks noChangeArrowheads="1"/>
            </p:cNvSpPr>
            <p:nvPr/>
          </p:nvSpPr>
          <p:spPr bwMode="auto">
            <a:xfrm>
              <a:off x="1151509" y="3336666"/>
              <a:ext cx="5840850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                 </a:t>
              </a:r>
              <a:r>
                <a: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+        = </a:t>
              </a:r>
              <a:r>
                <a:rPr lang="en-US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24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000496" y="3500438"/>
              <a:ext cx="357190" cy="357190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000364" y="3429000"/>
              <a:ext cx="7858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2714612" y="3500438"/>
              <a:ext cx="357190" cy="357190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3357554" y="3500438"/>
              <a:ext cx="357190" cy="357190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679025" y="3429000"/>
              <a:ext cx="7858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5242808" y="3466708"/>
              <a:ext cx="357190" cy="357190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endPara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7" name="Rectangle 24"/>
          <p:cNvSpPr>
            <a:spLocks noChangeArrowheads="1"/>
          </p:cNvSpPr>
          <p:nvPr/>
        </p:nvSpPr>
        <p:spPr bwMode="auto">
          <a:xfrm>
            <a:off x="971600" y="1568354"/>
            <a:ext cx="16345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等量代换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AutoShape 43"/>
          <p:cNvSpPr>
            <a:spLocks noChangeArrowheads="1"/>
          </p:cNvSpPr>
          <p:nvPr/>
        </p:nvSpPr>
        <p:spPr bwMode="auto">
          <a:xfrm>
            <a:off x="5234907" y="1492668"/>
            <a:ext cx="227013" cy="450850"/>
          </a:xfrm>
          <a:prstGeom prst="downArrow">
            <a:avLst>
              <a:gd name="adj1" fmla="val 50000"/>
              <a:gd name="adj2" fmla="val 49779"/>
            </a:avLst>
          </a:prstGeom>
          <a:solidFill>
            <a:srgbClr val="FFFFCC"/>
          </a:solidFill>
          <a:ln w="127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200">
              <a:ea typeface="黑体" panose="02010609060101010101" pitchFamily="49" charset="-122"/>
            </a:endParaRPr>
          </a:p>
        </p:txBody>
      </p:sp>
      <p:sp>
        <p:nvSpPr>
          <p:cNvPr id="39" name="AutoShape 44"/>
          <p:cNvSpPr>
            <a:spLocks noChangeArrowheads="1"/>
          </p:cNvSpPr>
          <p:nvPr/>
        </p:nvSpPr>
        <p:spPr bwMode="auto">
          <a:xfrm>
            <a:off x="3330407" y="1510534"/>
            <a:ext cx="217488" cy="434975"/>
          </a:xfrm>
          <a:prstGeom prst="downArrow">
            <a:avLst>
              <a:gd name="adj1" fmla="val 50000"/>
              <a:gd name="adj2" fmla="val 49991"/>
            </a:avLst>
          </a:prstGeom>
          <a:solidFill>
            <a:srgbClr val="FFFFCC"/>
          </a:solidFill>
          <a:ln w="12700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200">
              <a:ea typeface="黑体" panose="02010609060101010101" pitchFamily="49" charset="-122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2449413" y="962480"/>
            <a:ext cx="2018007" cy="1645127"/>
          </a:xfrm>
          <a:prstGeom prst="roundRect">
            <a:avLst>
              <a:gd name="adj" fmla="val 10481"/>
            </a:avLst>
          </a:prstGeom>
          <a:noFill/>
          <a:ln>
            <a:solidFill>
              <a:srgbClr val="E9667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grpSp>
        <p:nvGrpSpPr>
          <p:cNvPr id="41" name="组合 40"/>
          <p:cNvGrpSpPr/>
          <p:nvPr/>
        </p:nvGrpSpPr>
        <p:grpSpPr>
          <a:xfrm>
            <a:off x="5430135" y="3111749"/>
            <a:ext cx="1500198" cy="416052"/>
            <a:chOff x="3357554" y="5156088"/>
            <a:chExt cx="1500198" cy="416052"/>
          </a:xfrm>
        </p:grpSpPr>
        <p:sp>
          <p:nvSpPr>
            <p:cNvPr id="44" name="矩形 43"/>
            <p:cNvSpPr/>
            <p:nvPr/>
          </p:nvSpPr>
          <p:spPr>
            <a:xfrm>
              <a:off x="3357554" y="5214950"/>
              <a:ext cx="357190" cy="357190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TextBox 45"/>
            <p:cNvSpPr txBox="1"/>
            <p:nvPr/>
          </p:nvSpPr>
          <p:spPr>
            <a:xfrm>
              <a:off x="3744436" y="5168976"/>
              <a:ext cx="7858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TextBox 47"/>
            <p:cNvSpPr txBox="1"/>
            <p:nvPr/>
          </p:nvSpPr>
          <p:spPr>
            <a:xfrm>
              <a:off x="4071934" y="5156088"/>
              <a:ext cx="7858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944790" y="3712896"/>
            <a:ext cx="3571900" cy="443030"/>
            <a:chOff x="4786314" y="5172030"/>
            <a:chExt cx="3571900" cy="443030"/>
          </a:xfrm>
        </p:grpSpPr>
        <p:sp>
          <p:nvSpPr>
            <p:cNvPr id="56" name="等腰三角形 55"/>
            <p:cNvSpPr/>
            <p:nvPr/>
          </p:nvSpPr>
          <p:spPr>
            <a:xfrm>
              <a:off x="4786314" y="5214950"/>
              <a:ext cx="428628" cy="357190"/>
            </a:xfrm>
            <a:prstGeom prst="triangl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6858016" y="5214950"/>
              <a:ext cx="357190" cy="357190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" name="TextBox 48"/>
            <p:cNvSpPr txBox="1"/>
            <p:nvPr/>
          </p:nvSpPr>
          <p:spPr>
            <a:xfrm>
              <a:off x="5143504" y="5214950"/>
              <a:ext cx="78581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" name="TextBox 49"/>
            <p:cNvSpPr txBox="1"/>
            <p:nvPr/>
          </p:nvSpPr>
          <p:spPr>
            <a:xfrm>
              <a:off x="5908124" y="5193752"/>
              <a:ext cx="35719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5572132" y="5214950"/>
              <a:ext cx="357190" cy="357190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6215074" y="5214950"/>
              <a:ext cx="357190" cy="357190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5" name="TextBox 52"/>
            <p:cNvSpPr txBox="1"/>
            <p:nvPr/>
          </p:nvSpPr>
          <p:spPr>
            <a:xfrm>
              <a:off x="6551066" y="5183704"/>
              <a:ext cx="35719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6" name="TextBox 53"/>
            <p:cNvSpPr txBox="1"/>
            <p:nvPr/>
          </p:nvSpPr>
          <p:spPr>
            <a:xfrm>
              <a:off x="7215206" y="5172030"/>
              <a:ext cx="11430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=18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828552" y="2457468"/>
            <a:ext cx="4214842" cy="553998"/>
            <a:chOff x="1354092" y="5136715"/>
            <a:chExt cx="4214842" cy="553998"/>
          </a:xfrm>
        </p:grpSpPr>
        <p:sp>
          <p:nvSpPr>
            <p:cNvPr id="68" name="矩形 67"/>
            <p:cNvSpPr/>
            <p:nvPr/>
          </p:nvSpPr>
          <p:spPr>
            <a:xfrm>
              <a:off x="1942929" y="5213659"/>
              <a:ext cx="357190" cy="357190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" name="Text Box 5"/>
            <p:cNvSpPr txBox="1">
              <a:spLocks noChangeArrowheads="1"/>
            </p:cNvSpPr>
            <p:nvPr/>
          </p:nvSpPr>
          <p:spPr bwMode="auto">
            <a:xfrm>
              <a:off x="1354092" y="5136715"/>
              <a:ext cx="4214842" cy="553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4×     = 24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 bldLvl="0" animBg="1"/>
      <p:bldP spid="39" grpId="0" bldLvl="0" animBg="1"/>
      <p:bldP spid="4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Group 50"/>
          <p:cNvGrpSpPr/>
          <p:nvPr/>
        </p:nvGrpSpPr>
        <p:grpSpPr bwMode="auto">
          <a:xfrm>
            <a:off x="2987824" y="1429197"/>
            <a:ext cx="4373757" cy="998537"/>
            <a:chOff x="1111" y="1616"/>
            <a:chExt cx="1591" cy="363"/>
          </a:xfrm>
        </p:grpSpPr>
        <p:sp>
          <p:nvSpPr>
            <p:cNvPr id="56" name="Rectangle 2"/>
            <p:cNvSpPr>
              <a:spLocks noChangeArrowheads="1"/>
            </p:cNvSpPr>
            <p:nvPr/>
          </p:nvSpPr>
          <p:spPr bwMode="auto">
            <a:xfrm>
              <a:off x="1251" y="1616"/>
              <a:ext cx="1451" cy="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是否等于      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7" name="Group 49"/>
            <p:cNvGrpSpPr/>
            <p:nvPr/>
          </p:nvGrpSpPr>
          <p:grpSpPr bwMode="auto">
            <a:xfrm>
              <a:off x="1111" y="1707"/>
              <a:ext cx="804" cy="189"/>
              <a:chOff x="1111" y="1707"/>
              <a:chExt cx="804" cy="189"/>
            </a:xfrm>
          </p:grpSpPr>
          <p:sp>
            <p:nvSpPr>
              <p:cNvPr id="58" name="椭圆 9"/>
              <p:cNvSpPr>
                <a:spLocks noChangeArrowheads="1"/>
              </p:cNvSpPr>
              <p:nvPr/>
            </p:nvSpPr>
            <p:spPr bwMode="auto">
              <a:xfrm>
                <a:off x="1111" y="1707"/>
                <a:ext cx="180" cy="180"/>
              </a:xfrm>
              <a:prstGeom prst="ellipse">
                <a:avLst/>
              </a:prstGeom>
              <a:solidFill>
                <a:srgbClr val="FFFFCC"/>
              </a:solidFill>
              <a:ln w="12700">
                <a:solidFill>
                  <a:schemeClr val="tx1"/>
                </a:solidFill>
                <a:rou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9" name="同心圆 11"/>
              <p:cNvSpPr/>
              <p:nvPr/>
            </p:nvSpPr>
            <p:spPr bwMode="auto">
              <a:xfrm>
                <a:off x="1735" y="1716"/>
                <a:ext cx="180" cy="180"/>
              </a:xfrm>
              <a:prstGeom prst="donut">
                <a:avLst/>
              </a:prstGeom>
              <a:solidFill>
                <a:srgbClr val="FFFFCC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>
                  <a:defRPr/>
                </a:pPr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60" name="组合 59"/>
          <p:cNvGrpSpPr/>
          <p:nvPr/>
        </p:nvGrpSpPr>
        <p:grpSpPr bwMode="auto">
          <a:xfrm>
            <a:off x="1187624" y="758822"/>
            <a:ext cx="7414885" cy="636230"/>
            <a:chOff x="454" y="1272"/>
            <a:chExt cx="11676" cy="1001"/>
          </a:xfrm>
        </p:grpSpPr>
        <p:grpSp>
          <p:nvGrpSpPr>
            <p:cNvPr id="61" name="组合 23"/>
            <p:cNvGrpSpPr/>
            <p:nvPr/>
          </p:nvGrpSpPr>
          <p:grpSpPr bwMode="auto">
            <a:xfrm>
              <a:off x="1863" y="1292"/>
              <a:ext cx="5183" cy="974"/>
              <a:chOff x="1359" y="1497"/>
              <a:chExt cx="5183" cy="974"/>
            </a:xfrm>
          </p:grpSpPr>
          <p:sp>
            <p:nvSpPr>
              <p:cNvPr id="68" name="Rectangle 71"/>
              <p:cNvSpPr>
                <a:spLocks noChangeArrowheads="1"/>
              </p:cNvSpPr>
              <p:nvPr/>
            </p:nvSpPr>
            <p:spPr bwMode="auto">
              <a:xfrm>
                <a:off x="2187" y="1762"/>
                <a:ext cx="4355" cy="6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+       =160</a:t>
                </a:r>
                <a:r>
                  <a: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，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9" name="椭圆 9"/>
              <p:cNvSpPr>
                <a:spLocks noChangeArrowheads="1"/>
              </p:cNvSpPr>
              <p:nvPr/>
            </p:nvSpPr>
            <p:spPr bwMode="auto">
              <a:xfrm>
                <a:off x="1359" y="1691"/>
                <a:ext cx="779" cy="779"/>
              </a:xfrm>
              <a:prstGeom prst="ellipse">
                <a:avLst/>
              </a:prstGeom>
              <a:solidFill>
                <a:srgbClr val="FFFFCC"/>
              </a:solidFill>
              <a:ln w="12700">
                <a:solidFill>
                  <a:schemeClr val="tx1"/>
                </a:solidFill>
                <a:rou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0" name="五角星 10"/>
              <p:cNvSpPr/>
              <p:nvPr/>
            </p:nvSpPr>
            <p:spPr bwMode="auto">
              <a:xfrm>
                <a:off x="2800" y="1497"/>
                <a:ext cx="970" cy="974"/>
              </a:xfrm>
              <a:prstGeom prst="star5">
                <a:avLst/>
              </a:prstGeom>
              <a:solidFill>
                <a:srgbClr val="FFFFCC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>
                  <a:defRPr/>
                </a:pP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62" name="组合 24"/>
            <p:cNvGrpSpPr/>
            <p:nvPr/>
          </p:nvGrpSpPr>
          <p:grpSpPr bwMode="auto">
            <a:xfrm>
              <a:off x="6504" y="1272"/>
              <a:ext cx="5626" cy="974"/>
              <a:chOff x="6036" y="1452"/>
              <a:chExt cx="5626" cy="974"/>
            </a:xfrm>
          </p:grpSpPr>
          <p:sp>
            <p:nvSpPr>
              <p:cNvPr id="64" name="同心圆 11"/>
              <p:cNvSpPr/>
              <p:nvPr/>
            </p:nvSpPr>
            <p:spPr bwMode="auto">
              <a:xfrm>
                <a:off x="6036" y="1647"/>
                <a:ext cx="780" cy="779"/>
              </a:xfrm>
              <a:prstGeom prst="donut">
                <a:avLst/>
              </a:prstGeom>
              <a:solidFill>
                <a:srgbClr val="FFFFCC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>
                  <a:defRPr/>
                </a:pP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5" name="五角星 10"/>
              <p:cNvSpPr/>
              <p:nvPr/>
            </p:nvSpPr>
            <p:spPr bwMode="auto">
              <a:xfrm>
                <a:off x="7421" y="1452"/>
                <a:ext cx="972" cy="974"/>
              </a:xfrm>
              <a:prstGeom prst="star5">
                <a:avLst/>
              </a:prstGeom>
              <a:solidFill>
                <a:srgbClr val="FFFFCC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>
                  <a:defRPr/>
                </a:pP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6" name="Rectangle 78"/>
              <p:cNvSpPr>
                <a:spLocks noChangeArrowheads="1"/>
              </p:cNvSpPr>
              <p:nvPr/>
            </p:nvSpPr>
            <p:spPr bwMode="auto">
              <a:xfrm>
                <a:off x="6832" y="1698"/>
                <a:ext cx="701" cy="6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+</a:t>
                </a:r>
                <a:endPara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7" name="Rectangle 80"/>
              <p:cNvSpPr>
                <a:spLocks noChangeArrowheads="1"/>
              </p:cNvSpPr>
              <p:nvPr/>
            </p:nvSpPr>
            <p:spPr bwMode="auto">
              <a:xfrm>
                <a:off x="8393" y="1629"/>
                <a:ext cx="3269" cy="6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=160</a:t>
                </a:r>
                <a:r>
                  <a: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63" name="文本框 29"/>
            <p:cNvSpPr txBox="1">
              <a:spLocks noChangeArrowheads="1"/>
            </p:cNvSpPr>
            <p:nvPr/>
          </p:nvSpPr>
          <p:spPr bwMode="auto">
            <a:xfrm>
              <a:off x="454" y="1523"/>
              <a:ext cx="2210" cy="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已知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907704" y="2211710"/>
            <a:ext cx="4689464" cy="2479802"/>
            <a:chOff x="2220492" y="2231962"/>
            <a:chExt cx="4689464" cy="2479802"/>
          </a:xfrm>
        </p:grpSpPr>
        <p:sp>
          <p:nvSpPr>
            <p:cNvPr id="53" name="矩形 52"/>
            <p:cNvSpPr/>
            <p:nvPr/>
          </p:nvSpPr>
          <p:spPr>
            <a:xfrm>
              <a:off x="2766552" y="2923769"/>
              <a:ext cx="4143404" cy="9643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ts val="3400"/>
                </a:lnSpc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两个等式里都有     。可以利用等式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r>
                <a:rPr lang="zh-CN" altLang="en-US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性质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思考</a:t>
              </a:r>
              <a:r>
                <a:rPr lang="zh-CN" altLang="en-US" sz="24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5" name="五角星 10"/>
            <p:cNvSpPr/>
            <p:nvPr/>
          </p:nvSpPr>
          <p:spPr bwMode="auto">
            <a:xfrm>
              <a:off x="5064857" y="2786883"/>
              <a:ext cx="616002" cy="619069"/>
            </a:xfrm>
            <a:prstGeom prst="star5">
              <a:avLst/>
            </a:prstGeom>
            <a:solidFill>
              <a:srgbClr val="FFFFCC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横卷形 2"/>
            <p:cNvSpPr/>
            <p:nvPr/>
          </p:nvSpPr>
          <p:spPr>
            <a:xfrm>
              <a:off x="2220492" y="2231962"/>
              <a:ext cx="4652574" cy="2479802"/>
            </a:xfrm>
            <a:prstGeom prst="horizontalScroll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 bwMode="auto">
          <a:xfrm>
            <a:off x="1671638" y="1031139"/>
            <a:ext cx="3126648" cy="623877"/>
            <a:chOff x="1359" y="1496"/>
            <a:chExt cx="4925" cy="984"/>
          </a:xfrm>
        </p:grpSpPr>
        <p:sp>
          <p:nvSpPr>
            <p:cNvPr id="21" name="Rectangle 71"/>
            <p:cNvSpPr>
              <a:spLocks noChangeArrowheads="1"/>
            </p:cNvSpPr>
            <p:nvPr/>
          </p:nvSpPr>
          <p:spPr bwMode="auto">
            <a:xfrm>
              <a:off x="2140" y="1558"/>
              <a:ext cx="4144" cy="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>
                  <a:latin typeface="楷体" panose="02010609060101010101" pitchFamily="49" charset="-122"/>
                  <a:ea typeface="楷体" panose="02010609060101010101" pitchFamily="49" charset="-122"/>
                </a:rPr>
                <a:t>+     =160</a:t>
              </a:r>
              <a:endParaRPr lang="zh-CN" altLang="en-US" sz="3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椭圆 9"/>
            <p:cNvSpPr>
              <a:spLocks noChangeArrowheads="1"/>
            </p:cNvSpPr>
            <p:nvPr/>
          </p:nvSpPr>
          <p:spPr bwMode="auto">
            <a:xfrm>
              <a:off x="1359" y="1691"/>
              <a:ext cx="779" cy="779"/>
            </a:xfrm>
            <a:prstGeom prst="ellipse">
              <a:avLst/>
            </a:prstGeom>
            <a:solidFill>
              <a:srgbClr val="FFFFCC"/>
            </a:solidFill>
            <a:ln w="12700">
              <a:solidFill>
                <a:schemeClr val="tx1"/>
              </a:solidFill>
              <a:rou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3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五角星 10"/>
            <p:cNvSpPr/>
            <p:nvPr/>
          </p:nvSpPr>
          <p:spPr bwMode="auto">
            <a:xfrm>
              <a:off x="2799" y="1496"/>
              <a:ext cx="975" cy="974"/>
            </a:xfrm>
            <a:prstGeom prst="star5">
              <a:avLst/>
            </a:prstGeom>
            <a:solidFill>
              <a:srgbClr val="FFFFCC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 sz="3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 bwMode="auto">
          <a:xfrm>
            <a:off x="5038725" y="1029551"/>
            <a:ext cx="3606800" cy="619125"/>
            <a:chOff x="6035" y="1452"/>
            <a:chExt cx="5680" cy="975"/>
          </a:xfrm>
        </p:grpSpPr>
        <p:sp>
          <p:nvSpPr>
            <p:cNvPr id="32" name="同心圆 11"/>
            <p:cNvSpPr/>
            <p:nvPr/>
          </p:nvSpPr>
          <p:spPr bwMode="auto">
            <a:xfrm>
              <a:off x="6035" y="1647"/>
              <a:ext cx="780" cy="780"/>
            </a:xfrm>
            <a:prstGeom prst="donut">
              <a:avLst/>
            </a:prstGeom>
            <a:solidFill>
              <a:srgbClr val="FFFFCC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 sz="3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五角星 10"/>
            <p:cNvSpPr/>
            <p:nvPr/>
          </p:nvSpPr>
          <p:spPr bwMode="auto">
            <a:xfrm>
              <a:off x="7420" y="1452"/>
              <a:ext cx="975" cy="975"/>
            </a:xfrm>
            <a:prstGeom prst="star5">
              <a:avLst/>
            </a:prstGeom>
            <a:solidFill>
              <a:srgbClr val="FFFFCC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 sz="3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Rectangle 78"/>
            <p:cNvSpPr>
              <a:spLocks noChangeArrowheads="1"/>
            </p:cNvSpPr>
            <p:nvPr/>
          </p:nvSpPr>
          <p:spPr bwMode="auto">
            <a:xfrm>
              <a:off x="6778" y="1515"/>
              <a:ext cx="701" cy="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endParaRPr lang="en-US" altLang="zh-CN" sz="3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Rectangle 80"/>
            <p:cNvSpPr>
              <a:spLocks noChangeArrowheads="1"/>
            </p:cNvSpPr>
            <p:nvPr/>
          </p:nvSpPr>
          <p:spPr bwMode="auto">
            <a:xfrm>
              <a:off x="8446" y="1515"/>
              <a:ext cx="3269" cy="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>
                  <a:latin typeface="楷体" panose="02010609060101010101" pitchFamily="49" charset="-122"/>
                  <a:ea typeface="楷体" panose="02010609060101010101" pitchFamily="49" charset="-122"/>
                </a:rPr>
                <a:t>=160</a:t>
              </a:r>
              <a:endParaRPr lang="zh-CN" altLang="en-US" sz="3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6" name="右箭头 35"/>
          <p:cNvSpPr/>
          <p:nvPr/>
        </p:nvSpPr>
        <p:spPr>
          <a:xfrm rot="5400000">
            <a:off x="2602707" y="1919345"/>
            <a:ext cx="449262" cy="241300"/>
          </a:xfrm>
          <a:prstGeom prst="rightArrow">
            <a:avLst/>
          </a:prstGeom>
          <a:solidFill>
            <a:srgbClr val="E966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 bwMode="auto">
          <a:xfrm>
            <a:off x="1671638" y="2417026"/>
            <a:ext cx="3260725" cy="623878"/>
            <a:chOff x="1359" y="1496"/>
            <a:chExt cx="5136" cy="984"/>
          </a:xfrm>
        </p:grpSpPr>
        <p:sp>
          <p:nvSpPr>
            <p:cNvPr id="38" name="Rectangle 71"/>
            <p:cNvSpPr>
              <a:spLocks noChangeArrowheads="1"/>
            </p:cNvSpPr>
            <p:nvPr/>
          </p:nvSpPr>
          <p:spPr bwMode="auto">
            <a:xfrm>
              <a:off x="2140" y="1558"/>
              <a:ext cx="4355" cy="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>
                  <a:latin typeface="楷体" panose="02010609060101010101" pitchFamily="49" charset="-122"/>
                  <a:ea typeface="楷体" panose="02010609060101010101" pitchFamily="49" charset="-122"/>
                </a:rPr>
                <a:t>=160 -</a:t>
              </a:r>
              <a:endParaRPr lang="zh-CN" altLang="en-US" sz="3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椭圆 9"/>
            <p:cNvSpPr>
              <a:spLocks noChangeArrowheads="1"/>
            </p:cNvSpPr>
            <p:nvPr/>
          </p:nvSpPr>
          <p:spPr bwMode="auto">
            <a:xfrm>
              <a:off x="1359" y="1691"/>
              <a:ext cx="779" cy="779"/>
            </a:xfrm>
            <a:prstGeom prst="ellipse">
              <a:avLst/>
            </a:prstGeom>
            <a:solidFill>
              <a:srgbClr val="FFFFCC"/>
            </a:solidFill>
            <a:ln w="12700">
              <a:solidFill>
                <a:schemeClr val="tx1"/>
              </a:solidFill>
              <a:round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3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五角星 10"/>
            <p:cNvSpPr/>
            <p:nvPr/>
          </p:nvSpPr>
          <p:spPr bwMode="auto">
            <a:xfrm>
              <a:off x="4330" y="1496"/>
              <a:ext cx="975" cy="974"/>
            </a:xfrm>
            <a:prstGeom prst="star5">
              <a:avLst/>
            </a:prstGeom>
            <a:solidFill>
              <a:srgbClr val="FFFFCC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 sz="3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1" name="右箭头 40"/>
          <p:cNvSpPr/>
          <p:nvPr/>
        </p:nvSpPr>
        <p:spPr>
          <a:xfrm rot="5400000">
            <a:off x="6003132" y="1919345"/>
            <a:ext cx="449262" cy="241300"/>
          </a:xfrm>
          <a:prstGeom prst="rightArrow">
            <a:avLst/>
          </a:prstGeom>
          <a:solidFill>
            <a:srgbClr val="E966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2" name="组合 41"/>
          <p:cNvGrpSpPr/>
          <p:nvPr/>
        </p:nvGrpSpPr>
        <p:grpSpPr bwMode="auto">
          <a:xfrm>
            <a:off x="5038725" y="2415439"/>
            <a:ext cx="2601913" cy="619125"/>
            <a:chOff x="6035" y="1452"/>
            <a:chExt cx="4096" cy="975"/>
          </a:xfrm>
        </p:grpSpPr>
        <p:sp>
          <p:nvSpPr>
            <p:cNvPr id="43" name="Rectangle 80"/>
            <p:cNvSpPr>
              <a:spLocks noChangeArrowheads="1"/>
            </p:cNvSpPr>
            <p:nvPr/>
          </p:nvSpPr>
          <p:spPr bwMode="auto">
            <a:xfrm>
              <a:off x="6862" y="1515"/>
              <a:ext cx="3269" cy="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>
                  <a:latin typeface="楷体" panose="02010609060101010101" pitchFamily="49" charset="-122"/>
                  <a:ea typeface="楷体" panose="02010609060101010101" pitchFamily="49" charset="-122"/>
                </a:rPr>
                <a:t>=160 -</a:t>
              </a:r>
              <a:endParaRPr lang="zh-CN" altLang="en-US" sz="3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同心圆 11"/>
            <p:cNvSpPr/>
            <p:nvPr/>
          </p:nvSpPr>
          <p:spPr bwMode="auto">
            <a:xfrm>
              <a:off x="6035" y="1647"/>
              <a:ext cx="780" cy="780"/>
            </a:xfrm>
            <a:prstGeom prst="donut">
              <a:avLst/>
            </a:prstGeom>
            <a:solidFill>
              <a:srgbClr val="FFFFCC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 sz="3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五角星 10"/>
            <p:cNvSpPr/>
            <p:nvPr/>
          </p:nvSpPr>
          <p:spPr bwMode="auto">
            <a:xfrm>
              <a:off x="9059" y="1452"/>
              <a:ext cx="972" cy="975"/>
            </a:xfrm>
            <a:prstGeom prst="star5">
              <a:avLst/>
            </a:prstGeom>
            <a:solidFill>
              <a:srgbClr val="FFFFCC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>
                <a:defRPr/>
              </a:pPr>
              <a:endParaRPr lang="zh-CN" altLang="en-US" sz="3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6" name="右大括号 45"/>
          <p:cNvSpPr/>
          <p:nvPr/>
        </p:nvSpPr>
        <p:spPr>
          <a:xfrm rot="5400000">
            <a:off x="4480719" y="577908"/>
            <a:ext cx="352425" cy="5475287"/>
          </a:xfrm>
          <a:prstGeom prst="rightBrace">
            <a:avLst/>
          </a:prstGeom>
          <a:ln>
            <a:solidFill>
              <a:srgbClr val="E966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Group 50"/>
          <p:cNvGrpSpPr/>
          <p:nvPr/>
        </p:nvGrpSpPr>
        <p:grpSpPr bwMode="auto">
          <a:xfrm>
            <a:off x="3997325" y="3312376"/>
            <a:ext cx="1404938" cy="1000125"/>
            <a:chOff x="1111" y="1616"/>
            <a:chExt cx="511" cy="363"/>
          </a:xfrm>
        </p:grpSpPr>
        <p:sp>
          <p:nvSpPr>
            <p:cNvPr id="49" name="Rectangle 2"/>
            <p:cNvSpPr>
              <a:spLocks noChangeArrowheads="1"/>
            </p:cNvSpPr>
            <p:nvPr/>
          </p:nvSpPr>
          <p:spPr bwMode="auto">
            <a:xfrm>
              <a:off x="1285" y="1616"/>
              <a:ext cx="152" cy="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3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0" name="Group 49"/>
            <p:cNvGrpSpPr/>
            <p:nvPr/>
          </p:nvGrpSpPr>
          <p:grpSpPr bwMode="auto">
            <a:xfrm>
              <a:off x="1111" y="1706"/>
              <a:ext cx="511" cy="181"/>
              <a:chOff x="1111" y="1706"/>
              <a:chExt cx="511" cy="181"/>
            </a:xfrm>
          </p:grpSpPr>
          <p:sp>
            <p:nvSpPr>
              <p:cNvPr id="51" name="椭圆 9"/>
              <p:cNvSpPr>
                <a:spLocks noChangeArrowheads="1"/>
              </p:cNvSpPr>
              <p:nvPr/>
            </p:nvSpPr>
            <p:spPr bwMode="auto">
              <a:xfrm>
                <a:off x="1111" y="1707"/>
                <a:ext cx="180" cy="180"/>
              </a:xfrm>
              <a:prstGeom prst="ellipse">
                <a:avLst/>
              </a:prstGeom>
              <a:solidFill>
                <a:srgbClr val="FFFFCC"/>
              </a:solidFill>
              <a:ln w="12700">
                <a:solidFill>
                  <a:schemeClr val="tx1"/>
                </a:solidFill>
                <a:rou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32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2" name="同心圆 11"/>
              <p:cNvSpPr/>
              <p:nvPr/>
            </p:nvSpPr>
            <p:spPr bwMode="auto">
              <a:xfrm>
                <a:off x="1442" y="1706"/>
                <a:ext cx="180" cy="180"/>
              </a:xfrm>
              <a:prstGeom prst="donut">
                <a:avLst/>
              </a:prstGeom>
              <a:solidFill>
                <a:srgbClr val="FFFFCC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>
                  <a:defRPr/>
                </a:pPr>
                <a:endParaRPr lang="zh-CN" altLang="en-US" sz="32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53" name="圆角矩形 52"/>
          <p:cNvSpPr/>
          <p:nvPr/>
        </p:nvSpPr>
        <p:spPr>
          <a:xfrm>
            <a:off x="2508250" y="2413851"/>
            <a:ext cx="1747838" cy="657225"/>
          </a:xfrm>
          <a:prstGeom prst="roundRect">
            <a:avLst/>
          </a:prstGeom>
          <a:solidFill>
            <a:srgbClr val="3399FF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5918200" y="2415439"/>
            <a:ext cx="1749425" cy="655637"/>
          </a:xfrm>
          <a:prstGeom prst="roundRect">
            <a:avLst/>
          </a:prstGeom>
          <a:solidFill>
            <a:srgbClr val="3399FF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41" grpId="0" bldLvl="0" animBg="1"/>
      <p:bldP spid="46" grpId="0" bldLvl="0" animBg="1"/>
      <p:bldP spid="53" grpId="0" bldLvl="0" animBg="1"/>
      <p:bldP spid="5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586105" y="752475"/>
            <a:ext cx="79292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举手回答：什么是平角？平角与直线有什么区别？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683568" y="1916078"/>
            <a:ext cx="2572096" cy="19518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288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一条射线绕它的端点旋转，当始边和终边在同一条直线上，方向相反时，所构成的角叫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平角</a:t>
            </a:r>
            <a:r>
              <a:rPr lang="zh-CN" altLang="en-US" sz="20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5"/>
          <p:cNvSpPr txBox="1">
            <a:spLocks noChangeArrowheads="1"/>
          </p:cNvSpPr>
          <p:nvPr/>
        </p:nvSpPr>
        <p:spPr bwMode="auto">
          <a:xfrm>
            <a:off x="5724128" y="1563638"/>
            <a:ext cx="1163872" cy="4642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288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区别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65"/>
          <p:cNvGrpSpPr/>
          <p:nvPr/>
        </p:nvGrpSpPr>
        <p:grpSpPr bwMode="auto">
          <a:xfrm>
            <a:off x="3416536" y="2158347"/>
            <a:ext cx="5174747" cy="666950"/>
            <a:chOff x="1736271" y="1017128"/>
            <a:chExt cx="6118121" cy="795953"/>
          </a:xfrm>
        </p:grpSpPr>
        <p:sp>
          <p:nvSpPr>
            <p:cNvPr id="37" name="椭圆 36"/>
            <p:cNvSpPr/>
            <p:nvPr/>
          </p:nvSpPr>
          <p:spPr>
            <a:xfrm>
              <a:off x="1736271" y="1026883"/>
              <a:ext cx="718457" cy="718457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203200">
                <a:srgbClr val="3B8DE9">
                  <a:lumMod val="75000"/>
                  <a:alpha val="73000"/>
                </a:srgbClr>
              </a:innerShdw>
            </a:effectLst>
          </p:spPr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400" b="1" kern="0">
                <a:solidFill>
                  <a:srgbClr val="3B8DE9">
                    <a:lumMod val="7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2609420" y="1017128"/>
              <a:ext cx="873287" cy="718457"/>
            </a:xfrm>
            <a:prstGeom prst="rect">
              <a:avLst/>
            </a:prstGeom>
            <a:noFill/>
          </p:spPr>
          <p:txBody>
            <a:bodyPr lIns="0" tIns="0" rIns="0" bIns="0" anchor="ctr">
              <a:normAutofit/>
            </a:bodyPr>
            <a:lstStyle/>
            <a:p>
              <a:pPr>
                <a:defRPr/>
              </a:pPr>
              <a:r>
                <a:rPr lang="zh-CN" altLang="en-US" sz="2000" b="1" kern="0">
                  <a:solidFill>
                    <a:srgbClr val="3B8DE9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直线</a:t>
              </a:r>
              <a:endParaRPr lang="en-US" altLang="zh-CN" sz="2000" b="1" kern="0">
                <a:solidFill>
                  <a:srgbClr val="3B8DE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3317601" y="1094624"/>
              <a:ext cx="4536791" cy="718457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b="1" kern="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直线是可以向两端无限延伸的，两端都没有端点，长度不可测量。</a:t>
              </a:r>
              <a:endParaRPr lang="da-DK" altLang="zh-CN" sz="2000" b="1" kern="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1" name="组合 65"/>
          <p:cNvGrpSpPr/>
          <p:nvPr/>
        </p:nvGrpSpPr>
        <p:grpSpPr bwMode="auto">
          <a:xfrm>
            <a:off x="3416536" y="3094372"/>
            <a:ext cx="4553180" cy="663789"/>
            <a:chOff x="1736271" y="1026883"/>
            <a:chExt cx="5076548" cy="740887"/>
          </a:xfrm>
        </p:grpSpPr>
        <p:sp>
          <p:nvSpPr>
            <p:cNvPr id="42" name="椭圆 41"/>
            <p:cNvSpPr/>
            <p:nvPr/>
          </p:nvSpPr>
          <p:spPr>
            <a:xfrm>
              <a:off x="1736271" y="1026883"/>
              <a:ext cx="718457" cy="718457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203200">
                <a:srgbClr val="3B8DE9">
                  <a:lumMod val="75000"/>
                  <a:alpha val="73000"/>
                </a:srgbClr>
              </a:innerShdw>
            </a:effectLst>
          </p:spPr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1400" b="1" kern="0">
                <a:solidFill>
                  <a:srgbClr val="3B8DE9">
                    <a:lumMod val="7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2600203" y="1026883"/>
              <a:ext cx="873287" cy="718457"/>
            </a:xfrm>
            <a:prstGeom prst="rect">
              <a:avLst/>
            </a:prstGeom>
            <a:noFill/>
          </p:spPr>
          <p:txBody>
            <a:bodyPr lIns="0" tIns="0" rIns="0" bIns="0" anchor="ctr">
              <a:normAutofit/>
            </a:bodyPr>
            <a:lstStyle/>
            <a:p>
              <a:pPr>
                <a:defRPr/>
              </a:pPr>
              <a:r>
                <a:rPr lang="zh-CN" altLang="en-US" sz="2000" b="1" kern="0" dirty="0">
                  <a:solidFill>
                    <a:srgbClr val="3B8DE9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平角</a:t>
              </a:r>
              <a:endParaRPr lang="en-US" altLang="zh-CN" sz="2000" b="1" kern="0" dirty="0">
                <a:solidFill>
                  <a:srgbClr val="3B8DE9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262509" y="1049313"/>
              <a:ext cx="3550310" cy="718457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b="1" kern="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平角有顶点，始边、终边。</a:t>
              </a:r>
              <a:endParaRPr lang="da-DK" altLang="zh-CN" sz="2000" b="1" kern="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64"/>
          <p:cNvSpPr txBox="1">
            <a:spLocks noChangeArrowheads="1"/>
          </p:cNvSpPr>
          <p:nvPr/>
        </p:nvSpPr>
        <p:spPr bwMode="auto">
          <a:xfrm>
            <a:off x="559302" y="536003"/>
            <a:ext cx="62674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3399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如右图，两条直线相交于点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3399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 descr="147副本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7" y="514568"/>
            <a:ext cx="2520281" cy="166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15"/>
          <p:cNvSpPr txBox="1">
            <a:spLocks noChangeArrowheads="1"/>
          </p:cNvSpPr>
          <p:nvPr/>
        </p:nvSpPr>
        <p:spPr bwMode="auto">
          <a:xfrm>
            <a:off x="429394" y="1851670"/>
            <a:ext cx="8247062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每相邻两个角可以组成一个平角，一共能组成几个平角？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967677" y="2639726"/>
            <a:ext cx="4896544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想：平角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的两边在一条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直线</a:t>
            </a:r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2051720" y="3219822"/>
            <a:ext cx="482058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∠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和∠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 ∠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和∠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，∠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和∠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，∠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和∠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，一共能组成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个平角。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4"/>
          <p:cNvGrpSpPr/>
          <p:nvPr/>
        </p:nvGrpSpPr>
        <p:grpSpPr bwMode="auto">
          <a:xfrm>
            <a:off x="2014517" y="2705636"/>
            <a:ext cx="4857784" cy="1785950"/>
            <a:chOff x="990184" y="1856028"/>
            <a:chExt cx="1908590" cy="2175616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990600" y="4019969"/>
              <a:ext cx="1905000" cy="1587"/>
            </a:xfrm>
            <a:prstGeom prst="line">
              <a:avLst/>
            </a:prstGeom>
            <a:ln w="38100"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5400000" flipH="1" flipV="1">
              <a:off x="-94824" y="2945804"/>
              <a:ext cx="2170848" cy="832"/>
            </a:xfrm>
            <a:prstGeom prst="line">
              <a:avLst/>
            </a:prstGeom>
            <a:ln w="38100"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rot="5400000" flipH="1" flipV="1">
              <a:off x="1831094" y="2920533"/>
              <a:ext cx="2132186" cy="3175"/>
            </a:xfrm>
            <a:prstGeom prst="line">
              <a:avLst/>
            </a:prstGeom>
            <a:ln w="38100"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990600" y="1858040"/>
              <a:ext cx="1905000" cy="1587"/>
            </a:xfrm>
            <a:prstGeom prst="line">
              <a:avLst/>
            </a:prstGeom>
            <a:ln w="38100"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15"/>
          <p:cNvSpPr txBox="1">
            <a:spLocks noChangeArrowheads="1"/>
          </p:cNvSpPr>
          <p:nvPr/>
        </p:nvSpPr>
        <p:spPr bwMode="auto">
          <a:xfrm>
            <a:off x="593402" y="1059582"/>
            <a:ext cx="4338638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你能推出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∠1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∠3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吗？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1" name="Text Box 64"/>
          <p:cNvSpPr txBox="1">
            <a:spLocks noChangeArrowheads="1"/>
          </p:cNvSpPr>
          <p:nvPr/>
        </p:nvSpPr>
        <p:spPr bwMode="auto">
          <a:xfrm>
            <a:off x="554094" y="537651"/>
            <a:ext cx="62674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3399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如右图，两条直线相交于点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3399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2" name="图片 41" descr="147副本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6995" y="514568"/>
            <a:ext cx="277495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Text Box 5"/>
          <p:cNvSpPr txBox="1">
            <a:spLocks noChangeArrowheads="1"/>
          </p:cNvSpPr>
          <p:nvPr/>
        </p:nvSpPr>
        <p:spPr bwMode="auto">
          <a:xfrm>
            <a:off x="755576" y="2283718"/>
            <a:ext cx="5929354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∠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1+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∠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2=180°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 ∠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2+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∠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3=180°</a:t>
            </a:r>
            <a:r>
              <a:rPr lang="en-US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8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 Box 5"/>
          <p:cNvSpPr txBox="1">
            <a:spLocks noChangeArrowheads="1"/>
          </p:cNvSpPr>
          <p:nvPr/>
        </p:nvSpPr>
        <p:spPr bwMode="auto">
          <a:xfrm>
            <a:off x="863817" y="2907714"/>
            <a:ext cx="6046913" cy="637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等式的两边同时减去∠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，可以得到：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27014" y="3498164"/>
            <a:ext cx="560602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∠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1=180°-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∠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，∠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3=180°-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∠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27014" y="4069668"/>
            <a:ext cx="716895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因为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180°-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∠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2=180°-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∠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，所以∠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∠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41669" y="1616732"/>
            <a:ext cx="6165816" cy="700757"/>
            <a:chOff x="1314118" y="1795158"/>
            <a:chExt cx="6165816" cy="700757"/>
          </a:xfrm>
        </p:grpSpPr>
        <p:sp>
          <p:nvSpPr>
            <p:cNvPr id="7" name="文本框 6"/>
            <p:cNvSpPr txBox="1"/>
            <p:nvPr/>
          </p:nvSpPr>
          <p:spPr>
            <a:xfrm>
              <a:off x="1314118" y="1795158"/>
              <a:ext cx="5668620" cy="700757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zh-CN" altLang="en-US"/>
            </a:p>
          </p:txBody>
        </p:sp>
        <p:sp>
          <p:nvSpPr>
            <p:cNvPr id="43" name="Text Box 5"/>
            <p:cNvSpPr txBox="1">
              <a:spLocks noChangeArrowheads="1"/>
            </p:cNvSpPr>
            <p:nvPr/>
          </p:nvSpPr>
          <p:spPr bwMode="auto">
            <a:xfrm>
              <a:off x="1336266" y="1804814"/>
              <a:ext cx="6143668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想：∠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和∠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,2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∠</a:t>
              </a:r>
              <a:r>
                <a:rPr lang="en-US" altLang="zh-CN" sz="24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都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能组成平角。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1712</Words>
  <Application>WPS 演示</Application>
  <PresentationFormat>全屏显示(16:9)</PresentationFormat>
  <Paragraphs>262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宋体</vt:lpstr>
      <vt:lpstr>Wingdings</vt:lpstr>
      <vt:lpstr>黑体</vt:lpstr>
      <vt:lpstr>等线</vt:lpstr>
      <vt:lpstr>楷体</vt:lpstr>
      <vt:lpstr>楷体_GB2312</vt:lpstr>
      <vt:lpstr>Times New Roman</vt:lpstr>
      <vt:lpstr>微软雅黑</vt:lpstr>
      <vt:lpstr>Arial Unicode MS</vt:lpstr>
      <vt:lpstr>Calibri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55</cp:revision>
  <dcterms:created xsi:type="dcterms:W3CDTF">2018-09-11T05:46:00Z</dcterms:created>
  <dcterms:modified xsi:type="dcterms:W3CDTF">2023-10-10T01:52:34Z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2052-12.1.0.15398</vt:lpwstr>
  </property>
  <property fmtid="{D5CDD505-2E9C-101B-9397-08002B2CF9AE}" pid="3" name="ICV">
    <vt:lpwstr>3CF827654B434CB6B16D68EB50FE59E9_12</vt:lpwstr>
  </property>
</Properties>
</file>