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0"/>
    <p:sldId id="285" r:id="rId11"/>
    <p:sldId id="286" r:id="rId12"/>
    <p:sldId id="287" r:id="rId13"/>
    <p:sldId id="288" r:id="rId14"/>
    <p:sldId id="289" r:id="rId15"/>
    <p:sldId id="290" r:id="rId16"/>
    <p:sldId id="294" r:id="rId17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2" userDrawn="1">
          <p15:clr>
            <a:srgbClr val="A4A3A4"/>
          </p15:clr>
        </p15:guide>
        <p15:guide id="2" pos="2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8" d="100"/>
          <a:sy n="58" d="100"/>
        </p:scale>
        <p:origin x="-78" y="-660"/>
      </p:cViewPr>
      <p:guideLst>
        <p:guide orient="horz" pos="1582"/>
        <p:guide pos="28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3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8C18A0-5136-417A-AAF0-1B6C386FE5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A934FA-A103-4A1E-AAD9-E5CA7136F2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复习旧知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巩固练习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4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6.png"/><Relationship Id="rId11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4860032" y="8340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png"/><Relationship Id="rId1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238536" y="1723187"/>
            <a:ext cx="2456442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练习八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32587" y="1281822"/>
            <a:ext cx="824386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）公共汽车长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11.76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，公共汽车模型的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长度是多少？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31640" y="1777794"/>
            <a:ext cx="564360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解：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公共汽车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模型的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长度是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∶11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76=1∶20</a:t>
            </a:r>
            <a:r>
              <a:rPr lang="zh-CN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=0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588</a:t>
            </a:r>
            <a:r>
              <a:rPr lang="zh-CN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0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588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=58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25862" y="4054301"/>
            <a:ext cx="5376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：公共汽车模型的长度是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58.8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6"/>
          <p:cNvSpPr>
            <a:spLocks noChangeArrowheads="1"/>
          </p:cNvSpPr>
          <p:nvPr/>
        </p:nvSpPr>
        <p:spPr bwMode="auto">
          <a:xfrm>
            <a:off x="611560" y="555526"/>
            <a:ext cx="6120680" cy="648072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汽车厂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比生产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了一批汽车模型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2567" y="529122"/>
            <a:ext cx="7952004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1.5∶4=12∶32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，如果第一个比的前项加上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，那么第二个比的后项要减去几，这个比例仍然成立？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96219" y="1942773"/>
            <a:ext cx="3168352" cy="1495212"/>
            <a:chOff x="4357686" y="3571876"/>
            <a:chExt cx="4071966" cy="2015084"/>
          </a:xfrm>
        </p:grpSpPr>
        <p:pic>
          <p:nvPicPr>
            <p:cNvPr id="4" name="Picture 4" descr="C:\Users\Administrator\Desktop\图片1_副本_副本.png"/>
            <p:cNvPicPr>
              <a:picLocks noChangeAspect="1" noChangeArrowheads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4556"/>
            <a:stretch>
              <a:fillRect/>
            </a:stretch>
          </p:blipFill>
          <p:spPr bwMode="auto">
            <a:xfrm>
              <a:off x="4357686" y="3571876"/>
              <a:ext cx="3571900" cy="2015084"/>
            </a:xfrm>
            <a:prstGeom prst="rect">
              <a:avLst/>
            </a:prstGeom>
            <a:noFill/>
          </p:spPr>
        </p:pic>
        <p:sp>
          <p:nvSpPr>
            <p:cNvPr id="5" name="Text Box 5"/>
            <p:cNvSpPr txBox="1">
              <a:spLocks noChangeArrowheads="1"/>
            </p:cNvSpPr>
            <p:nvPr/>
          </p:nvSpPr>
          <p:spPr bwMode="auto">
            <a:xfrm>
              <a:off x="5429256" y="3786190"/>
              <a:ext cx="3000396" cy="7466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温馨提示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Text Box 5"/>
            <p:cNvSpPr txBox="1">
              <a:spLocks noChangeArrowheads="1"/>
            </p:cNvSpPr>
            <p:nvPr/>
          </p:nvSpPr>
          <p:spPr bwMode="auto">
            <a:xfrm>
              <a:off x="5077196" y="4519434"/>
              <a:ext cx="3000396" cy="6494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比例的基本性质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4043593" y="1673890"/>
            <a:ext cx="1584088" cy="6982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1.5+2.5=4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0376" y="2336436"/>
            <a:ext cx="1891865" cy="6982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4×12÷4=12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73437" y="2963843"/>
            <a:ext cx="1428596" cy="6982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32-12=20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36735" y="3737801"/>
            <a:ext cx="7301999" cy="6982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答：第二个比的后项要减去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，这个比例仍然成立。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649442" y="1893122"/>
            <a:ext cx="2765501" cy="480565"/>
            <a:chOff x="122604" y="1762171"/>
            <a:chExt cx="3984575" cy="497009"/>
          </a:xfrm>
        </p:grpSpPr>
        <p:sp>
          <p:nvSpPr>
            <p:cNvPr id="16" name="MH_Other_1"/>
            <p:cNvSpPr/>
            <p:nvPr>
              <p:custDataLst>
                <p:tags r:id="rId2"/>
              </p:custDataLst>
            </p:nvPr>
          </p:nvSpPr>
          <p:spPr>
            <a:xfrm>
              <a:off x="181238" y="1762171"/>
              <a:ext cx="3854354" cy="497009"/>
            </a:xfrm>
            <a:prstGeom prst="rect">
              <a:avLst/>
            </a:prstGeom>
            <a:solidFill>
              <a:srgbClr val="E8E1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TextBox 4"/>
            <p:cNvSpPr txBox="1"/>
            <p:nvPr/>
          </p:nvSpPr>
          <p:spPr>
            <a:xfrm>
              <a:off x="122604" y="1801698"/>
              <a:ext cx="3984575" cy="4138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变化后第一个比的前项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" name="KSO_Shape"/>
          <p:cNvSpPr/>
          <p:nvPr/>
        </p:nvSpPr>
        <p:spPr bwMode="auto">
          <a:xfrm>
            <a:off x="3414943" y="1884143"/>
            <a:ext cx="628650" cy="435306"/>
          </a:xfrm>
          <a:custGeom>
            <a:avLst/>
            <a:gdLst>
              <a:gd name="T0" fmla="*/ 0 w 1360"/>
              <a:gd name="T1" fmla="*/ 0 h 1358"/>
              <a:gd name="T2" fmla="*/ 46 w 1360"/>
              <a:gd name="T3" fmla="*/ 0 h 1358"/>
              <a:gd name="T4" fmla="*/ 46 w 1360"/>
              <a:gd name="T5" fmla="*/ 38 h 1358"/>
              <a:gd name="T6" fmla="*/ 46 w 1360"/>
              <a:gd name="T7" fmla="*/ 100 h 1358"/>
              <a:gd name="T8" fmla="*/ 50 w 1360"/>
              <a:gd name="T9" fmla="*/ 157 h 1358"/>
              <a:gd name="T10" fmla="*/ 56 w 1360"/>
              <a:gd name="T11" fmla="*/ 209 h 1358"/>
              <a:gd name="T12" fmla="*/ 65 w 1360"/>
              <a:gd name="T13" fmla="*/ 257 h 1358"/>
              <a:gd name="T14" fmla="*/ 75 w 1360"/>
              <a:gd name="T15" fmla="*/ 299 h 1358"/>
              <a:gd name="T16" fmla="*/ 88 w 1360"/>
              <a:gd name="T17" fmla="*/ 336 h 1358"/>
              <a:gd name="T18" fmla="*/ 104 w 1360"/>
              <a:gd name="T19" fmla="*/ 368 h 1358"/>
              <a:gd name="T20" fmla="*/ 123 w 1360"/>
              <a:gd name="T21" fmla="*/ 395 h 1358"/>
              <a:gd name="T22" fmla="*/ 144 w 1360"/>
              <a:gd name="T23" fmla="*/ 420 h 1358"/>
              <a:gd name="T24" fmla="*/ 169 w 1360"/>
              <a:gd name="T25" fmla="*/ 439 h 1358"/>
              <a:gd name="T26" fmla="*/ 198 w 1360"/>
              <a:gd name="T27" fmla="*/ 456 h 1358"/>
              <a:gd name="T28" fmla="*/ 230 w 1360"/>
              <a:gd name="T29" fmla="*/ 470 h 1358"/>
              <a:gd name="T30" fmla="*/ 267 w 1360"/>
              <a:gd name="T31" fmla="*/ 481 h 1358"/>
              <a:gd name="T32" fmla="*/ 305 w 1360"/>
              <a:gd name="T33" fmla="*/ 489 h 1358"/>
              <a:gd name="T34" fmla="*/ 349 w 1360"/>
              <a:gd name="T35" fmla="*/ 495 h 1358"/>
              <a:gd name="T36" fmla="*/ 397 w 1360"/>
              <a:gd name="T37" fmla="*/ 495 h 1358"/>
              <a:gd name="T38" fmla="*/ 990 w 1360"/>
              <a:gd name="T39" fmla="*/ 495 h 1358"/>
              <a:gd name="T40" fmla="*/ 990 w 1360"/>
              <a:gd name="T41" fmla="*/ 199 h 1358"/>
              <a:gd name="T42" fmla="*/ 1360 w 1360"/>
              <a:gd name="T43" fmla="*/ 779 h 1358"/>
              <a:gd name="T44" fmla="*/ 990 w 1360"/>
              <a:gd name="T45" fmla="*/ 1358 h 1358"/>
              <a:gd name="T46" fmla="*/ 990 w 1360"/>
              <a:gd name="T47" fmla="*/ 1358 h 1358"/>
              <a:gd name="T48" fmla="*/ 990 w 1360"/>
              <a:gd name="T49" fmla="*/ 1061 h 1358"/>
              <a:gd name="T50" fmla="*/ 506 w 1360"/>
              <a:gd name="T51" fmla="*/ 1061 h 1358"/>
              <a:gd name="T52" fmla="*/ 445 w 1360"/>
              <a:gd name="T53" fmla="*/ 1059 h 1358"/>
              <a:gd name="T54" fmla="*/ 386 w 1360"/>
              <a:gd name="T55" fmla="*/ 1053 h 1358"/>
              <a:gd name="T56" fmla="*/ 334 w 1360"/>
              <a:gd name="T57" fmla="*/ 1043 h 1358"/>
              <a:gd name="T58" fmla="*/ 286 w 1360"/>
              <a:gd name="T59" fmla="*/ 1028 h 1358"/>
              <a:gd name="T60" fmla="*/ 242 w 1360"/>
              <a:gd name="T61" fmla="*/ 1011 h 1358"/>
              <a:gd name="T62" fmla="*/ 203 w 1360"/>
              <a:gd name="T63" fmla="*/ 988 h 1358"/>
              <a:gd name="T64" fmla="*/ 169 w 1360"/>
              <a:gd name="T65" fmla="*/ 963 h 1358"/>
              <a:gd name="T66" fmla="*/ 140 w 1360"/>
              <a:gd name="T67" fmla="*/ 932 h 1358"/>
              <a:gd name="T68" fmla="*/ 102 w 1360"/>
              <a:gd name="T69" fmla="*/ 880 h 1358"/>
              <a:gd name="T70" fmla="*/ 71 w 1360"/>
              <a:gd name="T71" fmla="*/ 827 h 1358"/>
              <a:gd name="T72" fmla="*/ 46 w 1360"/>
              <a:gd name="T73" fmla="*/ 767 h 1358"/>
              <a:gd name="T74" fmla="*/ 29 w 1360"/>
              <a:gd name="T75" fmla="*/ 704 h 1358"/>
              <a:gd name="T76" fmla="*/ 23 w 1360"/>
              <a:gd name="T77" fmla="*/ 667 h 1358"/>
              <a:gd name="T78" fmla="*/ 17 w 1360"/>
              <a:gd name="T79" fmla="*/ 627 h 1358"/>
              <a:gd name="T80" fmla="*/ 12 w 1360"/>
              <a:gd name="T81" fmla="*/ 583 h 1358"/>
              <a:gd name="T82" fmla="*/ 8 w 1360"/>
              <a:gd name="T83" fmla="*/ 533 h 1358"/>
              <a:gd name="T84" fmla="*/ 4 w 1360"/>
              <a:gd name="T85" fmla="*/ 478 h 1358"/>
              <a:gd name="T86" fmla="*/ 2 w 1360"/>
              <a:gd name="T87" fmla="*/ 418 h 1358"/>
              <a:gd name="T88" fmla="*/ 2 w 1360"/>
              <a:gd name="T89" fmla="*/ 355 h 1358"/>
              <a:gd name="T90" fmla="*/ 0 w 1360"/>
              <a:gd name="T91" fmla="*/ 284 h 1358"/>
              <a:gd name="T92" fmla="*/ 0 w 1360"/>
              <a:gd name="T93" fmla="*/ 0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0" h="1358">
                <a:moveTo>
                  <a:pt x="0" y="0"/>
                </a:moveTo>
                <a:lnTo>
                  <a:pt x="46" y="0"/>
                </a:lnTo>
                <a:lnTo>
                  <a:pt x="46" y="38"/>
                </a:lnTo>
                <a:lnTo>
                  <a:pt x="46" y="100"/>
                </a:lnTo>
                <a:lnTo>
                  <a:pt x="50" y="157"/>
                </a:lnTo>
                <a:lnTo>
                  <a:pt x="56" y="209"/>
                </a:lnTo>
                <a:lnTo>
                  <a:pt x="65" y="257"/>
                </a:lnTo>
                <a:lnTo>
                  <a:pt x="75" y="299"/>
                </a:lnTo>
                <a:lnTo>
                  <a:pt x="88" y="336"/>
                </a:lnTo>
                <a:lnTo>
                  <a:pt x="104" y="368"/>
                </a:lnTo>
                <a:lnTo>
                  <a:pt x="123" y="395"/>
                </a:lnTo>
                <a:lnTo>
                  <a:pt x="144" y="420"/>
                </a:lnTo>
                <a:lnTo>
                  <a:pt x="169" y="439"/>
                </a:lnTo>
                <a:lnTo>
                  <a:pt x="198" y="456"/>
                </a:lnTo>
                <a:lnTo>
                  <a:pt x="230" y="470"/>
                </a:lnTo>
                <a:lnTo>
                  <a:pt x="267" y="481"/>
                </a:lnTo>
                <a:lnTo>
                  <a:pt x="305" y="489"/>
                </a:lnTo>
                <a:lnTo>
                  <a:pt x="349" y="495"/>
                </a:lnTo>
                <a:lnTo>
                  <a:pt x="397" y="495"/>
                </a:lnTo>
                <a:lnTo>
                  <a:pt x="990" y="495"/>
                </a:lnTo>
                <a:lnTo>
                  <a:pt x="990" y="199"/>
                </a:lnTo>
                <a:lnTo>
                  <a:pt x="1360" y="779"/>
                </a:lnTo>
                <a:lnTo>
                  <a:pt x="990" y="1358"/>
                </a:lnTo>
                <a:lnTo>
                  <a:pt x="990" y="1358"/>
                </a:lnTo>
                <a:lnTo>
                  <a:pt x="990" y="1061"/>
                </a:lnTo>
                <a:lnTo>
                  <a:pt x="506" y="1061"/>
                </a:lnTo>
                <a:lnTo>
                  <a:pt x="445" y="1059"/>
                </a:lnTo>
                <a:lnTo>
                  <a:pt x="386" y="1053"/>
                </a:lnTo>
                <a:lnTo>
                  <a:pt x="334" y="1043"/>
                </a:lnTo>
                <a:lnTo>
                  <a:pt x="286" y="1028"/>
                </a:lnTo>
                <a:lnTo>
                  <a:pt x="242" y="1011"/>
                </a:lnTo>
                <a:lnTo>
                  <a:pt x="203" y="988"/>
                </a:lnTo>
                <a:lnTo>
                  <a:pt x="169" y="963"/>
                </a:lnTo>
                <a:lnTo>
                  <a:pt x="140" y="932"/>
                </a:lnTo>
                <a:lnTo>
                  <a:pt x="102" y="880"/>
                </a:lnTo>
                <a:lnTo>
                  <a:pt x="71" y="827"/>
                </a:lnTo>
                <a:lnTo>
                  <a:pt x="46" y="767"/>
                </a:lnTo>
                <a:lnTo>
                  <a:pt x="29" y="704"/>
                </a:lnTo>
                <a:lnTo>
                  <a:pt x="23" y="667"/>
                </a:lnTo>
                <a:lnTo>
                  <a:pt x="17" y="627"/>
                </a:lnTo>
                <a:lnTo>
                  <a:pt x="12" y="583"/>
                </a:lnTo>
                <a:lnTo>
                  <a:pt x="8" y="533"/>
                </a:lnTo>
                <a:lnTo>
                  <a:pt x="4" y="478"/>
                </a:lnTo>
                <a:lnTo>
                  <a:pt x="2" y="418"/>
                </a:lnTo>
                <a:lnTo>
                  <a:pt x="2" y="355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BE309C">
                  <a:lumMod val="75000"/>
                </a:srgbClr>
              </a:gs>
              <a:gs pos="67000">
                <a:srgbClr val="BE309C"/>
              </a:gs>
              <a:gs pos="100000">
                <a:sysClr val="window" lastClr="FFFFFF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330200" dist="190500" dir="3600000" algn="t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/>
          <a:p>
            <a:pPr algn="ctr"/>
            <a:endParaRPr lang="zh-CN" altLang="en-US" sz="2000" b="1" ker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62419" y="2604819"/>
            <a:ext cx="2765502" cy="480565"/>
            <a:chOff x="108984" y="1762171"/>
            <a:chExt cx="3984575" cy="497009"/>
          </a:xfrm>
        </p:grpSpPr>
        <p:sp>
          <p:nvSpPr>
            <p:cNvPr id="20" name="MH_Other_1"/>
            <p:cNvSpPr/>
            <p:nvPr>
              <p:custDataLst>
                <p:tags r:id="rId3"/>
              </p:custDataLst>
            </p:nvPr>
          </p:nvSpPr>
          <p:spPr>
            <a:xfrm>
              <a:off x="181238" y="1762171"/>
              <a:ext cx="3854354" cy="497009"/>
            </a:xfrm>
            <a:prstGeom prst="rect">
              <a:avLst/>
            </a:prstGeom>
            <a:solidFill>
              <a:srgbClr val="E8E1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000" b="1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TextBox 4"/>
            <p:cNvSpPr txBox="1"/>
            <p:nvPr/>
          </p:nvSpPr>
          <p:spPr>
            <a:xfrm>
              <a:off x="108984" y="1807996"/>
              <a:ext cx="3984575" cy="4138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变化后第二个比的后项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KSO_Shape"/>
          <p:cNvSpPr/>
          <p:nvPr/>
        </p:nvSpPr>
        <p:spPr bwMode="auto">
          <a:xfrm>
            <a:off x="3406319" y="2550581"/>
            <a:ext cx="627460" cy="434482"/>
          </a:xfrm>
          <a:custGeom>
            <a:avLst/>
            <a:gdLst>
              <a:gd name="T0" fmla="*/ 0 w 1360"/>
              <a:gd name="T1" fmla="*/ 0 h 1358"/>
              <a:gd name="T2" fmla="*/ 46 w 1360"/>
              <a:gd name="T3" fmla="*/ 0 h 1358"/>
              <a:gd name="T4" fmla="*/ 46 w 1360"/>
              <a:gd name="T5" fmla="*/ 38 h 1358"/>
              <a:gd name="T6" fmla="*/ 46 w 1360"/>
              <a:gd name="T7" fmla="*/ 100 h 1358"/>
              <a:gd name="T8" fmla="*/ 50 w 1360"/>
              <a:gd name="T9" fmla="*/ 157 h 1358"/>
              <a:gd name="T10" fmla="*/ 56 w 1360"/>
              <a:gd name="T11" fmla="*/ 209 h 1358"/>
              <a:gd name="T12" fmla="*/ 65 w 1360"/>
              <a:gd name="T13" fmla="*/ 257 h 1358"/>
              <a:gd name="T14" fmla="*/ 75 w 1360"/>
              <a:gd name="T15" fmla="*/ 299 h 1358"/>
              <a:gd name="T16" fmla="*/ 88 w 1360"/>
              <a:gd name="T17" fmla="*/ 336 h 1358"/>
              <a:gd name="T18" fmla="*/ 104 w 1360"/>
              <a:gd name="T19" fmla="*/ 368 h 1358"/>
              <a:gd name="T20" fmla="*/ 123 w 1360"/>
              <a:gd name="T21" fmla="*/ 395 h 1358"/>
              <a:gd name="T22" fmla="*/ 144 w 1360"/>
              <a:gd name="T23" fmla="*/ 420 h 1358"/>
              <a:gd name="T24" fmla="*/ 169 w 1360"/>
              <a:gd name="T25" fmla="*/ 439 h 1358"/>
              <a:gd name="T26" fmla="*/ 198 w 1360"/>
              <a:gd name="T27" fmla="*/ 456 h 1358"/>
              <a:gd name="T28" fmla="*/ 230 w 1360"/>
              <a:gd name="T29" fmla="*/ 470 h 1358"/>
              <a:gd name="T30" fmla="*/ 267 w 1360"/>
              <a:gd name="T31" fmla="*/ 481 h 1358"/>
              <a:gd name="T32" fmla="*/ 305 w 1360"/>
              <a:gd name="T33" fmla="*/ 489 h 1358"/>
              <a:gd name="T34" fmla="*/ 349 w 1360"/>
              <a:gd name="T35" fmla="*/ 495 h 1358"/>
              <a:gd name="T36" fmla="*/ 397 w 1360"/>
              <a:gd name="T37" fmla="*/ 495 h 1358"/>
              <a:gd name="T38" fmla="*/ 990 w 1360"/>
              <a:gd name="T39" fmla="*/ 495 h 1358"/>
              <a:gd name="T40" fmla="*/ 990 w 1360"/>
              <a:gd name="T41" fmla="*/ 199 h 1358"/>
              <a:gd name="T42" fmla="*/ 1360 w 1360"/>
              <a:gd name="T43" fmla="*/ 779 h 1358"/>
              <a:gd name="T44" fmla="*/ 990 w 1360"/>
              <a:gd name="T45" fmla="*/ 1358 h 1358"/>
              <a:gd name="T46" fmla="*/ 990 w 1360"/>
              <a:gd name="T47" fmla="*/ 1358 h 1358"/>
              <a:gd name="T48" fmla="*/ 990 w 1360"/>
              <a:gd name="T49" fmla="*/ 1061 h 1358"/>
              <a:gd name="T50" fmla="*/ 506 w 1360"/>
              <a:gd name="T51" fmla="*/ 1061 h 1358"/>
              <a:gd name="T52" fmla="*/ 445 w 1360"/>
              <a:gd name="T53" fmla="*/ 1059 h 1358"/>
              <a:gd name="T54" fmla="*/ 386 w 1360"/>
              <a:gd name="T55" fmla="*/ 1053 h 1358"/>
              <a:gd name="T56" fmla="*/ 334 w 1360"/>
              <a:gd name="T57" fmla="*/ 1043 h 1358"/>
              <a:gd name="T58" fmla="*/ 286 w 1360"/>
              <a:gd name="T59" fmla="*/ 1028 h 1358"/>
              <a:gd name="T60" fmla="*/ 242 w 1360"/>
              <a:gd name="T61" fmla="*/ 1011 h 1358"/>
              <a:gd name="T62" fmla="*/ 203 w 1360"/>
              <a:gd name="T63" fmla="*/ 988 h 1358"/>
              <a:gd name="T64" fmla="*/ 169 w 1360"/>
              <a:gd name="T65" fmla="*/ 963 h 1358"/>
              <a:gd name="T66" fmla="*/ 140 w 1360"/>
              <a:gd name="T67" fmla="*/ 932 h 1358"/>
              <a:gd name="T68" fmla="*/ 102 w 1360"/>
              <a:gd name="T69" fmla="*/ 880 h 1358"/>
              <a:gd name="T70" fmla="*/ 71 w 1360"/>
              <a:gd name="T71" fmla="*/ 827 h 1358"/>
              <a:gd name="T72" fmla="*/ 46 w 1360"/>
              <a:gd name="T73" fmla="*/ 767 h 1358"/>
              <a:gd name="T74" fmla="*/ 29 w 1360"/>
              <a:gd name="T75" fmla="*/ 704 h 1358"/>
              <a:gd name="T76" fmla="*/ 23 w 1360"/>
              <a:gd name="T77" fmla="*/ 667 h 1358"/>
              <a:gd name="T78" fmla="*/ 17 w 1360"/>
              <a:gd name="T79" fmla="*/ 627 h 1358"/>
              <a:gd name="T80" fmla="*/ 12 w 1360"/>
              <a:gd name="T81" fmla="*/ 583 h 1358"/>
              <a:gd name="T82" fmla="*/ 8 w 1360"/>
              <a:gd name="T83" fmla="*/ 533 h 1358"/>
              <a:gd name="T84" fmla="*/ 4 w 1360"/>
              <a:gd name="T85" fmla="*/ 478 h 1358"/>
              <a:gd name="T86" fmla="*/ 2 w 1360"/>
              <a:gd name="T87" fmla="*/ 418 h 1358"/>
              <a:gd name="T88" fmla="*/ 2 w 1360"/>
              <a:gd name="T89" fmla="*/ 355 h 1358"/>
              <a:gd name="T90" fmla="*/ 0 w 1360"/>
              <a:gd name="T91" fmla="*/ 284 h 1358"/>
              <a:gd name="T92" fmla="*/ 0 w 1360"/>
              <a:gd name="T93" fmla="*/ 0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0" h="1358">
                <a:moveTo>
                  <a:pt x="0" y="0"/>
                </a:moveTo>
                <a:lnTo>
                  <a:pt x="46" y="0"/>
                </a:lnTo>
                <a:lnTo>
                  <a:pt x="46" y="38"/>
                </a:lnTo>
                <a:lnTo>
                  <a:pt x="46" y="100"/>
                </a:lnTo>
                <a:lnTo>
                  <a:pt x="50" y="157"/>
                </a:lnTo>
                <a:lnTo>
                  <a:pt x="56" y="209"/>
                </a:lnTo>
                <a:lnTo>
                  <a:pt x="65" y="257"/>
                </a:lnTo>
                <a:lnTo>
                  <a:pt x="75" y="299"/>
                </a:lnTo>
                <a:lnTo>
                  <a:pt x="88" y="336"/>
                </a:lnTo>
                <a:lnTo>
                  <a:pt x="104" y="368"/>
                </a:lnTo>
                <a:lnTo>
                  <a:pt x="123" y="395"/>
                </a:lnTo>
                <a:lnTo>
                  <a:pt x="144" y="420"/>
                </a:lnTo>
                <a:lnTo>
                  <a:pt x="169" y="439"/>
                </a:lnTo>
                <a:lnTo>
                  <a:pt x="198" y="456"/>
                </a:lnTo>
                <a:lnTo>
                  <a:pt x="230" y="470"/>
                </a:lnTo>
                <a:lnTo>
                  <a:pt x="267" y="481"/>
                </a:lnTo>
                <a:lnTo>
                  <a:pt x="305" y="489"/>
                </a:lnTo>
                <a:lnTo>
                  <a:pt x="349" y="495"/>
                </a:lnTo>
                <a:lnTo>
                  <a:pt x="397" y="495"/>
                </a:lnTo>
                <a:lnTo>
                  <a:pt x="990" y="495"/>
                </a:lnTo>
                <a:lnTo>
                  <a:pt x="990" y="199"/>
                </a:lnTo>
                <a:lnTo>
                  <a:pt x="1360" y="779"/>
                </a:lnTo>
                <a:lnTo>
                  <a:pt x="990" y="1358"/>
                </a:lnTo>
                <a:lnTo>
                  <a:pt x="990" y="1358"/>
                </a:lnTo>
                <a:lnTo>
                  <a:pt x="990" y="1061"/>
                </a:lnTo>
                <a:lnTo>
                  <a:pt x="506" y="1061"/>
                </a:lnTo>
                <a:lnTo>
                  <a:pt x="445" y="1059"/>
                </a:lnTo>
                <a:lnTo>
                  <a:pt x="386" y="1053"/>
                </a:lnTo>
                <a:lnTo>
                  <a:pt x="334" y="1043"/>
                </a:lnTo>
                <a:lnTo>
                  <a:pt x="286" y="1028"/>
                </a:lnTo>
                <a:lnTo>
                  <a:pt x="242" y="1011"/>
                </a:lnTo>
                <a:lnTo>
                  <a:pt x="203" y="988"/>
                </a:lnTo>
                <a:lnTo>
                  <a:pt x="169" y="963"/>
                </a:lnTo>
                <a:lnTo>
                  <a:pt x="140" y="932"/>
                </a:lnTo>
                <a:lnTo>
                  <a:pt x="102" y="880"/>
                </a:lnTo>
                <a:lnTo>
                  <a:pt x="71" y="827"/>
                </a:lnTo>
                <a:lnTo>
                  <a:pt x="46" y="767"/>
                </a:lnTo>
                <a:lnTo>
                  <a:pt x="29" y="704"/>
                </a:lnTo>
                <a:lnTo>
                  <a:pt x="23" y="667"/>
                </a:lnTo>
                <a:lnTo>
                  <a:pt x="17" y="627"/>
                </a:lnTo>
                <a:lnTo>
                  <a:pt x="12" y="583"/>
                </a:lnTo>
                <a:lnTo>
                  <a:pt x="8" y="533"/>
                </a:lnTo>
                <a:lnTo>
                  <a:pt x="4" y="478"/>
                </a:lnTo>
                <a:lnTo>
                  <a:pt x="2" y="418"/>
                </a:lnTo>
                <a:lnTo>
                  <a:pt x="2" y="355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A0074"/>
              </a:gs>
              <a:gs pos="67000">
                <a:srgbClr val="EE0076"/>
              </a:gs>
              <a:gs pos="100000">
                <a:sysClr val="window" lastClr="FFFFFF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330200" dist="190500" dir="3600000" algn="t" rotWithShape="0">
              <a:prstClr val="black">
                <a:alpha val="40000"/>
              </a:prstClr>
            </a:outerShdw>
          </a:effectLst>
        </p:spPr>
        <p:txBody>
          <a:bodyPr anchor="ctr">
            <a:noAutofit/>
          </a:bodyPr>
          <a:lstStyle/>
          <a:p>
            <a:pPr algn="ctr"/>
            <a:endParaRPr lang="zh-CN" altLang="en-US" sz="2000" b="1" kern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8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179512" y="569596"/>
            <a:ext cx="5111126" cy="586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内项可能是哪两个数？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39551" y="2263372"/>
            <a:ext cx="18473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724282" y="2255537"/>
            <a:ext cx="4212976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24∶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□∶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362613" y="2723960"/>
            <a:ext cx="58583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980495" y="2723959"/>
            <a:ext cx="694508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388866" y="3219053"/>
            <a:ext cx="58583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3028538" y="3219053"/>
            <a:ext cx="694508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388865" y="3700392"/>
            <a:ext cx="58583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3049755" y="3700391"/>
            <a:ext cx="694508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424028" y="4196136"/>
            <a:ext cx="58583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3049755" y="4196135"/>
            <a:ext cx="694508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4257970" y="2226991"/>
            <a:ext cx="4212976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32∶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□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□∶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5915805" y="2708558"/>
            <a:ext cx="58583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6508091" y="2708558"/>
            <a:ext cx="694508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5935048" y="3298100"/>
            <a:ext cx="58583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6548216" y="3296583"/>
            <a:ext cx="694508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5962383" y="3890717"/>
            <a:ext cx="585833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6577207" y="3890717"/>
            <a:ext cx="694508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4" r="1" b="42351"/>
          <a:stretch>
            <a:fillRect/>
          </a:stretch>
        </p:blipFill>
        <p:spPr>
          <a:xfrm>
            <a:off x="1642745" y="1431925"/>
            <a:ext cx="2148205" cy="81407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74" r="1" b="42351"/>
          <a:stretch>
            <a:fillRect/>
          </a:stretch>
        </p:blipFill>
        <p:spPr>
          <a:xfrm>
            <a:off x="4976495" y="1309370"/>
            <a:ext cx="2148205" cy="814070"/>
          </a:xfrm>
          <a:prstGeom prst="rect">
            <a:avLst/>
          </a:prstGeom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2281555" y="1503680"/>
            <a:ext cx="1463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外项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24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2=48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61660" y="1381125"/>
            <a:ext cx="1463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外项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32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×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2=64</a:t>
            </a:r>
            <a:endParaRPr lang="en-US" altLang="zh-CN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0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"/>
                            </p:stCondLst>
                            <p:childTnLst>
                              <p:par>
                                <p:cTn id="10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4" grpId="0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23363" y="587009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李老师买了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个足球和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个篮球，买两种球所花钱数相等。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9" y="1221872"/>
            <a:ext cx="5184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）足球与篮球的单价之比是多少？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flipV="1">
            <a:off x="1899285" y="2000250"/>
            <a:ext cx="4852035" cy="828040"/>
            <a:chOff x="1619673" y="1369951"/>
            <a:chExt cx="5284238" cy="1270341"/>
          </a:xfrm>
        </p:grpSpPr>
        <p:sp>
          <p:nvSpPr>
            <p:cNvPr id="12" name="五边形 11"/>
            <p:cNvSpPr/>
            <p:nvPr/>
          </p:nvSpPr>
          <p:spPr>
            <a:xfrm rot="5400000">
              <a:off x="3626621" y="-636997"/>
              <a:ext cx="1270341" cy="5284238"/>
            </a:xfrm>
            <a:prstGeom prst="homePlate">
              <a:avLst>
                <a:gd name="adj" fmla="val 42565"/>
              </a:avLst>
            </a:prstGeom>
            <a:gradFill flip="none" rotWithShape="1">
              <a:gsLst>
                <a:gs pos="6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rgbClr val="E4E4E4"/>
                </a:gs>
                <a:gs pos="80000">
                  <a:srgbClr val="F1F1F1"/>
                </a:gs>
                <a:gs pos="43000">
                  <a:sysClr val="window" lastClr="FFFFFF"/>
                </a:gs>
              </a:gsLst>
              <a:lin ang="81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393700" dist="38100" dir="5400000" algn="t" rotWithShape="0">
                <a:srgbClr val="F79646">
                  <a:lumMod val="50000"/>
                  <a:alpha val="37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" name="五边形 12"/>
            <p:cNvSpPr/>
            <p:nvPr/>
          </p:nvSpPr>
          <p:spPr>
            <a:xfrm rot="5400000">
              <a:off x="3772465" y="-481806"/>
              <a:ext cx="1041215" cy="4936591"/>
            </a:xfrm>
            <a:prstGeom prst="homePlate">
              <a:avLst>
                <a:gd name="adj" fmla="val 42565"/>
              </a:avLst>
            </a:prstGeom>
            <a:solidFill>
              <a:srgbClr val="FFC000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 flipV="1">
            <a:off x="1945640" y="2897505"/>
            <a:ext cx="4752340" cy="816610"/>
            <a:chOff x="1880050" y="1976191"/>
            <a:chExt cx="5284238" cy="1825500"/>
          </a:xfrm>
        </p:grpSpPr>
        <p:sp>
          <p:nvSpPr>
            <p:cNvPr id="19" name="五边形 18"/>
            <p:cNvSpPr/>
            <p:nvPr/>
          </p:nvSpPr>
          <p:spPr>
            <a:xfrm rot="5400000">
              <a:off x="3609419" y="246822"/>
              <a:ext cx="1825500" cy="5284238"/>
            </a:xfrm>
            <a:prstGeom prst="homePlate">
              <a:avLst>
                <a:gd name="adj" fmla="val 42565"/>
              </a:avLst>
            </a:prstGeom>
            <a:gradFill flip="none" rotWithShape="1">
              <a:gsLst>
                <a:gs pos="6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rgbClr val="E4E4E4"/>
                </a:gs>
                <a:gs pos="80000">
                  <a:srgbClr val="F1F1F1"/>
                </a:gs>
                <a:gs pos="43000">
                  <a:sysClr val="window" lastClr="FFFFFF"/>
                </a:gs>
              </a:gsLst>
              <a:lin ang="8100000" scaled="1"/>
              <a:tileRect/>
            </a:gradFill>
            <a:ln w="25400" cap="flat" cmpd="sng" algn="ctr">
              <a:solidFill>
                <a:sysClr val="window" lastClr="FFFFFF"/>
              </a:solidFill>
              <a:prstDash val="solid"/>
            </a:ln>
            <a:effectLst>
              <a:outerShdw blurRad="393700" dist="38100" dir="5400000" algn="t" rotWithShape="0">
                <a:srgbClr val="F79646">
                  <a:lumMod val="50000"/>
                  <a:alpha val="37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五边形 19"/>
            <p:cNvSpPr/>
            <p:nvPr/>
          </p:nvSpPr>
          <p:spPr>
            <a:xfrm rot="5400000">
              <a:off x="3765390" y="383747"/>
              <a:ext cx="1496240" cy="4936591"/>
            </a:xfrm>
            <a:prstGeom prst="homePlate">
              <a:avLst>
                <a:gd name="adj" fmla="val 42565"/>
              </a:avLst>
            </a:prstGeom>
            <a:solidFill>
              <a:srgbClr val="F79646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2358390" y="2332990"/>
            <a:ext cx="3992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足球的单价×数量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篮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球的单价×数量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90495" y="3225165"/>
            <a:ext cx="33286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足球的单价：篮</a:t>
            </a:r>
            <a:r>
              <a:rPr lang="zh-CN" altLang="en-US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球的单价</a:t>
            </a:r>
            <a:r>
              <a:rPr lang="en-US" altLang="zh-CN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=8:6</a:t>
            </a: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46451" y="3951734"/>
            <a:ext cx="5258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足球的单价：篮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球的单价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=8:6=4:3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99592" y="1275606"/>
            <a:ext cx="6480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）足球的单价是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元，篮球的单价是多少？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27"/>
          <p:cNvSpPr>
            <a:spLocks noChangeArrowheads="1"/>
          </p:cNvSpPr>
          <p:nvPr/>
        </p:nvSpPr>
        <p:spPr bwMode="auto">
          <a:xfrm>
            <a:off x="2924813" y="2368150"/>
            <a:ext cx="308295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40∶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8∶6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4"/>
          <p:cNvSpPr>
            <a:spLocks noChangeArrowheads="1"/>
          </p:cNvSpPr>
          <p:nvPr/>
        </p:nvSpPr>
        <p:spPr bwMode="auto">
          <a:xfrm>
            <a:off x="1954489" y="1851670"/>
            <a:ext cx="460851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解：设篮球的单价是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元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          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907704" y="2884793"/>
            <a:ext cx="3700498" cy="4638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zh-CN" altLang="en-US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8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×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627784" y="3432469"/>
            <a:ext cx="2641630" cy="4638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2359346" y="3980112"/>
            <a:ext cx="4780002" cy="4638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答:篮球的单价是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30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元。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623363" y="587009"/>
            <a:ext cx="8280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李老师买了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个足球和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个篮球，买两种球所花钱数相等。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1445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utoUpdateAnimBg="0"/>
      <p:bldP spid="11" grpId="0" bldLvl="0" autoUpdateAnimBg="0"/>
      <p:bldP spid="12" grpId="0"/>
      <p:bldP spid="13" grpId="0" bldLvl="0" autoUpdateAnimBg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6070" y="1192530"/>
            <a:ext cx="8632825" cy="348742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26970" y="639798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8235" y="1539994"/>
            <a:ext cx="173863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比的意义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3528" y="3795886"/>
            <a:ext cx="643584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写比例时要注意前后项的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顺序对应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88776" y="874300"/>
            <a:ext cx="2622942" cy="2569820"/>
            <a:chOff x="4107471" y="1610784"/>
            <a:chExt cx="2622942" cy="2569820"/>
          </a:xfrm>
        </p:grpSpPr>
        <p:grpSp>
          <p:nvGrpSpPr>
            <p:cNvPr id="36" name="Group 47"/>
            <p:cNvGrpSpPr/>
            <p:nvPr/>
          </p:nvGrpSpPr>
          <p:grpSpPr bwMode="auto">
            <a:xfrm>
              <a:off x="4107471" y="2771554"/>
              <a:ext cx="2622942" cy="1409050"/>
              <a:chOff x="1985" y="2698"/>
              <a:chExt cx="2207" cy="1545"/>
            </a:xfrm>
          </p:grpSpPr>
          <p:sp>
            <p:nvSpPr>
              <p:cNvPr id="39" name="Rectangle 6"/>
              <p:cNvSpPr>
                <a:spLocks noChangeArrowheads="1"/>
              </p:cNvSpPr>
              <p:nvPr/>
            </p:nvSpPr>
            <p:spPr bwMode="auto">
              <a:xfrm>
                <a:off x="1985" y="2698"/>
                <a:ext cx="2207" cy="77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用字母表示：</a:t>
                </a:r>
                <a:endParaRPr lang="en-US" altLang="zh-CN" sz="2000" b="1" i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buFontTx/>
                  <a:buNone/>
                </a:pPr>
                <a:r>
                  <a:rPr lang="en-US" altLang="zh-CN" sz="2000" b="1" i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0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0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∶</a:t>
                </a:r>
                <a:r>
                  <a:rPr lang="en-US" altLang="zh-CN" sz="20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0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zh-CN" altLang="en-US" sz="2000" b="1" i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0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0)</a:t>
                </a:r>
                <a:r>
                  <a:rPr lang="en-US" altLang="zh-CN" sz="2000" b="1" i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en-US" altLang="zh-CN" sz="2000" b="1" i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1" name="Text Box 16"/>
              <p:cNvSpPr txBox="1">
                <a:spLocks noChangeArrowheads="1"/>
              </p:cNvSpPr>
              <p:nvPr/>
            </p:nvSpPr>
            <p:spPr bwMode="auto">
              <a:xfrm rot="10765667" flipV="1">
                <a:off x="2199" y="3669"/>
                <a:ext cx="404" cy="57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或</a:t>
                </a:r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5" name="Line 42"/>
            <p:cNvSpPr>
              <a:spLocks noChangeShapeType="1"/>
            </p:cNvSpPr>
            <p:nvPr/>
          </p:nvSpPr>
          <p:spPr bwMode="auto">
            <a:xfrm>
              <a:off x="4941584" y="1610784"/>
              <a:ext cx="28733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Line 42"/>
            <p:cNvSpPr>
              <a:spLocks noChangeShapeType="1"/>
            </p:cNvSpPr>
            <p:nvPr/>
          </p:nvSpPr>
          <p:spPr bwMode="auto">
            <a:xfrm>
              <a:off x="5889704" y="1621382"/>
              <a:ext cx="287338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3569720" y="1539994"/>
            <a:ext cx="5294630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比例的基本性质：内、外项乘积相等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302834" y="2370239"/>
            <a:ext cx="215108" cy="265991"/>
            <a:chOff x="3071008" y="2358224"/>
            <a:chExt cx="215108" cy="642942"/>
          </a:xfrm>
        </p:grpSpPr>
        <p:cxnSp>
          <p:nvCxnSpPr>
            <p:cNvPr id="29" name="直接箭头连接符 28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071802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6117165" y="2364045"/>
            <a:ext cx="214314" cy="265991"/>
            <a:chOff x="4071934" y="2357430"/>
            <a:chExt cx="214314" cy="642942"/>
          </a:xfrm>
        </p:grpSpPr>
        <p:cxnSp>
          <p:nvCxnSpPr>
            <p:cNvPr id="51" name="直接箭头连接符 50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4071934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52"/>
          <p:cNvSpPr/>
          <p:nvPr/>
        </p:nvSpPr>
        <p:spPr>
          <a:xfrm>
            <a:off x="5384038" y="239485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497954" y="2472025"/>
            <a:ext cx="711902" cy="531982"/>
            <a:chOff x="3071008" y="2358224"/>
            <a:chExt cx="911676" cy="642942"/>
          </a:xfrm>
        </p:grpSpPr>
        <p:cxnSp>
          <p:nvCxnSpPr>
            <p:cNvPr id="55" name="直接箭头连接符 54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3071802" y="3000372"/>
              <a:ext cx="910882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6018560" y="2441807"/>
            <a:ext cx="1177015" cy="541391"/>
            <a:chOff x="3821901" y="2357430"/>
            <a:chExt cx="464347" cy="642942"/>
          </a:xfrm>
        </p:grpSpPr>
        <p:cxnSp>
          <p:nvCxnSpPr>
            <p:cNvPr id="58" name="直接箭头连接符 57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821901" y="3000372"/>
              <a:ext cx="464347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5331145" y="2794968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Rectangle 16"/>
          <p:cNvSpPr>
            <a:spLocks noChangeArrowheads="1"/>
          </p:cNvSpPr>
          <p:nvPr/>
        </p:nvSpPr>
        <p:spPr bwMode="auto">
          <a:xfrm>
            <a:off x="4377440" y="1605399"/>
            <a:ext cx="333121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endParaRPr lang="en-US" altLang="zh-CN" sz="2400" b="1" u="sng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∶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3.6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44495" y="3213219"/>
            <a:ext cx="2181225" cy="4375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3.6=9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1.2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7" name="Rectangle 13"/>
              <p:cNvSpPr>
                <a:spLocks noChangeArrowheads="1"/>
              </p:cNvSpPr>
              <p:nvPr/>
            </p:nvSpPr>
            <p:spPr bwMode="auto">
              <a:xfrm>
                <a:off x="1410039" y="2905054"/>
                <a:ext cx="1327515" cy="70315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pPr>
                  <a:buFontTx/>
                  <a:buNone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宋体" panose="02010600030101010101" pitchFamily="2" charset="-122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宋体" panose="02010600030101010101" pitchFamily="2" charset="-122"/>
                          </a:rPr>
                          <m:t>b</m:t>
                        </m:r>
                      </m:den>
                    </m:f>
                    <m:r>
                      <a:rPr lang="en-US" altLang="zh-CN" sz="2800" b="1" i="1" kern="0">
                        <a:solidFill>
                          <a:srgbClr val="000000"/>
                        </a:solidFill>
                        <a:latin typeface="Cambria Math" panose="02040503050406030204"/>
                        <a:ea typeface="楷体" panose="02010609060101010101" pitchFamily="49" charset="-122"/>
                        <a:sym typeface="宋体" panose="02010600030101010101" pitchFamily="2" charset="-122"/>
                      </a:rPr>
                      <m:t> </m:t>
                    </m:r>
                  </m:oMath>
                </a14:m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kern="0" dirty="0">
                    <a:solidFill>
                      <a:srgbClr val="000000"/>
                    </a:solidFill>
                    <a:ea typeface="楷体" panose="02010609060101010101" pitchFamily="49" charset="-122"/>
                    <a:sym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宋体" panose="02010600030101010101" pitchFamily="2" charset="-122"/>
                          </a:rPr>
                          <m:t>c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宋体" panose="02010600030101010101" pitchFamily="2" charset="-122"/>
                          </a:rPr>
                          <m:t>d</m:t>
                        </m:r>
                      </m:den>
                    </m:f>
                  </m:oMath>
                </a14:m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7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10039" y="2905054"/>
                <a:ext cx="1327515" cy="703157"/>
              </a:xfrm>
              <a:prstGeom prst="rect">
                <a:avLst/>
              </a:prstGeom>
              <a:blipFill rotWithShape="1">
                <a:blip r:embed="rId2"/>
                <a:stretch>
                  <a:fillRect l="-26" t="-80" r="-25490" b="20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3" grpId="0"/>
      <p:bldP spid="60" grpId="0"/>
      <p:bldP spid="61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123728" y="813941"/>
            <a:ext cx="4968552" cy="461665"/>
            <a:chOff x="2483768" y="542897"/>
            <a:chExt cx="4968552" cy="461665"/>
          </a:xfrm>
        </p:grpSpPr>
        <p:sp>
          <p:nvSpPr>
            <p:cNvPr id="10" name="Freeform 9"/>
            <p:cNvSpPr/>
            <p:nvPr/>
          </p:nvSpPr>
          <p:spPr bwMode="auto">
            <a:xfrm>
              <a:off x="2555776" y="542897"/>
              <a:ext cx="4704678" cy="461665"/>
            </a:xfrm>
            <a:custGeom>
              <a:avLst/>
              <a:gdLst>
                <a:gd name="T0" fmla="*/ 2147483647 w 399"/>
                <a:gd name="T1" fmla="*/ 0 h 207"/>
                <a:gd name="T2" fmla="*/ 2147483647 w 399"/>
                <a:gd name="T3" fmla="*/ 0 h 207"/>
                <a:gd name="T4" fmla="*/ 2147483647 w 399"/>
                <a:gd name="T5" fmla="*/ 0 h 207"/>
                <a:gd name="T6" fmla="*/ 0 w 399"/>
                <a:gd name="T7" fmla="*/ 0 h 207"/>
                <a:gd name="T8" fmla="*/ 0 w 399"/>
                <a:gd name="T9" fmla="*/ 2147483647 h 207"/>
                <a:gd name="T10" fmla="*/ 0 w 399"/>
                <a:gd name="T11" fmla="*/ 2147483647 h 207"/>
                <a:gd name="T12" fmla="*/ 0 w 399"/>
                <a:gd name="T13" fmla="*/ 2147483647 h 207"/>
                <a:gd name="T14" fmla="*/ 0 w 399"/>
                <a:gd name="T15" fmla="*/ 2147483647 h 207"/>
                <a:gd name="T16" fmla="*/ 2147483647 w 399"/>
                <a:gd name="T17" fmla="*/ 2147483647 h 207"/>
                <a:gd name="T18" fmla="*/ 2147483647 w 399"/>
                <a:gd name="T19" fmla="*/ 2147483647 h 207"/>
                <a:gd name="T20" fmla="*/ 2147483647 w 399"/>
                <a:gd name="T21" fmla="*/ 2147483647 h 207"/>
                <a:gd name="T22" fmla="*/ 2147483647 w 399"/>
                <a:gd name="T23" fmla="*/ 2147483647 h 207"/>
                <a:gd name="T24" fmla="*/ 2147483647 w 399"/>
                <a:gd name="T25" fmla="*/ 2147483647 h 207"/>
                <a:gd name="T26" fmla="*/ 2147483647 w 399"/>
                <a:gd name="T27" fmla="*/ 2147483647 h 207"/>
                <a:gd name="T28" fmla="*/ 2147483647 w 399"/>
                <a:gd name="T29" fmla="*/ 2147483647 h 207"/>
                <a:gd name="T30" fmla="*/ 2147483647 w 399"/>
                <a:gd name="T31" fmla="*/ 2147483647 h 207"/>
                <a:gd name="T32" fmla="*/ 2147483647 w 399"/>
                <a:gd name="T33" fmla="*/ 2147483647 h 207"/>
                <a:gd name="T34" fmla="*/ 2147483647 w 399"/>
                <a:gd name="T35" fmla="*/ 2147483647 h 207"/>
                <a:gd name="T36" fmla="*/ 2147483647 w 399"/>
                <a:gd name="T37" fmla="*/ 2147483647 h 207"/>
                <a:gd name="T38" fmla="*/ 2147483647 w 399"/>
                <a:gd name="T39" fmla="*/ 2147483647 h 207"/>
                <a:gd name="T40" fmla="*/ 2147483647 w 399"/>
                <a:gd name="T41" fmla="*/ 2147483647 h 207"/>
                <a:gd name="T42" fmla="*/ 2147483647 w 399"/>
                <a:gd name="T43" fmla="*/ 2147483647 h 207"/>
                <a:gd name="T44" fmla="*/ 2147483647 w 399"/>
                <a:gd name="T45" fmla="*/ 2147483647 h 207"/>
                <a:gd name="T46" fmla="*/ 2147483647 w 399"/>
                <a:gd name="T47" fmla="*/ 2147483647 h 207"/>
                <a:gd name="T48" fmla="*/ 2147483647 w 399"/>
                <a:gd name="T49" fmla="*/ 2147483647 h 207"/>
                <a:gd name="T50" fmla="*/ 2147483647 w 399"/>
                <a:gd name="T51" fmla="*/ 2147483647 h 207"/>
                <a:gd name="T52" fmla="*/ 2147483647 w 399"/>
                <a:gd name="T53" fmla="*/ 2147483647 h 207"/>
                <a:gd name="T54" fmla="*/ 2147483647 w 399"/>
                <a:gd name="T55" fmla="*/ 2147483647 h 207"/>
                <a:gd name="T56" fmla="*/ 2147483647 w 399"/>
                <a:gd name="T57" fmla="*/ 0 h 207"/>
                <a:gd name="T58" fmla="*/ 2147483647 w 399"/>
                <a:gd name="T59" fmla="*/ 0 h 2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99"/>
                <a:gd name="T91" fmla="*/ 0 h 207"/>
                <a:gd name="T92" fmla="*/ 399 w 399"/>
                <a:gd name="T93" fmla="*/ 207 h 2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99" h="207">
                  <a:moveTo>
                    <a:pt x="348" y="0"/>
                  </a:moveTo>
                  <a:lnTo>
                    <a:pt x="189" y="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56" y="207"/>
                  </a:lnTo>
                  <a:lnTo>
                    <a:pt x="189" y="207"/>
                  </a:lnTo>
                  <a:lnTo>
                    <a:pt x="348" y="207"/>
                  </a:lnTo>
                  <a:lnTo>
                    <a:pt x="360" y="197"/>
                  </a:lnTo>
                  <a:lnTo>
                    <a:pt x="370" y="186"/>
                  </a:lnTo>
                  <a:lnTo>
                    <a:pt x="378" y="174"/>
                  </a:lnTo>
                  <a:lnTo>
                    <a:pt x="385" y="162"/>
                  </a:lnTo>
                  <a:lnTo>
                    <a:pt x="392" y="148"/>
                  </a:lnTo>
                  <a:lnTo>
                    <a:pt x="395" y="134"/>
                  </a:lnTo>
                  <a:lnTo>
                    <a:pt x="398" y="119"/>
                  </a:lnTo>
                  <a:lnTo>
                    <a:pt x="399" y="103"/>
                  </a:lnTo>
                  <a:lnTo>
                    <a:pt x="398" y="87"/>
                  </a:lnTo>
                  <a:lnTo>
                    <a:pt x="395" y="73"/>
                  </a:lnTo>
                  <a:lnTo>
                    <a:pt x="392" y="58"/>
                  </a:lnTo>
                  <a:lnTo>
                    <a:pt x="385" y="45"/>
                  </a:lnTo>
                  <a:lnTo>
                    <a:pt x="378" y="33"/>
                  </a:lnTo>
                  <a:lnTo>
                    <a:pt x="370" y="20"/>
                  </a:lnTo>
                  <a:lnTo>
                    <a:pt x="360" y="9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solidFill>
                <a:srgbClr val="808B78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483768" y="542897"/>
              <a:ext cx="49685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表示两个比相等的式子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叫作比例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70380" y="1508760"/>
            <a:ext cx="2487930" cy="462697"/>
            <a:chOff x="1264095" y="1470182"/>
            <a:chExt cx="1585084" cy="993714"/>
          </a:xfrm>
        </p:grpSpPr>
        <p:sp>
          <p:nvSpPr>
            <p:cNvPr id="13" name="矩形 12"/>
            <p:cNvSpPr/>
            <p:nvPr/>
          </p:nvSpPr>
          <p:spPr>
            <a:xfrm>
              <a:off x="1264095" y="1470182"/>
              <a:ext cx="1008111" cy="988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15∶9=</a:t>
              </a:r>
              <a:r>
                <a:rPr lang="zh-CN" altLang="zh-CN" sz="2400" b="1" i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</a:t>
              </a:r>
              <a:r>
                <a:rPr lang="zh-CN" altLang="zh-CN" sz="2400" b="1" i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902216" y="1475170"/>
              <a:ext cx="946963" cy="988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20∶12</a:t>
              </a:r>
              <a:r>
                <a:rPr lang="zh-CN" altLang="zh-CN" sz="2400" b="1" i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r>
                <a:rPr lang="zh-CN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</a:t>
              </a:r>
              <a:r>
                <a:rPr lang="zh-CN" altLang="zh-CN" sz="2400" b="1" i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　</a:t>
              </a:r>
              <a:endPara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301">
                        <a14:foregroundMark x1="63287" y1="45515" x2="63287" y2="45515"/>
                        <a14:foregroundMark x1="42657" y1="48505" x2="42657" y2="48505"/>
                        <a14:foregroundMark x1="47902" y1="47841" x2="47902" y2="47841"/>
                        <a14:foregroundMark x1="64336" y1="42857" x2="67832" y2="48837"/>
                        <a14:foregroundMark x1="43007" y1="44518" x2="47203" y2="521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51" y="2888185"/>
            <a:ext cx="1039142" cy="1176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 flipH="1">
            <a:off x="1331565" y="2164562"/>
            <a:ext cx="1603507" cy="937919"/>
            <a:chOff x="1115613" y="1849855"/>
            <a:chExt cx="1603507" cy="937919"/>
          </a:xfrm>
        </p:grpSpPr>
        <p:sp>
          <p:nvSpPr>
            <p:cNvPr id="17" name="KSO_Shape"/>
            <p:cNvSpPr/>
            <p:nvPr/>
          </p:nvSpPr>
          <p:spPr>
            <a:xfrm flipH="1">
              <a:off x="1115613" y="1849855"/>
              <a:ext cx="1603507" cy="937919"/>
            </a:xfrm>
            <a:custGeom>
              <a:avLst/>
              <a:gdLst>
                <a:gd name="connsiteX0" fmla="*/ 273631 w 7221640"/>
                <a:gd name="connsiteY0" fmla="*/ 6192688 h 6408712"/>
                <a:gd name="connsiteX1" fmla="*/ 403246 w 7221640"/>
                <a:gd name="connsiteY1" fmla="*/ 6300700 h 6408712"/>
                <a:gd name="connsiteX2" fmla="*/ 273631 w 7221640"/>
                <a:gd name="connsiteY2" fmla="*/ 6408712 h 6408712"/>
                <a:gd name="connsiteX3" fmla="*/ 144016 w 7221640"/>
                <a:gd name="connsiteY3" fmla="*/ 6300700 h 6408712"/>
                <a:gd name="connsiteX4" fmla="*/ 273631 w 7221640"/>
                <a:gd name="connsiteY4" fmla="*/ 6192688 h 6408712"/>
                <a:gd name="connsiteX5" fmla="*/ 720080 w 7221640"/>
                <a:gd name="connsiteY5" fmla="*/ 5633983 h 6408712"/>
                <a:gd name="connsiteX6" fmla="*/ 936104 w 7221640"/>
                <a:gd name="connsiteY6" fmla="*/ 5814003 h 6408712"/>
                <a:gd name="connsiteX7" fmla="*/ 720080 w 7221640"/>
                <a:gd name="connsiteY7" fmla="*/ 5994023 h 6408712"/>
                <a:gd name="connsiteX8" fmla="*/ 504056 w 7221640"/>
                <a:gd name="connsiteY8" fmla="*/ 5814003 h 6408712"/>
                <a:gd name="connsiteX9" fmla="*/ 720080 w 7221640"/>
                <a:gd name="connsiteY9" fmla="*/ 5633983 h 6408712"/>
                <a:gd name="connsiteX10" fmla="*/ 1296144 w 7221640"/>
                <a:gd name="connsiteY10" fmla="*/ 4752528 h 6408712"/>
                <a:gd name="connsiteX11" fmla="*/ 1728193 w 7221640"/>
                <a:gd name="connsiteY11" fmla="*/ 5112568 h 6408712"/>
                <a:gd name="connsiteX12" fmla="*/ 1296144 w 7221640"/>
                <a:gd name="connsiteY12" fmla="*/ 5472608 h 6408712"/>
                <a:gd name="connsiteX13" fmla="*/ 864096 w 7221640"/>
                <a:gd name="connsiteY13" fmla="*/ 5112568 h 6408712"/>
                <a:gd name="connsiteX14" fmla="*/ 1296144 w 7221640"/>
                <a:gd name="connsiteY14" fmla="*/ 4752528 h 6408712"/>
                <a:gd name="connsiteX15" fmla="*/ 3966529 w 7221640"/>
                <a:gd name="connsiteY15" fmla="*/ 0 h 6408712"/>
                <a:gd name="connsiteX16" fmla="*/ 6044856 w 7221640"/>
                <a:gd name="connsiteY16" fmla="*/ 1859443 h 6408712"/>
                <a:gd name="connsiteX17" fmla="*/ 6016461 w 7221640"/>
                <a:gd name="connsiteY17" fmla="*/ 2153116 h 6408712"/>
                <a:gd name="connsiteX18" fmla="*/ 7221640 w 7221640"/>
                <a:gd name="connsiteY18" fmla="*/ 3272698 h 6408712"/>
                <a:gd name="connsiteX19" fmla="*/ 6274866 w 7221640"/>
                <a:gd name="connsiteY19" fmla="*/ 4337852 h 6408712"/>
                <a:gd name="connsiteX20" fmla="*/ 5864215 w 7221640"/>
                <a:gd name="connsiteY20" fmla="*/ 4411133 h 6408712"/>
                <a:gd name="connsiteX21" fmla="*/ 5779539 w 7221640"/>
                <a:gd name="connsiteY21" fmla="*/ 4411133 h 6408712"/>
                <a:gd name="connsiteX22" fmla="*/ 1623088 w 7221640"/>
                <a:gd name="connsiteY22" fmla="*/ 4411133 h 6408712"/>
                <a:gd name="connsiteX23" fmla="*/ 1442101 w 7221640"/>
                <a:gd name="connsiteY23" fmla="*/ 4411133 h 6408712"/>
                <a:gd name="connsiteX24" fmla="*/ 0 w 7221640"/>
                <a:gd name="connsiteY24" fmla="*/ 3272698 h 6408712"/>
                <a:gd name="connsiteX25" fmla="*/ 864383 w 7221640"/>
                <a:gd name="connsiteY25" fmla="*/ 2230755 h 6408712"/>
                <a:gd name="connsiteX26" fmla="*/ 1344226 w 7221640"/>
                <a:gd name="connsiteY26" fmla="*/ 1631017 h 6408712"/>
                <a:gd name="connsiteX27" fmla="*/ 1513328 w 7221640"/>
                <a:gd name="connsiteY27" fmla="*/ 1599886 h 6408712"/>
                <a:gd name="connsiteX28" fmla="*/ 1898454 w 7221640"/>
                <a:gd name="connsiteY28" fmla="*/ 1677813 h 6408712"/>
                <a:gd name="connsiteX29" fmla="*/ 3966529 w 7221640"/>
                <a:gd name="connsiteY29" fmla="*/ 0 h 64087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7221640" h="6408712">
                  <a:moveTo>
                    <a:pt x="273631" y="6192688"/>
                  </a:moveTo>
                  <a:cubicBezTo>
                    <a:pt x="345215" y="6192688"/>
                    <a:pt x="403246" y="6241047"/>
                    <a:pt x="403246" y="6300700"/>
                  </a:cubicBezTo>
                  <a:cubicBezTo>
                    <a:pt x="403246" y="6360353"/>
                    <a:pt x="345215" y="6408712"/>
                    <a:pt x="273631" y="6408712"/>
                  </a:cubicBezTo>
                  <a:cubicBezTo>
                    <a:pt x="202047" y="6408712"/>
                    <a:pt x="144016" y="6360353"/>
                    <a:pt x="144016" y="6300700"/>
                  </a:cubicBezTo>
                  <a:cubicBezTo>
                    <a:pt x="144016" y="6241047"/>
                    <a:pt x="202047" y="6192688"/>
                    <a:pt x="273631" y="6192688"/>
                  </a:cubicBezTo>
                  <a:close/>
                  <a:moveTo>
                    <a:pt x="720080" y="5633983"/>
                  </a:moveTo>
                  <a:cubicBezTo>
                    <a:pt x="839387" y="5633983"/>
                    <a:pt x="936104" y="5714581"/>
                    <a:pt x="936104" y="5814003"/>
                  </a:cubicBezTo>
                  <a:cubicBezTo>
                    <a:pt x="936104" y="5913425"/>
                    <a:pt x="839387" y="5994023"/>
                    <a:pt x="720080" y="5994023"/>
                  </a:cubicBezTo>
                  <a:cubicBezTo>
                    <a:pt x="600773" y="5994023"/>
                    <a:pt x="504056" y="5913425"/>
                    <a:pt x="504056" y="5814003"/>
                  </a:cubicBezTo>
                  <a:cubicBezTo>
                    <a:pt x="504056" y="5714581"/>
                    <a:pt x="600773" y="5633983"/>
                    <a:pt x="720080" y="5633983"/>
                  </a:cubicBezTo>
                  <a:close/>
                  <a:moveTo>
                    <a:pt x="1296144" y="4752528"/>
                  </a:moveTo>
                  <a:cubicBezTo>
                    <a:pt x="1534759" y="4752528"/>
                    <a:pt x="1728193" y="4913723"/>
                    <a:pt x="1728193" y="5112568"/>
                  </a:cubicBezTo>
                  <a:cubicBezTo>
                    <a:pt x="1728193" y="5311413"/>
                    <a:pt x="1534759" y="5472608"/>
                    <a:pt x="1296144" y="5472608"/>
                  </a:cubicBezTo>
                  <a:cubicBezTo>
                    <a:pt x="1057530" y="5472608"/>
                    <a:pt x="864096" y="5311413"/>
                    <a:pt x="864096" y="5112568"/>
                  </a:cubicBezTo>
                  <a:cubicBezTo>
                    <a:pt x="864096" y="4913723"/>
                    <a:pt x="1057530" y="4752528"/>
                    <a:pt x="1296144" y="4752528"/>
                  </a:cubicBezTo>
                  <a:close/>
                  <a:moveTo>
                    <a:pt x="3966529" y="0"/>
                  </a:moveTo>
                  <a:cubicBezTo>
                    <a:pt x="5114352" y="0"/>
                    <a:pt x="6044856" y="832504"/>
                    <a:pt x="6044856" y="1859443"/>
                  </a:cubicBezTo>
                  <a:cubicBezTo>
                    <a:pt x="6044856" y="1959497"/>
                    <a:pt x="6036024" y="2057708"/>
                    <a:pt x="6016461" y="2153116"/>
                  </a:cubicBezTo>
                  <a:cubicBezTo>
                    <a:pt x="6700482" y="2239030"/>
                    <a:pt x="7221640" y="2707824"/>
                    <a:pt x="7221640" y="3272698"/>
                  </a:cubicBezTo>
                  <a:cubicBezTo>
                    <a:pt x="7221640" y="3763638"/>
                    <a:pt x="6828000" y="4181987"/>
                    <a:pt x="6274866" y="4337852"/>
                  </a:cubicBezTo>
                  <a:cubicBezTo>
                    <a:pt x="6148538" y="4385349"/>
                    <a:pt x="6009751" y="4411133"/>
                    <a:pt x="5864215" y="4411133"/>
                  </a:cubicBezTo>
                  <a:lnTo>
                    <a:pt x="5779539" y="4411133"/>
                  </a:lnTo>
                  <a:lnTo>
                    <a:pt x="1623088" y="4411133"/>
                  </a:lnTo>
                  <a:lnTo>
                    <a:pt x="1442101" y="4411133"/>
                  </a:lnTo>
                  <a:cubicBezTo>
                    <a:pt x="645653" y="4411133"/>
                    <a:pt x="0" y="3901436"/>
                    <a:pt x="0" y="3272698"/>
                  </a:cubicBezTo>
                  <a:cubicBezTo>
                    <a:pt x="0" y="2806304"/>
                    <a:pt x="355272" y="2405416"/>
                    <a:pt x="864383" y="2230755"/>
                  </a:cubicBezTo>
                  <a:cubicBezTo>
                    <a:pt x="911564" y="1943620"/>
                    <a:pt x="1082327" y="1714243"/>
                    <a:pt x="1344226" y="1631017"/>
                  </a:cubicBezTo>
                  <a:cubicBezTo>
                    <a:pt x="1399423" y="1613479"/>
                    <a:pt x="1456059" y="1603265"/>
                    <a:pt x="1513328" y="1599886"/>
                  </a:cubicBezTo>
                  <a:cubicBezTo>
                    <a:pt x="1642027" y="1592274"/>
                    <a:pt x="1773951" y="1619161"/>
                    <a:pt x="1898454" y="1677813"/>
                  </a:cubicBezTo>
                  <a:cubicBezTo>
                    <a:pt x="2000054" y="736088"/>
                    <a:pt x="2887216" y="0"/>
                    <a:pt x="3966529" y="0"/>
                  </a:cubicBezTo>
                  <a:close/>
                </a:path>
              </a:pathLst>
            </a:custGeom>
            <a:solidFill>
              <a:srgbClr val="89B600">
                <a:alpha val="91000"/>
              </a:srgbClr>
            </a:solidFill>
            <a:ln>
              <a:solidFill>
                <a:srgbClr val="E892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37132" y="2018297"/>
              <a:ext cx="122413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两个比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661664" y="3664338"/>
            <a:ext cx="1891464" cy="4001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用等于号连接。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/>
              <p:cNvSpPr txBox="1"/>
              <p:nvPr/>
            </p:nvSpPr>
            <p:spPr>
              <a:xfrm>
                <a:off x="4465139" y="1390775"/>
                <a:ext cx="1618980" cy="6963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ker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ker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60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40</m:t>
                        </m:r>
                      </m:den>
                    </m:f>
                  </m:oMath>
                </a14:m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文本框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5139" y="1390775"/>
                <a:ext cx="1618980" cy="696344"/>
              </a:xfrm>
              <a:prstGeom prst="rect">
                <a:avLst/>
              </a:prstGeom>
              <a:blipFill rotWithShape="1">
                <a:blip r:embed="rId3"/>
                <a:stretch>
                  <a:fillRect l="-28" t="-18" r="11" b="-10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组合 8"/>
          <p:cNvGrpSpPr/>
          <p:nvPr/>
        </p:nvGrpSpPr>
        <p:grpSpPr>
          <a:xfrm>
            <a:off x="6767453" y="1533828"/>
            <a:ext cx="2106885" cy="590279"/>
            <a:chOff x="4841379" y="2054166"/>
            <a:chExt cx="1987007" cy="590279"/>
          </a:xfrm>
        </p:grpSpPr>
        <p:sp>
          <p:nvSpPr>
            <p:cNvPr id="33" name="Rectangle 7"/>
            <p:cNvSpPr>
              <a:spLocks noChangeArrowheads="1"/>
            </p:cNvSpPr>
            <p:nvPr/>
          </p:nvSpPr>
          <p:spPr bwMode="auto">
            <a:xfrm>
              <a:off x="4841379" y="2054166"/>
              <a:ext cx="1987007" cy="590279"/>
            </a:xfrm>
            <a:prstGeom prst="rect">
              <a:avLst/>
            </a:prstGeom>
            <a:gradFill flip="none" rotWithShape="1">
              <a:gsLst>
                <a:gs pos="0">
                  <a:srgbClr val="74F4FF"/>
                </a:gs>
                <a:gs pos="100000">
                  <a:srgbClr val="208ECD"/>
                </a:gs>
              </a:gsLst>
              <a:lin ang="5400000" scaled="1"/>
              <a:tileRect/>
            </a:gradFill>
            <a:ln w="9525" algn="ctr">
              <a:solidFill>
                <a:srgbClr val="00618E"/>
              </a:solidFill>
              <a:miter lim="800000"/>
            </a:ln>
            <a:scene3d>
              <a:camera prst="orthographicFront"/>
              <a:lightRig rig="balanced" dir="t"/>
            </a:scene3d>
            <a:sp3d prstMaterial="metal"/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4918732" y="2069841"/>
              <a:ext cx="1909654" cy="544454"/>
            </a:xfrm>
            <a:prstGeom prst="rect">
              <a:avLst/>
            </a:prstGeom>
            <a:gradFill>
              <a:gsLst>
                <a:gs pos="9000">
                  <a:srgbClr val="FFFFFF"/>
                </a:gs>
                <a:gs pos="100000">
                  <a:srgbClr val="FFFFFF">
                    <a:lumMod val="95000"/>
                  </a:srgbClr>
                </a:gs>
              </a:gsLst>
              <a:lin ang="5400000" scaled="1"/>
            </a:gradFill>
            <a:ln w="9525" algn="ctr">
              <a:noFill/>
              <a:miter lim="800000"/>
            </a:ln>
            <a:effectLst/>
            <a:scene3d>
              <a:camera prst="orthographicFront"/>
              <a:lightRig rig="balanced" dir="t"/>
            </a:scene3d>
            <a:sp3d prstMaterial="metal"/>
          </p:spPr>
          <p:txBody>
            <a:bodyPr anchor="ctr"/>
            <a:lstStyle/>
            <a:p>
              <a:pPr marL="0" marR="0" lvl="0" indent="0" defTabSz="802005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defRPr/>
              </a:pPr>
              <a:r>
                <a:rPr kumimoji="0" lang="zh-CN" altLang="en-US" sz="24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分数形式的比</a:t>
              </a:r>
              <a:endParaRPr kumimoji="0" lang="en-US" sz="24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39" name="Rectangle 6"/>
          <p:cNvSpPr>
            <a:spLocks noChangeArrowheads="1"/>
          </p:cNvSpPr>
          <p:nvPr/>
        </p:nvSpPr>
        <p:spPr bwMode="auto">
          <a:xfrm>
            <a:off x="4691098" y="3002029"/>
            <a:ext cx="3564206" cy="8308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用字母表示：</a:t>
            </a:r>
            <a:endParaRPr lang="en-US" altLang="zh-CN" sz="2400" b="1" i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buFontTx/>
              <a:buNone/>
            </a:pP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∶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0)</a:t>
            </a:r>
            <a:r>
              <a:rPr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400" b="1" i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Rectangle 13"/>
              <p:cNvSpPr>
                <a:spLocks noChangeArrowheads="1"/>
              </p:cNvSpPr>
              <p:nvPr/>
            </p:nvSpPr>
            <p:spPr bwMode="auto">
              <a:xfrm>
                <a:off x="5682278" y="3900557"/>
                <a:ext cx="1378904" cy="70326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anchor="ctr">
                <a:spAutoFit/>
              </a:bodyPr>
              <a:lstStyle/>
              <a:p>
                <a:pPr>
                  <a:buFontTx/>
                  <a:buNone/>
                </a:pP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宋体" panose="02010600030101010101" pitchFamily="2" charset="-122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宋体" panose="02010600030101010101" pitchFamily="2" charset="-122"/>
                          </a:rPr>
                          <m:t>b</m:t>
                        </m:r>
                      </m:den>
                    </m:f>
                  </m:oMath>
                </a14:m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＝</a:t>
                </a:r>
                <a:r>
                  <a:rPr lang="en-US" altLang="zh-CN" sz="2000" b="1" kern="0" dirty="0">
                    <a:solidFill>
                      <a:srgbClr val="000000"/>
                    </a:solidFill>
                    <a:ea typeface="楷体" panose="02010609060101010101" pitchFamily="49" charset="-122"/>
                    <a:sym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宋体" panose="02010600030101010101" pitchFamily="2" charset="-122"/>
                          </a:rPr>
                          <m:t>c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宋体" panose="02010600030101010101" pitchFamily="2" charset="-122"/>
                          </a:rPr>
                          <m:t>d</m:t>
                        </m:r>
                      </m:den>
                    </m:f>
                  </m:oMath>
                </a14:m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0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82278" y="3900557"/>
                <a:ext cx="1378904" cy="703269"/>
              </a:xfrm>
              <a:prstGeom prst="rect">
                <a:avLst/>
              </a:prstGeom>
              <a:blipFill rotWithShape="1">
                <a:blip r:embed="rId4"/>
                <a:stretch>
                  <a:fillRect l="-22" t="-55" r="-20080" b="11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Text Box 16"/>
          <p:cNvSpPr txBox="1">
            <a:spLocks noChangeArrowheads="1"/>
          </p:cNvSpPr>
          <p:nvPr/>
        </p:nvSpPr>
        <p:spPr bwMode="auto">
          <a:xfrm rot="10765667" flipV="1">
            <a:off x="4945429" y="4002757"/>
            <a:ext cx="480140" cy="5234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15155" y="2498090"/>
            <a:ext cx="4204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举手回答：你能用字母表示吗？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6" grpId="0"/>
      <p:bldP spid="39" grpId="0"/>
      <p:bldP spid="40" grpId="0"/>
      <p:bldP spid="41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11760" y="750029"/>
            <a:ext cx="4850264" cy="830997"/>
            <a:chOff x="2549479" y="314312"/>
            <a:chExt cx="4262719" cy="830997"/>
          </a:xfrm>
        </p:grpSpPr>
        <p:sp>
          <p:nvSpPr>
            <p:cNvPr id="26" name="Freeform 9"/>
            <p:cNvSpPr/>
            <p:nvPr/>
          </p:nvSpPr>
          <p:spPr bwMode="auto">
            <a:xfrm>
              <a:off x="2675634" y="422985"/>
              <a:ext cx="4136564" cy="682669"/>
            </a:xfrm>
            <a:custGeom>
              <a:avLst/>
              <a:gdLst>
                <a:gd name="T0" fmla="*/ 2147483647 w 399"/>
                <a:gd name="T1" fmla="*/ 0 h 207"/>
                <a:gd name="T2" fmla="*/ 2147483647 w 399"/>
                <a:gd name="T3" fmla="*/ 0 h 207"/>
                <a:gd name="T4" fmla="*/ 2147483647 w 399"/>
                <a:gd name="T5" fmla="*/ 0 h 207"/>
                <a:gd name="T6" fmla="*/ 0 w 399"/>
                <a:gd name="T7" fmla="*/ 0 h 207"/>
                <a:gd name="T8" fmla="*/ 0 w 399"/>
                <a:gd name="T9" fmla="*/ 2147483647 h 207"/>
                <a:gd name="T10" fmla="*/ 0 w 399"/>
                <a:gd name="T11" fmla="*/ 2147483647 h 207"/>
                <a:gd name="T12" fmla="*/ 0 w 399"/>
                <a:gd name="T13" fmla="*/ 2147483647 h 207"/>
                <a:gd name="T14" fmla="*/ 0 w 399"/>
                <a:gd name="T15" fmla="*/ 2147483647 h 207"/>
                <a:gd name="T16" fmla="*/ 2147483647 w 399"/>
                <a:gd name="T17" fmla="*/ 2147483647 h 207"/>
                <a:gd name="T18" fmla="*/ 2147483647 w 399"/>
                <a:gd name="T19" fmla="*/ 2147483647 h 207"/>
                <a:gd name="T20" fmla="*/ 2147483647 w 399"/>
                <a:gd name="T21" fmla="*/ 2147483647 h 207"/>
                <a:gd name="T22" fmla="*/ 2147483647 w 399"/>
                <a:gd name="T23" fmla="*/ 2147483647 h 207"/>
                <a:gd name="T24" fmla="*/ 2147483647 w 399"/>
                <a:gd name="T25" fmla="*/ 2147483647 h 207"/>
                <a:gd name="T26" fmla="*/ 2147483647 w 399"/>
                <a:gd name="T27" fmla="*/ 2147483647 h 207"/>
                <a:gd name="T28" fmla="*/ 2147483647 w 399"/>
                <a:gd name="T29" fmla="*/ 2147483647 h 207"/>
                <a:gd name="T30" fmla="*/ 2147483647 w 399"/>
                <a:gd name="T31" fmla="*/ 2147483647 h 207"/>
                <a:gd name="T32" fmla="*/ 2147483647 w 399"/>
                <a:gd name="T33" fmla="*/ 2147483647 h 207"/>
                <a:gd name="T34" fmla="*/ 2147483647 w 399"/>
                <a:gd name="T35" fmla="*/ 2147483647 h 207"/>
                <a:gd name="T36" fmla="*/ 2147483647 w 399"/>
                <a:gd name="T37" fmla="*/ 2147483647 h 207"/>
                <a:gd name="T38" fmla="*/ 2147483647 w 399"/>
                <a:gd name="T39" fmla="*/ 2147483647 h 207"/>
                <a:gd name="T40" fmla="*/ 2147483647 w 399"/>
                <a:gd name="T41" fmla="*/ 2147483647 h 207"/>
                <a:gd name="T42" fmla="*/ 2147483647 w 399"/>
                <a:gd name="T43" fmla="*/ 2147483647 h 207"/>
                <a:gd name="T44" fmla="*/ 2147483647 w 399"/>
                <a:gd name="T45" fmla="*/ 2147483647 h 207"/>
                <a:gd name="T46" fmla="*/ 2147483647 w 399"/>
                <a:gd name="T47" fmla="*/ 2147483647 h 207"/>
                <a:gd name="T48" fmla="*/ 2147483647 w 399"/>
                <a:gd name="T49" fmla="*/ 2147483647 h 207"/>
                <a:gd name="T50" fmla="*/ 2147483647 w 399"/>
                <a:gd name="T51" fmla="*/ 2147483647 h 207"/>
                <a:gd name="T52" fmla="*/ 2147483647 w 399"/>
                <a:gd name="T53" fmla="*/ 2147483647 h 207"/>
                <a:gd name="T54" fmla="*/ 2147483647 w 399"/>
                <a:gd name="T55" fmla="*/ 2147483647 h 207"/>
                <a:gd name="T56" fmla="*/ 2147483647 w 399"/>
                <a:gd name="T57" fmla="*/ 0 h 207"/>
                <a:gd name="T58" fmla="*/ 2147483647 w 399"/>
                <a:gd name="T59" fmla="*/ 0 h 2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99"/>
                <a:gd name="T91" fmla="*/ 0 h 207"/>
                <a:gd name="T92" fmla="*/ 399 w 399"/>
                <a:gd name="T93" fmla="*/ 207 h 2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99" h="207">
                  <a:moveTo>
                    <a:pt x="348" y="0"/>
                  </a:moveTo>
                  <a:lnTo>
                    <a:pt x="189" y="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56" y="207"/>
                  </a:lnTo>
                  <a:lnTo>
                    <a:pt x="189" y="207"/>
                  </a:lnTo>
                  <a:lnTo>
                    <a:pt x="348" y="207"/>
                  </a:lnTo>
                  <a:lnTo>
                    <a:pt x="360" y="197"/>
                  </a:lnTo>
                  <a:lnTo>
                    <a:pt x="370" y="186"/>
                  </a:lnTo>
                  <a:lnTo>
                    <a:pt x="378" y="174"/>
                  </a:lnTo>
                  <a:lnTo>
                    <a:pt x="385" y="162"/>
                  </a:lnTo>
                  <a:lnTo>
                    <a:pt x="392" y="148"/>
                  </a:lnTo>
                  <a:lnTo>
                    <a:pt x="395" y="134"/>
                  </a:lnTo>
                  <a:lnTo>
                    <a:pt x="398" y="119"/>
                  </a:lnTo>
                  <a:lnTo>
                    <a:pt x="399" y="103"/>
                  </a:lnTo>
                  <a:lnTo>
                    <a:pt x="398" y="87"/>
                  </a:lnTo>
                  <a:lnTo>
                    <a:pt x="395" y="73"/>
                  </a:lnTo>
                  <a:lnTo>
                    <a:pt x="392" y="58"/>
                  </a:lnTo>
                  <a:lnTo>
                    <a:pt x="385" y="45"/>
                  </a:lnTo>
                  <a:lnTo>
                    <a:pt x="378" y="33"/>
                  </a:lnTo>
                  <a:lnTo>
                    <a:pt x="370" y="20"/>
                  </a:lnTo>
                  <a:lnTo>
                    <a:pt x="360" y="9"/>
                  </a:lnTo>
                  <a:lnTo>
                    <a:pt x="348" y="0"/>
                  </a:lnTo>
                  <a:close/>
                </a:path>
              </a:pathLst>
            </a:custGeom>
            <a:gradFill rotWithShape="1">
              <a:gsLst>
                <a:gs pos="0">
                  <a:srgbClr val="C7D2BB"/>
                </a:gs>
                <a:gs pos="50000">
                  <a:srgbClr val="E1EDD4"/>
                </a:gs>
                <a:gs pos="100000">
                  <a:srgbClr val="808B78"/>
                </a:gs>
              </a:gsLst>
              <a:lin ang="5400000"/>
            </a:gradFill>
            <a:ln w="9525">
              <a:solidFill>
                <a:srgbClr val="808B78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549479" y="314312"/>
              <a:ext cx="4240522" cy="830997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在比例里，两个外项积等于两个内向积，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叫作比例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的基本性质。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319219" y="2124375"/>
            <a:ext cx="215108" cy="265991"/>
            <a:chOff x="3071008" y="2358224"/>
            <a:chExt cx="215108" cy="642942"/>
          </a:xfrm>
        </p:grpSpPr>
        <p:cxnSp>
          <p:nvCxnSpPr>
            <p:cNvPr id="29" name="直接箭头连接符 28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3071802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3133550" y="2118181"/>
            <a:ext cx="214314" cy="265991"/>
            <a:chOff x="4071934" y="2357430"/>
            <a:chExt cx="214314" cy="642942"/>
          </a:xfrm>
        </p:grpSpPr>
        <p:cxnSp>
          <p:nvCxnSpPr>
            <p:cNvPr id="51" name="直接箭头连接符 50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4071934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矩形 52"/>
          <p:cNvSpPr/>
          <p:nvPr/>
        </p:nvSpPr>
        <p:spPr>
          <a:xfrm>
            <a:off x="2400423" y="214899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1514339" y="2226161"/>
            <a:ext cx="711902" cy="531982"/>
            <a:chOff x="3071008" y="2358224"/>
            <a:chExt cx="911676" cy="642942"/>
          </a:xfrm>
        </p:grpSpPr>
        <p:cxnSp>
          <p:nvCxnSpPr>
            <p:cNvPr id="55" name="直接箭头连接符 54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>
              <a:off x="3071802" y="3000372"/>
              <a:ext cx="910882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3034945" y="2195943"/>
            <a:ext cx="1177015" cy="541391"/>
            <a:chOff x="3821901" y="2357430"/>
            <a:chExt cx="464347" cy="642942"/>
          </a:xfrm>
        </p:grpSpPr>
        <p:cxnSp>
          <p:nvCxnSpPr>
            <p:cNvPr id="58" name="直接箭头连接符 57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3821901" y="3000372"/>
              <a:ext cx="464347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矩形 59"/>
          <p:cNvSpPr/>
          <p:nvPr/>
        </p:nvSpPr>
        <p:spPr>
          <a:xfrm>
            <a:off x="2347530" y="2549104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Rectangle 16"/>
          <p:cNvSpPr>
            <a:spLocks noChangeArrowheads="1"/>
          </p:cNvSpPr>
          <p:nvPr/>
        </p:nvSpPr>
        <p:spPr bwMode="auto">
          <a:xfrm>
            <a:off x="1393741" y="1359192"/>
            <a:ext cx="4330387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endParaRPr lang="en-US" altLang="zh-CN" sz="2400" b="1" u="sng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∶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3.6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70904" y="3396385"/>
            <a:ext cx="3861136" cy="1052200"/>
            <a:chOff x="-513440" y="3160534"/>
            <a:chExt cx="3861136" cy="1052200"/>
          </a:xfrm>
        </p:grpSpPr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-513440" y="3251016"/>
              <a:ext cx="749647" cy="9617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643891" y="3160534"/>
              <a:ext cx="2703805" cy="1048635"/>
              <a:chOff x="643891" y="3160534"/>
              <a:chExt cx="2703805" cy="1048635"/>
            </a:xfrm>
          </p:grpSpPr>
          <p:sp>
            <p:nvSpPr>
              <p:cNvPr id="62" name="云形标注 82"/>
              <p:cNvSpPr>
                <a:spLocks noChangeArrowheads="1"/>
              </p:cNvSpPr>
              <p:nvPr/>
            </p:nvSpPr>
            <p:spPr bwMode="auto">
              <a:xfrm flipH="1">
                <a:off x="643891" y="3160534"/>
                <a:ext cx="2703805" cy="1048635"/>
              </a:xfrm>
              <a:prstGeom prst="cloudCallout">
                <a:avLst>
                  <a:gd name="adj1" fmla="val 61431"/>
                  <a:gd name="adj2" fmla="val -29210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r>
                  <a:rPr lang="zh-CN" altLang="en-US" sz="140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                                                                                                                                              </a:t>
                </a: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4" name="Rectangle 43"/>
              <p:cNvSpPr>
                <a:spLocks noChangeArrowheads="1"/>
              </p:cNvSpPr>
              <p:nvPr/>
            </p:nvSpPr>
            <p:spPr bwMode="auto">
              <a:xfrm>
                <a:off x="763564" y="3292559"/>
                <a:ext cx="2553343" cy="707886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外项在两端，内项在中间，不要记混哦！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65" name="Rectangle 9"/>
          <p:cNvSpPr>
            <a:spLocks noChangeArrowheads="1"/>
          </p:cNvSpPr>
          <p:nvPr/>
        </p:nvSpPr>
        <p:spPr bwMode="auto">
          <a:xfrm>
            <a:off x="5869308" y="1821545"/>
            <a:ext cx="5721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箭头连接符 2"/>
          <p:cNvCxnSpPr/>
          <p:nvPr/>
        </p:nvCxnSpPr>
        <p:spPr>
          <a:xfrm>
            <a:off x="5974237" y="1874113"/>
            <a:ext cx="362292" cy="314187"/>
          </a:xfrm>
          <a:prstGeom prst="straightConnector1">
            <a:avLst/>
          </a:prstGeom>
          <a:ln w="222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箭头连接符 77"/>
          <p:cNvCxnSpPr/>
          <p:nvPr/>
        </p:nvCxnSpPr>
        <p:spPr>
          <a:xfrm flipV="1">
            <a:off x="5936051" y="1833592"/>
            <a:ext cx="359298" cy="334213"/>
          </a:xfrm>
          <a:prstGeom prst="straightConnector1">
            <a:avLst/>
          </a:prstGeom>
          <a:ln w="222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5733980" y="3340130"/>
            <a:ext cx="1424902" cy="83099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分子分母交叉相乘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6"/>
              <p:cNvSpPr/>
              <p:nvPr/>
            </p:nvSpPr>
            <p:spPr>
              <a:xfrm>
                <a:off x="5254168" y="1642522"/>
                <a:ext cx="720069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kern="0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4168" y="1642522"/>
                <a:ext cx="720069" cy="793872"/>
              </a:xfrm>
              <a:prstGeom prst="rect">
                <a:avLst/>
              </a:prstGeom>
              <a:blipFill rotWithShape="1">
                <a:blip r:embed="rId2"/>
                <a:stretch>
                  <a:fillRect l="-25" t="-52" r="22" b="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矩形 38"/>
              <p:cNvSpPr/>
              <p:nvPr/>
            </p:nvSpPr>
            <p:spPr>
              <a:xfrm>
                <a:off x="6320523" y="1655441"/>
                <a:ext cx="875561" cy="79387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kern="0">
                              <a:solidFill>
                                <a:srgbClr val="00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  <m:t>12</m:t>
                          </m:r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00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sym typeface="宋体" panose="02010600030101010101" pitchFamily="2" charset="-122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39" name="矩形 3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20523" y="1655441"/>
                <a:ext cx="875561" cy="793872"/>
              </a:xfrm>
              <a:prstGeom prst="rect">
                <a:avLst/>
              </a:prstGeom>
              <a:blipFill rotWithShape="1">
                <a:blip r:embed="rId3"/>
                <a:stretch>
                  <a:fillRect l="-42" t="-79" r="30" b="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60" grpId="0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39805" y="1922413"/>
            <a:ext cx="3790497" cy="654917"/>
            <a:chOff x="2252693" y="2643183"/>
            <a:chExt cx="5703862" cy="1046177"/>
          </a:xfrm>
        </p:grpSpPr>
        <p:grpSp>
          <p:nvGrpSpPr>
            <p:cNvPr id="6" name="组合 5"/>
            <p:cNvGrpSpPr/>
            <p:nvPr/>
          </p:nvGrpSpPr>
          <p:grpSpPr>
            <a:xfrm>
              <a:off x="2252693" y="2643183"/>
              <a:ext cx="5703862" cy="1046177"/>
              <a:chOff x="1970716" y="428611"/>
              <a:chExt cx="5057147" cy="1046177"/>
            </a:xfrm>
          </p:grpSpPr>
          <p:sp>
            <p:nvSpPr>
              <p:cNvPr id="8" name="矩形 2"/>
              <p:cNvSpPr/>
              <p:nvPr/>
            </p:nvSpPr>
            <p:spPr bwMode="auto">
              <a:xfrm>
                <a:off x="1970716" y="428611"/>
                <a:ext cx="4958740" cy="1000131"/>
              </a:xfrm>
              <a:prstGeom prst="rect">
                <a:avLst/>
              </a:prstGeom>
              <a:solidFill>
                <a:schemeClr val="accent6"/>
              </a:solidFill>
              <a:ln w="25400" cap="flat" cmpd="sng" algn="ctr">
                <a:solidFill>
                  <a:srgbClr val="ABE14B"/>
                </a:solidFill>
                <a:prstDash val="solid"/>
              </a:ln>
              <a:effectLst>
                <a:outerShdw blurRad="342900" dist="76200" dir="5400000" algn="t" rotWithShape="0">
                  <a:prstClr val="black">
                    <a:alpha val="37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000" kern="0">
                  <a:solidFill>
                    <a:sysClr val="window" lastClr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9" name="Oval 65"/>
              <p:cNvSpPr>
                <a:spLocks noChangeArrowheads="1"/>
              </p:cNvSpPr>
              <p:nvPr/>
            </p:nvSpPr>
            <p:spPr bwMode="auto">
              <a:xfrm>
                <a:off x="2141538" y="1436688"/>
                <a:ext cx="4886325" cy="38100"/>
              </a:xfrm>
              <a:prstGeom prst="ellipse">
                <a:avLst/>
              </a:prstGeom>
              <a:gradFill rotWithShape="1">
                <a:gsLst>
                  <a:gs pos="0">
                    <a:srgbClr val="D6FE58"/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000" ker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7" name="Text Box 27"/>
            <p:cNvSpPr txBox="1">
              <a:spLocks noChangeArrowheads="1"/>
            </p:cNvSpPr>
            <p:nvPr/>
          </p:nvSpPr>
          <p:spPr bwMode="auto">
            <a:xfrm>
              <a:off x="3552967" y="2643183"/>
              <a:ext cx="3896021" cy="835802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比例的意义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14745" y="1946363"/>
            <a:ext cx="3768374" cy="654918"/>
            <a:chOff x="2285984" y="2643182"/>
            <a:chExt cx="5670573" cy="1046178"/>
          </a:xfrm>
        </p:grpSpPr>
        <p:grpSp>
          <p:nvGrpSpPr>
            <p:cNvPr id="11" name="组合 10"/>
            <p:cNvGrpSpPr/>
            <p:nvPr/>
          </p:nvGrpSpPr>
          <p:grpSpPr>
            <a:xfrm>
              <a:off x="2285984" y="2643182"/>
              <a:ext cx="5670573" cy="1046178"/>
              <a:chOff x="2000232" y="428610"/>
              <a:chExt cx="5027631" cy="1046178"/>
            </a:xfrm>
          </p:grpSpPr>
          <p:sp>
            <p:nvSpPr>
              <p:cNvPr id="13" name="矩形 2"/>
              <p:cNvSpPr/>
              <p:nvPr/>
            </p:nvSpPr>
            <p:spPr bwMode="auto">
              <a:xfrm>
                <a:off x="2000232" y="428610"/>
                <a:ext cx="4929222" cy="1000132"/>
              </a:xfrm>
              <a:prstGeom prst="rect">
                <a:avLst/>
              </a:prstGeom>
              <a:solidFill>
                <a:schemeClr val="accent6"/>
              </a:solidFill>
              <a:ln w="25400" cap="flat" cmpd="sng" algn="ctr">
                <a:solidFill>
                  <a:srgbClr val="ABE14B"/>
                </a:solidFill>
                <a:prstDash val="solid"/>
              </a:ln>
              <a:effectLst>
                <a:outerShdw blurRad="342900" dist="76200" dir="5400000" algn="t" rotWithShape="0">
                  <a:prstClr val="black">
                    <a:alpha val="37000"/>
                  </a:prst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000" kern="0">
                  <a:solidFill>
                    <a:sysClr val="window" lastClr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" name="Oval 65"/>
              <p:cNvSpPr>
                <a:spLocks noChangeArrowheads="1"/>
              </p:cNvSpPr>
              <p:nvPr/>
            </p:nvSpPr>
            <p:spPr bwMode="auto">
              <a:xfrm>
                <a:off x="2141538" y="1436688"/>
                <a:ext cx="4886325" cy="38100"/>
              </a:xfrm>
              <a:prstGeom prst="ellipse">
                <a:avLst/>
              </a:prstGeom>
              <a:gradFill rotWithShape="1">
                <a:gsLst>
                  <a:gs pos="0">
                    <a:srgbClr val="D6FE58"/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000" ker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" name="Text Box 27"/>
            <p:cNvSpPr txBox="1">
              <a:spLocks noChangeArrowheads="1"/>
            </p:cNvSpPr>
            <p:nvPr/>
          </p:nvSpPr>
          <p:spPr bwMode="auto">
            <a:xfrm>
              <a:off x="3068772" y="2719951"/>
              <a:ext cx="4462724" cy="835801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比例的基本性质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54580" y="521335"/>
            <a:ext cx="5657215" cy="682625"/>
            <a:chOff x="2473139" y="424169"/>
            <a:chExt cx="5673767" cy="682669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9" name="Freeform 9"/>
            <p:cNvSpPr/>
            <p:nvPr/>
          </p:nvSpPr>
          <p:spPr bwMode="auto">
            <a:xfrm>
              <a:off x="2473139" y="424169"/>
              <a:ext cx="4187093" cy="682669"/>
            </a:xfrm>
            <a:custGeom>
              <a:avLst/>
              <a:gdLst>
                <a:gd name="T0" fmla="*/ 2147483647 w 399"/>
                <a:gd name="T1" fmla="*/ 0 h 207"/>
                <a:gd name="T2" fmla="*/ 2147483647 w 399"/>
                <a:gd name="T3" fmla="*/ 0 h 207"/>
                <a:gd name="T4" fmla="*/ 2147483647 w 399"/>
                <a:gd name="T5" fmla="*/ 0 h 207"/>
                <a:gd name="T6" fmla="*/ 0 w 399"/>
                <a:gd name="T7" fmla="*/ 0 h 207"/>
                <a:gd name="T8" fmla="*/ 0 w 399"/>
                <a:gd name="T9" fmla="*/ 2147483647 h 207"/>
                <a:gd name="T10" fmla="*/ 0 w 399"/>
                <a:gd name="T11" fmla="*/ 2147483647 h 207"/>
                <a:gd name="T12" fmla="*/ 0 w 399"/>
                <a:gd name="T13" fmla="*/ 2147483647 h 207"/>
                <a:gd name="T14" fmla="*/ 0 w 399"/>
                <a:gd name="T15" fmla="*/ 2147483647 h 207"/>
                <a:gd name="T16" fmla="*/ 2147483647 w 399"/>
                <a:gd name="T17" fmla="*/ 2147483647 h 207"/>
                <a:gd name="T18" fmla="*/ 2147483647 w 399"/>
                <a:gd name="T19" fmla="*/ 2147483647 h 207"/>
                <a:gd name="T20" fmla="*/ 2147483647 w 399"/>
                <a:gd name="T21" fmla="*/ 2147483647 h 207"/>
                <a:gd name="T22" fmla="*/ 2147483647 w 399"/>
                <a:gd name="T23" fmla="*/ 2147483647 h 207"/>
                <a:gd name="T24" fmla="*/ 2147483647 w 399"/>
                <a:gd name="T25" fmla="*/ 2147483647 h 207"/>
                <a:gd name="T26" fmla="*/ 2147483647 w 399"/>
                <a:gd name="T27" fmla="*/ 2147483647 h 207"/>
                <a:gd name="T28" fmla="*/ 2147483647 w 399"/>
                <a:gd name="T29" fmla="*/ 2147483647 h 207"/>
                <a:gd name="T30" fmla="*/ 2147483647 w 399"/>
                <a:gd name="T31" fmla="*/ 2147483647 h 207"/>
                <a:gd name="T32" fmla="*/ 2147483647 w 399"/>
                <a:gd name="T33" fmla="*/ 2147483647 h 207"/>
                <a:gd name="T34" fmla="*/ 2147483647 w 399"/>
                <a:gd name="T35" fmla="*/ 2147483647 h 207"/>
                <a:gd name="T36" fmla="*/ 2147483647 w 399"/>
                <a:gd name="T37" fmla="*/ 2147483647 h 207"/>
                <a:gd name="T38" fmla="*/ 2147483647 w 399"/>
                <a:gd name="T39" fmla="*/ 2147483647 h 207"/>
                <a:gd name="T40" fmla="*/ 2147483647 w 399"/>
                <a:gd name="T41" fmla="*/ 2147483647 h 207"/>
                <a:gd name="T42" fmla="*/ 2147483647 w 399"/>
                <a:gd name="T43" fmla="*/ 2147483647 h 207"/>
                <a:gd name="T44" fmla="*/ 2147483647 w 399"/>
                <a:gd name="T45" fmla="*/ 2147483647 h 207"/>
                <a:gd name="T46" fmla="*/ 2147483647 w 399"/>
                <a:gd name="T47" fmla="*/ 2147483647 h 207"/>
                <a:gd name="T48" fmla="*/ 2147483647 w 399"/>
                <a:gd name="T49" fmla="*/ 2147483647 h 207"/>
                <a:gd name="T50" fmla="*/ 2147483647 w 399"/>
                <a:gd name="T51" fmla="*/ 2147483647 h 207"/>
                <a:gd name="T52" fmla="*/ 2147483647 w 399"/>
                <a:gd name="T53" fmla="*/ 2147483647 h 207"/>
                <a:gd name="T54" fmla="*/ 2147483647 w 399"/>
                <a:gd name="T55" fmla="*/ 2147483647 h 207"/>
                <a:gd name="T56" fmla="*/ 2147483647 w 399"/>
                <a:gd name="T57" fmla="*/ 0 h 207"/>
                <a:gd name="T58" fmla="*/ 2147483647 w 399"/>
                <a:gd name="T59" fmla="*/ 0 h 2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99"/>
                <a:gd name="T91" fmla="*/ 0 h 207"/>
                <a:gd name="T92" fmla="*/ 399 w 399"/>
                <a:gd name="T93" fmla="*/ 207 h 2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99" h="207">
                  <a:moveTo>
                    <a:pt x="348" y="0"/>
                  </a:moveTo>
                  <a:lnTo>
                    <a:pt x="189" y="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56" y="207"/>
                  </a:lnTo>
                  <a:lnTo>
                    <a:pt x="189" y="207"/>
                  </a:lnTo>
                  <a:lnTo>
                    <a:pt x="348" y="207"/>
                  </a:lnTo>
                  <a:lnTo>
                    <a:pt x="360" y="197"/>
                  </a:lnTo>
                  <a:lnTo>
                    <a:pt x="370" y="186"/>
                  </a:lnTo>
                  <a:lnTo>
                    <a:pt x="378" y="174"/>
                  </a:lnTo>
                  <a:lnTo>
                    <a:pt x="385" y="162"/>
                  </a:lnTo>
                  <a:lnTo>
                    <a:pt x="392" y="148"/>
                  </a:lnTo>
                  <a:lnTo>
                    <a:pt x="395" y="134"/>
                  </a:lnTo>
                  <a:lnTo>
                    <a:pt x="398" y="119"/>
                  </a:lnTo>
                  <a:lnTo>
                    <a:pt x="399" y="103"/>
                  </a:lnTo>
                  <a:lnTo>
                    <a:pt x="398" y="87"/>
                  </a:lnTo>
                  <a:lnTo>
                    <a:pt x="395" y="73"/>
                  </a:lnTo>
                  <a:lnTo>
                    <a:pt x="392" y="58"/>
                  </a:lnTo>
                  <a:lnTo>
                    <a:pt x="385" y="45"/>
                  </a:lnTo>
                  <a:lnTo>
                    <a:pt x="378" y="33"/>
                  </a:lnTo>
                  <a:lnTo>
                    <a:pt x="370" y="20"/>
                  </a:lnTo>
                  <a:lnTo>
                    <a:pt x="360" y="9"/>
                  </a:lnTo>
                  <a:lnTo>
                    <a:pt x="348" y="0"/>
                  </a:lnTo>
                  <a:close/>
                </a:path>
              </a:pathLst>
            </a:custGeom>
            <a:grpFill/>
            <a:ln w="9525">
              <a:solidFill>
                <a:srgbClr val="808B78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4" name="文本框 6155"/>
            <p:cNvSpPr txBox="1">
              <a:spLocks noChangeArrowheads="1"/>
            </p:cNvSpPr>
            <p:nvPr/>
          </p:nvSpPr>
          <p:spPr bwMode="auto">
            <a:xfrm>
              <a:off x="2483768" y="483518"/>
              <a:ext cx="5663138" cy="5220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kumimoji="1"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判断两个比能否组成比例</a:t>
              </a:r>
              <a:endPara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AutoShape 6"/>
          <p:cNvSpPr>
            <a:spLocks noChangeArrowheads="1"/>
          </p:cNvSpPr>
          <p:nvPr/>
        </p:nvSpPr>
        <p:spPr bwMode="auto">
          <a:xfrm>
            <a:off x="800797" y="2886570"/>
            <a:ext cx="3428706" cy="172542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61B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AutoShape 6"/>
          <p:cNvSpPr>
            <a:spLocks noChangeArrowheads="1"/>
          </p:cNvSpPr>
          <p:nvPr/>
        </p:nvSpPr>
        <p:spPr bwMode="auto">
          <a:xfrm>
            <a:off x="4720658" y="2837400"/>
            <a:ext cx="3428706" cy="1725420"/>
          </a:xfrm>
          <a:prstGeom prst="roundRect">
            <a:avLst>
              <a:gd name="adj" fmla="val 13745"/>
            </a:avLst>
          </a:prstGeom>
          <a:noFill/>
          <a:ln w="38100">
            <a:solidFill>
              <a:srgbClr val="0061B2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00417" y="2926195"/>
            <a:ext cx="5103935" cy="430595"/>
            <a:chOff x="699212" y="2686155"/>
            <a:chExt cx="5451387" cy="430595"/>
          </a:xfrm>
        </p:grpSpPr>
        <p:grpSp>
          <p:nvGrpSpPr>
            <p:cNvPr id="21" name="组合 20"/>
            <p:cNvGrpSpPr/>
            <p:nvPr/>
          </p:nvGrpSpPr>
          <p:grpSpPr>
            <a:xfrm>
              <a:off x="699212" y="2686155"/>
              <a:ext cx="5451387" cy="430595"/>
              <a:chOff x="2445361" y="3651260"/>
              <a:chExt cx="5511197" cy="1100834"/>
            </a:xfrm>
          </p:grpSpPr>
          <p:sp>
            <p:nvSpPr>
              <p:cNvPr id="22" name="Oval 65"/>
              <p:cNvSpPr>
                <a:spLocks noChangeArrowheads="1"/>
              </p:cNvSpPr>
              <p:nvPr/>
            </p:nvSpPr>
            <p:spPr bwMode="auto">
              <a:xfrm>
                <a:off x="2445361" y="3651260"/>
                <a:ext cx="5511197" cy="38100"/>
              </a:xfrm>
              <a:prstGeom prst="ellipse">
                <a:avLst/>
              </a:prstGeom>
              <a:gradFill rotWithShape="1">
                <a:gsLst>
                  <a:gs pos="0">
                    <a:srgbClr val="D6FE58"/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000" ker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Text Box 27"/>
              <p:cNvSpPr txBox="1">
                <a:spLocks noChangeArrowheads="1"/>
              </p:cNvSpPr>
              <p:nvPr/>
            </p:nvSpPr>
            <p:spPr bwMode="auto">
              <a:xfrm>
                <a:off x="2799176" y="3729196"/>
                <a:ext cx="4814652" cy="1022898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一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算 算出两个比的比值</a:t>
                </a:r>
                <a:endPara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3" name="直接箭头连接符 32"/>
            <p:cNvCxnSpPr/>
            <p:nvPr/>
          </p:nvCxnSpPr>
          <p:spPr>
            <a:xfrm>
              <a:off x="1621379" y="2931790"/>
              <a:ext cx="21431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514387" y="3537952"/>
            <a:ext cx="5451387" cy="400110"/>
            <a:chOff x="613182" y="3297912"/>
            <a:chExt cx="5451387" cy="400110"/>
          </a:xfrm>
        </p:grpSpPr>
        <p:grpSp>
          <p:nvGrpSpPr>
            <p:cNvPr id="24" name="组合 23"/>
            <p:cNvGrpSpPr/>
            <p:nvPr/>
          </p:nvGrpSpPr>
          <p:grpSpPr>
            <a:xfrm>
              <a:off x="613182" y="3297912"/>
              <a:ext cx="5451387" cy="400110"/>
              <a:chOff x="2445361" y="2908203"/>
              <a:chExt cx="5511197" cy="1022898"/>
            </a:xfrm>
          </p:grpSpPr>
          <p:sp>
            <p:nvSpPr>
              <p:cNvPr id="25" name="Oval 65"/>
              <p:cNvSpPr>
                <a:spLocks noChangeArrowheads="1"/>
              </p:cNvSpPr>
              <p:nvPr/>
            </p:nvSpPr>
            <p:spPr bwMode="auto">
              <a:xfrm>
                <a:off x="2445361" y="3651260"/>
                <a:ext cx="5511197" cy="38100"/>
              </a:xfrm>
              <a:prstGeom prst="ellipse">
                <a:avLst/>
              </a:prstGeom>
              <a:gradFill rotWithShape="1">
                <a:gsLst>
                  <a:gs pos="0">
                    <a:srgbClr val="D6FE58"/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000" ker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6" name="Text Box 27"/>
              <p:cNvSpPr txBox="1">
                <a:spLocks noChangeArrowheads="1"/>
              </p:cNvSpPr>
              <p:nvPr/>
            </p:nvSpPr>
            <p:spPr bwMode="auto">
              <a:xfrm>
                <a:off x="2859721" y="2908203"/>
                <a:ext cx="4814652" cy="1022898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二</a:t>
                </a:r>
                <a:r>
                  <a:rPr lang="zh-CN" altLang="zh-CN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看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看两个比值是否相等</a:t>
                </a:r>
                <a:endPara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4" name="直接箭头连接符 33"/>
            <p:cNvCxnSpPr/>
            <p:nvPr/>
          </p:nvCxnSpPr>
          <p:spPr>
            <a:xfrm>
              <a:off x="1621379" y="3507854"/>
              <a:ext cx="21431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538867" y="4140882"/>
            <a:ext cx="5451387" cy="724218"/>
            <a:chOff x="637662" y="3900842"/>
            <a:chExt cx="5451387" cy="724218"/>
          </a:xfrm>
        </p:grpSpPr>
        <p:grpSp>
          <p:nvGrpSpPr>
            <p:cNvPr id="27" name="组合 26"/>
            <p:cNvGrpSpPr/>
            <p:nvPr/>
          </p:nvGrpSpPr>
          <p:grpSpPr>
            <a:xfrm>
              <a:off x="637662" y="3900842"/>
              <a:ext cx="5451387" cy="724218"/>
              <a:chOff x="2445361" y="1837866"/>
              <a:chExt cx="5511197" cy="1851494"/>
            </a:xfrm>
          </p:grpSpPr>
          <p:sp>
            <p:nvSpPr>
              <p:cNvPr id="28" name="Oval 65"/>
              <p:cNvSpPr>
                <a:spLocks noChangeArrowheads="1"/>
              </p:cNvSpPr>
              <p:nvPr/>
            </p:nvSpPr>
            <p:spPr bwMode="auto">
              <a:xfrm>
                <a:off x="2445361" y="3651260"/>
                <a:ext cx="5511197" cy="38100"/>
              </a:xfrm>
              <a:prstGeom prst="ellipse">
                <a:avLst/>
              </a:prstGeom>
              <a:gradFill rotWithShape="1">
                <a:gsLst>
                  <a:gs pos="0">
                    <a:srgbClr val="D6FE58"/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000" ker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Text Box 27"/>
              <p:cNvSpPr txBox="1">
                <a:spLocks noChangeArrowheads="1"/>
              </p:cNvSpPr>
              <p:nvPr/>
            </p:nvSpPr>
            <p:spPr bwMode="auto">
              <a:xfrm>
                <a:off x="2852867" y="1837866"/>
                <a:ext cx="4814652" cy="1022898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三连 用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等号连接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成等式</a:t>
                </a:r>
                <a:endPara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35" name="直接箭头连接符 34"/>
            <p:cNvCxnSpPr/>
            <p:nvPr/>
          </p:nvCxnSpPr>
          <p:spPr>
            <a:xfrm>
              <a:off x="1621379" y="4083918"/>
              <a:ext cx="21431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4819347" y="2967504"/>
            <a:ext cx="3487718" cy="707886"/>
            <a:chOff x="4918142" y="2727464"/>
            <a:chExt cx="3487718" cy="707886"/>
          </a:xfrm>
        </p:grpSpPr>
        <p:sp>
          <p:nvSpPr>
            <p:cNvPr id="31" name="Text Box 27"/>
            <p:cNvSpPr txBox="1">
              <a:spLocks noChangeArrowheads="1"/>
            </p:cNvSpPr>
            <p:nvPr/>
          </p:nvSpPr>
          <p:spPr bwMode="auto">
            <a:xfrm>
              <a:off x="4918142" y="2727464"/>
              <a:ext cx="3487718" cy="707886"/>
            </a:xfrm>
            <a:prstGeom prst="rect">
              <a:avLst/>
            </a:prstGeom>
            <a:noFill/>
            <a:ln w="9525" cap="rnd" algn="ctr">
              <a:noFill/>
              <a:prstDash val="sysDot"/>
              <a:miter lim="800000"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一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算  分别算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出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两个外项积和两个内项积。</a:t>
              </a:r>
              <a:endPara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箭头连接符 35"/>
            <p:cNvCxnSpPr/>
            <p:nvPr/>
          </p:nvCxnSpPr>
          <p:spPr>
            <a:xfrm>
              <a:off x="5509083" y="2931790"/>
              <a:ext cx="21431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7" name="组合 46"/>
          <p:cNvGrpSpPr/>
          <p:nvPr/>
        </p:nvGrpSpPr>
        <p:grpSpPr>
          <a:xfrm>
            <a:off x="4446081" y="3615665"/>
            <a:ext cx="5451387" cy="400110"/>
            <a:chOff x="4544876" y="3375625"/>
            <a:chExt cx="5451387" cy="400110"/>
          </a:xfrm>
        </p:grpSpPr>
        <p:grpSp>
          <p:nvGrpSpPr>
            <p:cNvPr id="37" name="组合 36"/>
            <p:cNvGrpSpPr/>
            <p:nvPr/>
          </p:nvGrpSpPr>
          <p:grpSpPr>
            <a:xfrm>
              <a:off x="4544876" y="3375625"/>
              <a:ext cx="5451387" cy="400110"/>
              <a:chOff x="2445361" y="2908203"/>
              <a:chExt cx="5511197" cy="1022898"/>
            </a:xfrm>
          </p:grpSpPr>
          <p:sp>
            <p:nvSpPr>
              <p:cNvPr id="38" name="Oval 65"/>
              <p:cNvSpPr>
                <a:spLocks noChangeArrowheads="1"/>
              </p:cNvSpPr>
              <p:nvPr/>
            </p:nvSpPr>
            <p:spPr bwMode="auto">
              <a:xfrm>
                <a:off x="2445361" y="3651260"/>
                <a:ext cx="5511197" cy="38100"/>
              </a:xfrm>
              <a:prstGeom prst="ellipse">
                <a:avLst/>
              </a:prstGeom>
              <a:gradFill rotWithShape="1">
                <a:gsLst>
                  <a:gs pos="0">
                    <a:srgbClr val="D6FE58"/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000" ker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Text Box 27"/>
              <p:cNvSpPr txBox="1">
                <a:spLocks noChangeArrowheads="1"/>
              </p:cNvSpPr>
              <p:nvPr/>
            </p:nvSpPr>
            <p:spPr bwMode="auto">
              <a:xfrm>
                <a:off x="2859721" y="2908203"/>
                <a:ext cx="4814652" cy="1022898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二</a:t>
                </a:r>
                <a:r>
                  <a:rPr lang="zh-CN" altLang="zh-CN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看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看两个积是否相等</a:t>
                </a:r>
                <a:endPara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40" name="直接箭头连接符 39"/>
            <p:cNvCxnSpPr/>
            <p:nvPr/>
          </p:nvCxnSpPr>
          <p:spPr>
            <a:xfrm>
              <a:off x="5553073" y="3585567"/>
              <a:ext cx="21431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8" name="组合 47"/>
          <p:cNvGrpSpPr/>
          <p:nvPr/>
        </p:nvGrpSpPr>
        <p:grpSpPr>
          <a:xfrm>
            <a:off x="4482647" y="4088279"/>
            <a:ext cx="5451387" cy="724218"/>
            <a:chOff x="4581442" y="3848239"/>
            <a:chExt cx="5451387" cy="724218"/>
          </a:xfrm>
        </p:grpSpPr>
        <p:grpSp>
          <p:nvGrpSpPr>
            <p:cNvPr id="41" name="组合 40"/>
            <p:cNvGrpSpPr/>
            <p:nvPr/>
          </p:nvGrpSpPr>
          <p:grpSpPr>
            <a:xfrm>
              <a:off x="4581442" y="3848239"/>
              <a:ext cx="5451387" cy="724218"/>
              <a:chOff x="2445361" y="1837866"/>
              <a:chExt cx="5511197" cy="1851494"/>
            </a:xfrm>
          </p:grpSpPr>
          <p:sp>
            <p:nvSpPr>
              <p:cNvPr id="42" name="Oval 65"/>
              <p:cNvSpPr>
                <a:spLocks noChangeArrowheads="1"/>
              </p:cNvSpPr>
              <p:nvPr/>
            </p:nvSpPr>
            <p:spPr bwMode="auto">
              <a:xfrm>
                <a:off x="2445361" y="3651260"/>
                <a:ext cx="5511197" cy="38100"/>
              </a:xfrm>
              <a:prstGeom prst="ellipse">
                <a:avLst/>
              </a:prstGeom>
              <a:gradFill rotWithShape="1">
                <a:gsLst>
                  <a:gs pos="0">
                    <a:srgbClr val="D6FE58"/>
                  </a:gs>
                  <a:gs pos="100000">
                    <a:srgbClr val="EEECE1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zh-CN" altLang="en-US" sz="2000" kern="0">
                  <a:solidFill>
                    <a:sysClr val="windowText" lastClr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Text Box 27"/>
              <p:cNvSpPr txBox="1">
                <a:spLocks noChangeArrowheads="1"/>
              </p:cNvSpPr>
              <p:nvPr/>
            </p:nvSpPr>
            <p:spPr bwMode="auto">
              <a:xfrm>
                <a:off x="2852867" y="1837866"/>
                <a:ext cx="4814652" cy="1022898"/>
              </a:xfrm>
              <a:prstGeom prst="rect">
                <a:avLst/>
              </a:prstGeom>
              <a:noFill/>
              <a:ln w="9525" cap="rnd" algn="ctr">
                <a:noFill/>
                <a:prstDash val="sysDot"/>
                <a:miter lim="800000"/>
              </a:ln>
            </p:spPr>
            <p:txBody>
              <a:bodyPr wrap="square">
                <a:spAutoFit/>
              </a:bodyPr>
              <a:lstStyle/>
              <a:p>
                <a:pPr eaLnBrk="1" hangingPunct="1"/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三连 用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等号连接</a:t>
                </a:r>
                <a:r>
                  <a:rPr lang="zh-CN" altLang="en-US" sz="2000" b="1">
                    <a:latin typeface="楷体" panose="02010609060101010101" pitchFamily="49" charset="-122"/>
                    <a:ea typeface="楷体" panose="02010609060101010101" pitchFamily="49" charset="-122"/>
                  </a:rPr>
                  <a:t>成等式</a:t>
                </a:r>
                <a:endParaRPr lang="zh-CN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44" name="直接箭头连接符 43"/>
            <p:cNvCxnSpPr/>
            <p:nvPr/>
          </p:nvCxnSpPr>
          <p:spPr>
            <a:xfrm>
              <a:off x="5565159" y="4031315"/>
              <a:ext cx="214317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5" name="文本框 14"/>
          <p:cNvSpPr txBox="1"/>
          <p:nvPr/>
        </p:nvSpPr>
        <p:spPr>
          <a:xfrm>
            <a:off x="1020445" y="1334135"/>
            <a:ext cx="70091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小组交流：你是怎样判断两个比是否能组成比例的？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30" grpId="0" bldLvl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32633" y="774464"/>
            <a:ext cx="4783685" cy="531215"/>
            <a:chOff x="2531830" y="565448"/>
            <a:chExt cx="4250972" cy="425920"/>
          </a:xfrm>
        </p:grpSpPr>
        <p:sp>
          <p:nvSpPr>
            <p:cNvPr id="6" name="Freeform 9"/>
            <p:cNvSpPr/>
            <p:nvPr/>
          </p:nvSpPr>
          <p:spPr bwMode="auto">
            <a:xfrm>
              <a:off x="2588794" y="565448"/>
              <a:ext cx="4130018" cy="425920"/>
            </a:xfrm>
            <a:custGeom>
              <a:avLst/>
              <a:gdLst>
                <a:gd name="T0" fmla="*/ 2147483647 w 399"/>
                <a:gd name="T1" fmla="*/ 0 h 207"/>
                <a:gd name="T2" fmla="*/ 2147483647 w 399"/>
                <a:gd name="T3" fmla="*/ 0 h 207"/>
                <a:gd name="T4" fmla="*/ 2147483647 w 399"/>
                <a:gd name="T5" fmla="*/ 0 h 207"/>
                <a:gd name="T6" fmla="*/ 0 w 399"/>
                <a:gd name="T7" fmla="*/ 0 h 207"/>
                <a:gd name="T8" fmla="*/ 0 w 399"/>
                <a:gd name="T9" fmla="*/ 2147483647 h 207"/>
                <a:gd name="T10" fmla="*/ 0 w 399"/>
                <a:gd name="T11" fmla="*/ 2147483647 h 207"/>
                <a:gd name="T12" fmla="*/ 0 w 399"/>
                <a:gd name="T13" fmla="*/ 2147483647 h 207"/>
                <a:gd name="T14" fmla="*/ 0 w 399"/>
                <a:gd name="T15" fmla="*/ 2147483647 h 207"/>
                <a:gd name="T16" fmla="*/ 2147483647 w 399"/>
                <a:gd name="T17" fmla="*/ 2147483647 h 207"/>
                <a:gd name="T18" fmla="*/ 2147483647 w 399"/>
                <a:gd name="T19" fmla="*/ 2147483647 h 207"/>
                <a:gd name="T20" fmla="*/ 2147483647 w 399"/>
                <a:gd name="T21" fmla="*/ 2147483647 h 207"/>
                <a:gd name="T22" fmla="*/ 2147483647 w 399"/>
                <a:gd name="T23" fmla="*/ 2147483647 h 207"/>
                <a:gd name="T24" fmla="*/ 2147483647 w 399"/>
                <a:gd name="T25" fmla="*/ 2147483647 h 207"/>
                <a:gd name="T26" fmla="*/ 2147483647 w 399"/>
                <a:gd name="T27" fmla="*/ 2147483647 h 207"/>
                <a:gd name="T28" fmla="*/ 2147483647 w 399"/>
                <a:gd name="T29" fmla="*/ 2147483647 h 207"/>
                <a:gd name="T30" fmla="*/ 2147483647 w 399"/>
                <a:gd name="T31" fmla="*/ 2147483647 h 207"/>
                <a:gd name="T32" fmla="*/ 2147483647 w 399"/>
                <a:gd name="T33" fmla="*/ 2147483647 h 207"/>
                <a:gd name="T34" fmla="*/ 2147483647 w 399"/>
                <a:gd name="T35" fmla="*/ 2147483647 h 207"/>
                <a:gd name="T36" fmla="*/ 2147483647 w 399"/>
                <a:gd name="T37" fmla="*/ 2147483647 h 207"/>
                <a:gd name="T38" fmla="*/ 2147483647 w 399"/>
                <a:gd name="T39" fmla="*/ 2147483647 h 207"/>
                <a:gd name="T40" fmla="*/ 2147483647 w 399"/>
                <a:gd name="T41" fmla="*/ 2147483647 h 207"/>
                <a:gd name="T42" fmla="*/ 2147483647 w 399"/>
                <a:gd name="T43" fmla="*/ 2147483647 h 207"/>
                <a:gd name="T44" fmla="*/ 2147483647 w 399"/>
                <a:gd name="T45" fmla="*/ 2147483647 h 207"/>
                <a:gd name="T46" fmla="*/ 2147483647 w 399"/>
                <a:gd name="T47" fmla="*/ 2147483647 h 207"/>
                <a:gd name="T48" fmla="*/ 2147483647 w 399"/>
                <a:gd name="T49" fmla="*/ 2147483647 h 207"/>
                <a:gd name="T50" fmla="*/ 2147483647 w 399"/>
                <a:gd name="T51" fmla="*/ 2147483647 h 207"/>
                <a:gd name="T52" fmla="*/ 2147483647 w 399"/>
                <a:gd name="T53" fmla="*/ 2147483647 h 207"/>
                <a:gd name="T54" fmla="*/ 2147483647 w 399"/>
                <a:gd name="T55" fmla="*/ 2147483647 h 207"/>
                <a:gd name="T56" fmla="*/ 2147483647 w 399"/>
                <a:gd name="T57" fmla="*/ 0 h 207"/>
                <a:gd name="T58" fmla="*/ 2147483647 w 399"/>
                <a:gd name="T59" fmla="*/ 0 h 207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399"/>
                <a:gd name="T91" fmla="*/ 0 h 207"/>
                <a:gd name="T92" fmla="*/ 399 w 399"/>
                <a:gd name="T93" fmla="*/ 207 h 207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399" h="207">
                  <a:moveTo>
                    <a:pt x="348" y="0"/>
                  </a:moveTo>
                  <a:lnTo>
                    <a:pt x="189" y="0"/>
                  </a:lnTo>
                  <a:lnTo>
                    <a:pt x="56" y="0"/>
                  </a:lnTo>
                  <a:lnTo>
                    <a:pt x="0" y="0"/>
                  </a:lnTo>
                  <a:lnTo>
                    <a:pt x="0" y="207"/>
                  </a:lnTo>
                  <a:lnTo>
                    <a:pt x="56" y="207"/>
                  </a:lnTo>
                  <a:lnTo>
                    <a:pt x="189" y="207"/>
                  </a:lnTo>
                  <a:lnTo>
                    <a:pt x="348" y="207"/>
                  </a:lnTo>
                  <a:lnTo>
                    <a:pt x="360" y="197"/>
                  </a:lnTo>
                  <a:lnTo>
                    <a:pt x="370" y="186"/>
                  </a:lnTo>
                  <a:lnTo>
                    <a:pt x="378" y="174"/>
                  </a:lnTo>
                  <a:lnTo>
                    <a:pt x="385" y="162"/>
                  </a:lnTo>
                  <a:lnTo>
                    <a:pt x="392" y="148"/>
                  </a:lnTo>
                  <a:lnTo>
                    <a:pt x="395" y="134"/>
                  </a:lnTo>
                  <a:lnTo>
                    <a:pt x="398" y="119"/>
                  </a:lnTo>
                  <a:lnTo>
                    <a:pt x="399" y="103"/>
                  </a:lnTo>
                  <a:lnTo>
                    <a:pt x="398" y="87"/>
                  </a:lnTo>
                  <a:lnTo>
                    <a:pt x="395" y="73"/>
                  </a:lnTo>
                  <a:lnTo>
                    <a:pt x="392" y="58"/>
                  </a:lnTo>
                  <a:lnTo>
                    <a:pt x="385" y="45"/>
                  </a:lnTo>
                  <a:lnTo>
                    <a:pt x="378" y="33"/>
                  </a:lnTo>
                  <a:lnTo>
                    <a:pt x="370" y="20"/>
                  </a:lnTo>
                  <a:lnTo>
                    <a:pt x="360" y="9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chemeClr val="accent6"/>
            </a:solidFill>
            <a:ln w="9525">
              <a:solidFill>
                <a:srgbClr val="808B78"/>
              </a:solidFill>
              <a:round/>
            </a:ln>
          </p:spPr>
          <p:txBody>
            <a:bodyPr/>
            <a:lstStyle/>
            <a:p>
              <a:endParaRPr lang="zh-CN" altLang="en-US">
                <a:latin typeface="Calibri" panose="020F0502020204030204" pitchFamily="34" charset="0"/>
              </a:endParaRPr>
            </a:p>
          </p:txBody>
        </p:sp>
        <p:sp>
          <p:nvSpPr>
            <p:cNvPr id="7" name="文本框 6155"/>
            <p:cNvSpPr txBox="1">
              <a:spLocks noChangeArrowheads="1"/>
            </p:cNvSpPr>
            <p:nvPr/>
          </p:nvSpPr>
          <p:spPr bwMode="auto">
            <a:xfrm>
              <a:off x="2531830" y="565448"/>
              <a:ext cx="4250972" cy="3701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kumimoji="1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求比例中的未知项，</a:t>
              </a:r>
              <a:r>
                <a:rPr kumimoji="1"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叫作解</a:t>
              </a:r>
              <a:r>
                <a:rPr kumimoji="1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比例。</a:t>
              </a:r>
              <a:endPara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300559" y="1562647"/>
            <a:ext cx="3023709" cy="3169343"/>
            <a:chOff x="1300559" y="1408396"/>
            <a:chExt cx="3023709" cy="316934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0559" y="1408396"/>
              <a:ext cx="3023709" cy="3169343"/>
            </a:xfrm>
            <a:prstGeom prst="rect">
              <a:avLst/>
            </a:prstGeom>
          </p:spPr>
        </p:pic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1907703" y="2497884"/>
              <a:ext cx="2156225" cy="15696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先把比例转化成外项乘积与内项乘积相等的形式（即方程）。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1187624" y="1470390"/>
            <a:ext cx="629932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解比例的方法：根据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解比例。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4349340" y="1562647"/>
            <a:ext cx="3023709" cy="3169343"/>
            <a:chOff x="4349340" y="1408396"/>
            <a:chExt cx="3023709" cy="316934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49340" y="1408396"/>
              <a:ext cx="3023709" cy="3169343"/>
            </a:xfrm>
            <a:prstGeom prst="rect">
              <a:avLst/>
            </a:prstGeom>
          </p:spPr>
        </p:pic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4644008" y="2758734"/>
              <a:ext cx="2376265" cy="9787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fontAlgn="base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再通过解方程求出未知项的值。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611560" y="1504702"/>
            <a:ext cx="828198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有两个比组成的式子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叫作比例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       （   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如果两个比可以组成比例，那么这两个比的比值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一定</a:t>
            </a:r>
            <a:endParaRPr lang="en-US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相等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  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 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组成比例的两个比一定是最简的整数比。     （   ）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7452320" y="2584520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en-US" altLang="zh-CN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7452320" y="1532595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7524328" y="3336840"/>
            <a:ext cx="5453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611560" y="771550"/>
            <a:ext cx="15131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Box 2"/>
              <p:cNvSpPr>
                <a:spLocks noChangeArrowheads="1"/>
              </p:cNvSpPr>
              <p:nvPr/>
            </p:nvSpPr>
            <p:spPr bwMode="auto">
              <a:xfrm>
                <a:off x="-108520" y="901916"/>
                <a:ext cx="8281990" cy="34874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defTabSz="91440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　　（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1</a:t>
                </a: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）（ 　 ）与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3:5</a:t>
                </a: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能组成比例。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　　　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A. 10:6    B.</a:t>
                </a:r>
                <a:r>
                  <a:rPr lang="en-US" altLang="zh-CN" sz="2800" kern="0" dirty="0">
                    <a:solidFill>
                      <a:srgbClr val="000000"/>
                    </a:solidFill>
                    <a:ea typeface="楷体" panose="02010609060101010101" pitchFamily="49" charset="-122"/>
                    <a:sym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ker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ker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:</a:t>
                </a:r>
                <a:r>
                  <a:rPr lang="en-US" altLang="zh-CN" sz="2800" kern="0" dirty="0">
                    <a:solidFill>
                      <a:srgbClr val="000000"/>
                    </a:solidFill>
                    <a:ea typeface="楷体" panose="02010609060101010101" pitchFamily="49" charset="-122"/>
                    <a:sym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ker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       C.30:50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  <a:p>
                <a:pPr marL="0" marR="0" lvl="0" indent="0" defTabSz="91440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　　（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2</a:t>
                </a: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）（ 　 ）与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5:8</a:t>
                </a: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能组成比例。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　　　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 smtClea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ker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5</m:t>
                        </m:r>
                      </m:den>
                    </m:f>
                    <m:r>
                      <a:rPr lang="en-US" altLang="zh-CN" sz="2800" b="0" i="1" kern="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楷体" panose="02010609060101010101" pitchFamily="49" charset="-122"/>
                        <a:sym typeface="宋体" panose="02010600030101010101" pitchFamily="2" charset="-122"/>
                      </a:rPr>
                      <m:t> </m:t>
                    </m:r>
                  </m:oMath>
                </a14:m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:</a:t>
                </a:r>
                <a:r>
                  <a:rPr lang="en-US" altLang="zh-CN" sz="2800" kern="0" dirty="0">
                    <a:solidFill>
                      <a:srgbClr val="000000"/>
                    </a:solidFill>
                    <a:ea typeface="楷体" panose="02010609060101010101" pitchFamily="49" charset="-122"/>
                    <a:sym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ker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        B.10:16     C.3:5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  <a:p>
                <a:pPr marL="0" marR="0" lvl="0" indent="0" defTabSz="914400" eaLnBrk="1" fontAlgn="base" latinLnBrk="0" hangingPunct="1"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　　（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3</a:t>
                </a: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）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4 :5 </a:t>
                </a: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与（  　） 能组成比例。</a:t>
                </a: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  <a:p>
                <a:pPr lvl="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　　　</a:t>
                </a:r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A.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ker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:</a:t>
                </a:r>
                <a:r>
                  <a:rPr lang="en-US" altLang="zh-CN" sz="2800" kern="0" dirty="0">
                    <a:solidFill>
                      <a:srgbClr val="000000"/>
                    </a:solidFill>
                    <a:ea typeface="楷体" panose="02010609060101010101" pitchFamily="49" charset="-122"/>
                    <a:sym typeface="宋体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ker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ker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kern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宋体" panose="02010600030101010101" pitchFamily="2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         B.8:10     C.15 : 12</a:t>
                </a:r>
                <a:r>
                  <a:rPr kumimoji="0" lang="zh-CN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sym typeface="Times New Roman" panose="02020603050405020304" pitchFamily="18" charset="0"/>
                  </a:rPr>
                  <a:t>　　</a:t>
                </a:r>
                <a:endPara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Text Box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-108520" y="901916"/>
                <a:ext cx="8281990" cy="3487493"/>
              </a:xfrm>
              <a:prstGeom prst="rect">
                <a:avLst/>
              </a:prstGeom>
              <a:blipFill rotWithShape="1">
                <a:blip r:embed="rId1"/>
                <a:stretch>
                  <a:fillRect l="7" t="-6" r="5" b="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Text Box 63"/>
          <p:cNvSpPr>
            <a:spLocks noChangeArrowheads="1"/>
          </p:cNvSpPr>
          <p:nvPr/>
        </p:nvSpPr>
        <p:spPr bwMode="auto">
          <a:xfrm>
            <a:off x="2123728" y="2055647"/>
            <a:ext cx="60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 Box 64"/>
          <p:cNvSpPr>
            <a:spLocks noChangeArrowheads="1"/>
          </p:cNvSpPr>
          <p:nvPr/>
        </p:nvSpPr>
        <p:spPr bwMode="auto">
          <a:xfrm>
            <a:off x="2123728" y="901916"/>
            <a:ext cx="533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C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65"/>
          <p:cNvSpPr>
            <a:spLocks noChangeArrowheads="1"/>
          </p:cNvSpPr>
          <p:nvPr/>
        </p:nvSpPr>
        <p:spPr bwMode="auto">
          <a:xfrm>
            <a:off x="3347864" y="3147814"/>
            <a:ext cx="5094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B 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矩形 4"/>
          <p:cNvSpPr>
            <a:spLocks noChangeArrowheads="1"/>
          </p:cNvSpPr>
          <p:nvPr/>
        </p:nvSpPr>
        <p:spPr bwMode="auto">
          <a:xfrm>
            <a:off x="662167" y="535982"/>
            <a:ext cx="151315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选择题。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utoUpdateAnimBg="0"/>
      <p:bldP spid="29" grpId="0" bldLvl="0" autoUpdateAnimBg="0"/>
      <p:bldP spid="30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653002" y="540868"/>
            <a:ext cx="8352928" cy="722095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24×3=8×9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，你能写出比例吗？你能写几个？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53" y="1545355"/>
            <a:ext cx="2952328" cy="333065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545355"/>
            <a:ext cx="2952328" cy="333065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658447" y="2551299"/>
            <a:ext cx="1800200" cy="1866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∶24=3∶9</a:t>
            </a:r>
            <a:r>
              <a:rPr lang="zh-CN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0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000" b="1" i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∶24=3∶8</a:t>
            </a:r>
            <a:r>
              <a:rPr lang="zh-CN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0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8∶3=24∶9</a:t>
            </a:r>
            <a:r>
              <a:rPr lang="zh-CN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0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000" b="1" i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∶3=24∶8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0848" y="2470687"/>
            <a:ext cx="1784723" cy="1866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∶8=9∶3</a:t>
            </a:r>
            <a:r>
              <a:rPr lang="zh-CN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0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b="1" i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∶9=8∶3</a:t>
            </a:r>
            <a:r>
              <a:rPr lang="zh-CN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0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3∶8=9∶24</a:t>
            </a:r>
            <a:r>
              <a:rPr lang="zh-CN" altLang="zh-CN" sz="20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0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endParaRPr lang="en-US" altLang="zh-CN" sz="2000" b="1" i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∶9=8∶24</a:t>
            </a:r>
            <a:r>
              <a:rPr lang="zh-CN" altLang="zh-CN" sz="2000" b="1" i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0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13729" y="1382104"/>
            <a:ext cx="2091781" cy="719108"/>
            <a:chOff x="1913729" y="1258539"/>
            <a:chExt cx="2091781" cy="719108"/>
          </a:xfrm>
        </p:grpSpPr>
        <p:sp>
          <p:nvSpPr>
            <p:cNvPr id="17" name="KSO_Shape"/>
            <p:cNvSpPr/>
            <p:nvPr/>
          </p:nvSpPr>
          <p:spPr>
            <a:xfrm>
              <a:off x="1913729" y="1325403"/>
              <a:ext cx="1905000" cy="628631"/>
            </a:xfrm>
            <a:prstGeom prst="round2SameRect">
              <a:avLst>
                <a:gd name="adj1" fmla="val 25485"/>
                <a:gd name="adj2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23859" y="1258539"/>
              <a:ext cx="1881651" cy="719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作外项，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作内项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64088" y="1401672"/>
            <a:ext cx="2091781" cy="719108"/>
            <a:chOff x="5364088" y="1278107"/>
            <a:chExt cx="2091781" cy="719108"/>
          </a:xfrm>
        </p:grpSpPr>
        <p:sp>
          <p:nvSpPr>
            <p:cNvPr id="18" name="KSO_Shape"/>
            <p:cNvSpPr/>
            <p:nvPr/>
          </p:nvSpPr>
          <p:spPr>
            <a:xfrm>
              <a:off x="5364088" y="1344971"/>
              <a:ext cx="1905000" cy="628631"/>
            </a:xfrm>
            <a:prstGeom prst="round2SameRect">
              <a:avLst>
                <a:gd name="adj1" fmla="val 25485"/>
                <a:gd name="adj2" fmla="val 0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solidFill>
                  <a:srgbClr val="FFFFFF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574218" y="1278107"/>
              <a:ext cx="1881651" cy="719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600"/>
                </a:lnSpc>
              </a:pP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作外项，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24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rPr>
                <a:t>作内项</a:t>
              </a: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611560" y="555526"/>
            <a:ext cx="6120680" cy="648072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lnSpc>
                <a:spcPct val="150000"/>
              </a:lnSpc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汽车厂按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比生产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了一批汽车模型。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203598"/>
            <a:ext cx="757277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）轿车模型长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24.3 </a:t>
            </a:r>
            <a:r>
              <a:rPr lang="en-US" altLang="zh-CN" sz="2400" b="1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，轿车的实际长度是多少？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720" y="1707654"/>
            <a:ext cx="51125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设轿车的实际长度是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24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3∶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=1∶20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=486</a:t>
            </a:r>
            <a:r>
              <a:rPr lang="zh-CN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4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486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86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7784" y="4053432"/>
            <a:ext cx="46850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答：轿车的实际长度是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圆角矩形标注 11"/>
          <p:cNvSpPr/>
          <p:nvPr/>
        </p:nvSpPr>
        <p:spPr>
          <a:xfrm flipH="1">
            <a:off x="6660738" y="2013066"/>
            <a:ext cx="1487544" cy="765687"/>
          </a:xfrm>
          <a:prstGeom prst="wedgeRoundRectCallout">
            <a:avLst>
              <a:gd name="adj1" fmla="val -38534"/>
              <a:gd name="adj2" fmla="val 86737"/>
              <a:gd name="adj3" fmla="val 16667"/>
            </a:avLst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两个比所对应的前后项的量是一致的哦！</a:t>
            </a:r>
            <a:endParaRPr lang="zh-CN" altLang="en-US" sz="1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KSO_Shape"/>
          <p:cNvSpPr/>
          <p:nvPr/>
        </p:nvSpPr>
        <p:spPr>
          <a:xfrm rot="2844074">
            <a:off x="5792746" y="2558089"/>
            <a:ext cx="732875" cy="665708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893" y="2992388"/>
            <a:ext cx="758952" cy="1437437"/>
          </a:xfrm>
          <a:prstGeom prst="rect">
            <a:avLst/>
          </a:prstGeom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7433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MH" val="20180623191347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80623191347"/>
  <p:tag name="MH_LIBRARY" val="GRAPHIC"/>
  <p:tag name="MH_TYPE" val="Other"/>
  <p:tag name="MH_ORDER" val="1"/>
</p:tagLst>
</file>

<file path=ppt/tags/tag3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1942</Words>
  <Application>WPS 演示</Application>
  <PresentationFormat>全屏显示(16:9)</PresentationFormat>
  <Paragraphs>254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0" baseType="lpstr">
      <vt:lpstr>Arial</vt:lpstr>
      <vt:lpstr>宋体</vt:lpstr>
      <vt:lpstr>Wingdings</vt:lpstr>
      <vt:lpstr>黑体</vt:lpstr>
      <vt:lpstr>等线</vt:lpstr>
      <vt:lpstr>Calibri</vt:lpstr>
      <vt:lpstr>楷体</vt:lpstr>
      <vt:lpstr>Cambria Math</vt:lpstr>
      <vt:lpstr>Times New Roman</vt:lpstr>
      <vt:lpstr>楷体_GB2312</vt:lpstr>
      <vt:lpstr>Cambria Math</vt:lpstr>
      <vt:lpstr>Calibri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60</cp:revision>
  <dcterms:created xsi:type="dcterms:W3CDTF">2018-09-11T05:46:00Z</dcterms:created>
  <dcterms:modified xsi:type="dcterms:W3CDTF">2023-10-10T01:44:55Z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2052-12.1.0.15398</vt:lpwstr>
  </property>
  <property fmtid="{D5CDD505-2E9C-101B-9397-08002B2CF9AE}" pid="3" name="ICV">
    <vt:lpwstr>96E2C3869C4F46669D86D61D1155DB2D_12</vt:lpwstr>
  </property>
</Properties>
</file>